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8"/>
  </p:notesMasterIdLst>
  <p:handoutMasterIdLst>
    <p:handoutMasterId r:id="rId49"/>
  </p:handoutMasterIdLst>
  <p:sldIdLst>
    <p:sldId id="664" r:id="rId2"/>
    <p:sldId id="721" r:id="rId3"/>
    <p:sldId id="727" r:id="rId4"/>
    <p:sldId id="749" r:id="rId5"/>
    <p:sldId id="750" r:id="rId6"/>
    <p:sldId id="779" r:id="rId7"/>
    <p:sldId id="784" r:id="rId8"/>
    <p:sldId id="743" r:id="rId9"/>
    <p:sldId id="730" r:id="rId10"/>
    <p:sldId id="728" r:id="rId11"/>
    <p:sldId id="729" r:id="rId12"/>
    <p:sldId id="785" r:id="rId13"/>
    <p:sldId id="786" r:id="rId14"/>
    <p:sldId id="724" r:id="rId15"/>
    <p:sldId id="760" r:id="rId16"/>
    <p:sldId id="787" r:id="rId17"/>
    <p:sldId id="788" r:id="rId18"/>
    <p:sldId id="789" r:id="rId19"/>
    <p:sldId id="790" r:id="rId20"/>
    <p:sldId id="791" r:id="rId21"/>
    <p:sldId id="745" r:id="rId22"/>
    <p:sldId id="792" r:id="rId23"/>
    <p:sldId id="793" r:id="rId24"/>
    <p:sldId id="794" r:id="rId25"/>
    <p:sldId id="795" r:id="rId26"/>
    <p:sldId id="796" r:id="rId27"/>
    <p:sldId id="797" r:id="rId28"/>
    <p:sldId id="798" r:id="rId29"/>
    <p:sldId id="799" r:id="rId30"/>
    <p:sldId id="800" r:id="rId31"/>
    <p:sldId id="801" r:id="rId32"/>
    <p:sldId id="802" r:id="rId33"/>
    <p:sldId id="803" r:id="rId34"/>
    <p:sldId id="804" r:id="rId35"/>
    <p:sldId id="805" r:id="rId36"/>
    <p:sldId id="806" r:id="rId37"/>
    <p:sldId id="807" r:id="rId38"/>
    <p:sldId id="808" r:id="rId39"/>
    <p:sldId id="809" r:id="rId40"/>
    <p:sldId id="810" r:id="rId41"/>
    <p:sldId id="811" r:id="rId42"/>
    <p:sldId id="812" r:id="rId43"/>
    <p:sldId id="813" r:id="rId44"/>
    <p:sldId id="814" r:id="rId45"/>
    <p:sldId id="815" r:id="rId46"/>
    <p:sldId id="816" r:id="rId4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omic Sans MS" panose="030F0702030302020204" pitchFamily="66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9999"/>
    <a:srgbClr val="CCFFCC"/>
    <a:srgbClr val="3399FF"/>
    <a:srgbClr val="9C9BA3"/>
    <a:srgbClr val="9966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3514" autoAdjust="0"/>
  </p:normalViewPr>
  <p:slideViewPr>
    <p:cSldViewPr snapToGrid="0">
      <p:cViewPr varScale="1">
        <p:scale>
          <a:sx n="80" d="100"/>
          <a:sy n="80" d="100"/>
        </p:scale>
        <p:origin x="2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2508" y="-9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11C13A-E1C5-4061-B46F-BAC6DC0726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552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310CAF-CE29-447E-9E04-5F28250F8A3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24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38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92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9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0B603C-9958-4788-B498-1B9296F86C0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7026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78AA7B-6D0B-48F5-BBD2-156648A4F29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411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1F50FA-B910-41F0-9007-76B8A194495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8974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 userDrawn="1"/>
        </p:nvSpPr>
        <p:spPr>
          <a:xfrm flipV="1">
            <a:off x="0" y="-3"/>
            <a:ext cx="9144000" cy="914402"/>
          </a:xfrm>
          <a:prstGeom prst="rect">
            <a:avLst/>
          </a:prstGeom>
          <a:solidFill>
            <a:srgbClr val="93BB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BF85AA-28D0-4BDE-BFE9-CED6CDBFC3FC}"/>
              </a:ext>
            </a:extLst>
          </p:cNvPr>
          <p:cNvSpPr>
            <a:spLocks/>
          </p:cNvSpPr>
          <p:nvPr userDrawn="1"/>
        </p:nvSpPr>
        <p:spPr bwMode="auto">
          <a:xfrm>
            <a:off x="0" y="1052423"/>
            <a:ext cx="9144000" cy="5805577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58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 userDrawn="1"/>
        </p:nvSpPr>
        <p:spPr>
          <a:xfrm flipV="1">
            <a:off x="0" y="-3"/>
            <a:ext cx="9144000" cy="914402"/>
          </a:xfrm>
          <a:prstGeom prst="rect">
            <a:avLst/>
          </a:prstGeom>
          <a:solidFill>
            <a:srgbClr val="93BB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BF85AA-28D0-4BDE-BFE9-CED6CDBFC3FC}"/>
              </a:ext>
            </a:extLst>
          </p:cNvPr>
          <p:cNvSpPr>
            <a:spLocks/>
          </p:cNvSpPr>
          <p:nvPr userDrawn="1"/>
        </p:nvSpPr>
        <p:spPr bwMode="auto">
          <a:xfrm>
            <a:off x="0" y="1052423"/>
            <a:ext cx="9144000" cy="5805577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29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 userDrawn="1"/>
        </p:nvSpPr>
        <p:spPr>
          <a:xfrm flipV="1">
            <a:off x="0" y="-3"/>
            <a:ext cx="9144000" cy="914402"/>
          </a:xfrm>
          <a:prstGeom prst="rect">
            <a:avLst/>
          </a:prstGeom>
          <a:solidFill>
            <a:srgbClr val="93BB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BF85AA-28D0-4BDE-BFE9-CED6CDBFC3FC}"/>
              </a:ext>
            </a:extLst>
          </p:cNvPr>
          <p:cNvSpPr>
            <a:spLocks/>
          </p:cNvSpPr>
          <p:nvPr userDrawn="1"/>
        </p:nvSpPr>
        <p:spPr bwMode="auto">
          <a:xfrm>
            <a:off x="0" y="1052423"/>
            <a:ext cx="9144000" cy="5805577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1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 userDrawn="1"/>
        </p:nvSpPr>
        <p:spPr>
          <a:xfrm flipV="1">
            <a:off x="0" y="-3"/>
            <a:ext cx="9144000" cy="914402"/>
          </a:xfrm>
          <a:prstGeom prst="rect">
            <a:avLst/>
          </a:prstGeom>
          <a:solidFill>
            <a:srgbClr val="93BB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BF85AA-28D0-4BDE-BFE9-CED6CDBFC3FC}"/>
              </a:ext>
            </a:extLst>
          </p:cNvPr>
          <p:cNvSpPr>
            <a:spLocks/>
          </p:cNvSpPr>
          <p:nvPr userDrawn="1"/>
        </p:nvSpPr>
        <p:spPr bwMode="auto">
          <a:xfrm>
            <a:off x="0" y="1052423"/>
            <a:ext cx="9144000" cy="5805577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12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 userDrawn="1"/>
        </p:nvSpPr>
        <p:spPr>
          <a:xfrm flipV="1">
            <a:off x="0" y="-3"/>
            <a:ext cx="9144000" cy="914402"/>
          </a:xfrm>
          <a:prstGeom prst="rect">
            <a:avLst/>
          </a:prstGeom>
          <a:solidFill>
            <a:srgbClr val="93BB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BF85AA-28D0-4BDE-BFE9-CED6CDBFC3FC}"/>
              </a:ext>
            </a:extLst>
          </p:cNvPr>
          <p:cNvSpPr>
            <a:spLocks/>
          </p:cNvSpPr>
          <p:nvPr userDrawn="1"/>
        </p:nvSpPr>
        <p:spPr bwMode="auto">
          <a:xfrm>
            <a:off x="0" y="1052423"/>
            <a:ext cx="9144000" cy="5805577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49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 userDrawn="1"/>
        </p:nvSpPr>
        <p:spPr>
          <a:xfrm flipV="1">
            <a:off x="0" y="-3"/>
            <a:ext cx="9144000" cy="914402"/>
          </a:xfrm>
          <a:prstGeom prst="rect">
            <a:avLst/>
          </a:prstGeom>
          <a:solidFill>
            <a:srgbClr val="93BB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BF85AA-28D0-4BDE-BFE9-CED6CDBFC3FC}"/>
              </a:ext>
            </a:extLst>
          </p:cNvPr>
          <p:cNvSpPr>
            <a:spLocks/>
          </p:cNvSpPr>
          <p:nvPr userDrawn="1"/>
        </p:nvSpPr>
        <p:spPr bwMode="auto">
          <a:xfrm>
            <a:off x="0" y="1052423"/>
            <a:ext cx="9144000" cy="5805577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43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095784" y="1083739"/>
            <a:ext cx="959005" cy="2709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/46</a:t>
            </a:r>
            <a:endParaRPr lang="en-US" altLang="ko-KR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320040" indent="-320040">
              <a:buFont typeface="Wingdings" panose="05000000000000000000" pitchFamily="2" charset="2"/>
              <a:buChar char="l"/>
              <a:defRPr sz="2400">
                <a:latin typeface="Trebuchet MS" panose="020B0603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§"/>
              <a:defRPr sz="2000">
                <a:latin typeface="Trebuchet MS" panose="020B0603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 marL="914400" indent="-228600">
              <a:buFont typeface="Wingdings" panose="05000000000000000000" pitchFamily="2" charset="2"/>
              <a:buChar char="§"/>
              <a:defRPr sz="2000">
                <a:latin typeface="Trebuchet MS" panose="020B0603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 marL="1371600" indent="-228600">
              <a:buFont typeface="Wingdings" panose="05000000000000000000" pitchFamily="2" charset="2"/>
              <a:buChar char=""/>
              <a:defRPr sz="1800">
                <a:latin typeface="Trebuchet MS" panose="020B0603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Trebuchet MS" panose="020B0603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/>
              <a:t>마스터 텍스트 스타일 편집</a:t>
            </a:r>
          </a:p>
          <a:p>
            <a:pPr lvl="1" eaLnBrk="1" latinLnBrk="0" hangingPunct="1"/>
            <a:r>
              <a:rPr lang="ko-KR" altLang="en-US" dirty="0"/>
              <a:t>둘째 수준</a:t>
            </a:r>
          </a:p>
          <a:p>
            <a:pPr lvl="2" eaLnBrk="1" latinLnBrk="0" hangingPunct="1"/>
            <a:r>
              <a:rPr lang="ko-KR" altLang="en-US" dirty="0"/>
              <a:t>셋째 수준</a:t>
            </a:r>
          </a:p>
          <a:p>
            <a:pPr lvl="3" eaLnBrk="1" latinLnBrk="0" hangingPunct="1"/>
            <a:r>
              <a:rPr lang="ko-KR" altLang="en-US" dirty="0"/>
              <a:t>넷째 수준</a:t>
            </a:r>
          </a:p>
          <a:p>
            <a:pPr lvl="4" eaLnBrk="1" latinLnBrk="0" hangingPunct="1"/>
            <a:r>
              <a:rPr lang="ko-KR" altLang="en-US" dirty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52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A323C9-5CD4-40BE-B194-46FF105FE0E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904AED38-49D9-4C23-9D13-132B960C18A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520AA52B-DDF0-4116-BC20-BB2599203C3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7074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F2C16B-C8E6-4697-AE29-D4142E62231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948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45B046-F723-44FB-875B-FA1765E61F1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838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E5F3EF-AEC9-4DA1-B743-6807B4EEF998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03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1441C55-709E-414D-AED6-4B6DA8AC4D43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6895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A93CA2C-6D3B-46C9-B887-8E139AE50CA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1388853"/>
          </a:xfrm>
          <a:prstGeom prst="rect">
            <a:avLst/>
          </a:prstGeom>
        </p:spPr>
      </p:pic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6" r:id="rId14"/>
    <p:sldLayoutId id="2147483707" r:id="rId15"/>
    <p:sldLayoutId id="2147483741" r:id="rId16"/>
    <p:sldLayoutId id="2147483742" r:id="rId17"/>
    <p:sldLayoutId id="2147483743" r:id="rId18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F6sLCeBj0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WFR3lOm_xhE&amp;list=RDYgYSv2KSyWg&amp;index=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8tq1C8spV_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F57C8-CBC9-4BEF-9C07-DDE66788257F}"/>
              </a:ext>
            </a:extLst>
          </p:cNvPr>
          <p:cNvSpPr txBox="1">
            <a:spLocks/>
          </p:cNvSpPr>
          <p:nvPr/>
        </p:nvSpPr>
        <p:spPr>
          <a:xfrm>
            <a:off x="2667000" y="4077072"/>
            <a:ext cx="6477000" cy="1828800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>
                <a:solidFill>
                  <a:schemeClr val="bg1"/>
                </a:solidFill>
              </a:rPr>
              <a:t>제</a:t>
            </a:r>
            <a:r>
              <a:rPr lang="en-US" altLang="ko-KR">
                <a:solidFill>
                  <a:schemeClr val="bg1"/>
                </a:solidFill>
              </a:rPr>
              <a:t>1</a:t>
            </a:r>
            <a:r>
              <a:rPr lang="ko-KR" altLang="en-US">
                <a:solidFill>
                  <a:schemeClr val="bg1"/>
                </a:solidFill>
              </a:rPr>
              <a:t>장 인공지능 소개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peed"/>
          <p:cNvSpPr txBox="1">
            <a:spLocks noChangeArrowheads="1"/>
          </p:cNvSpPr>
          <p:nvPr/>
        </p:nvSpPr>
        <p:spPr bwMode="auto">
          <a:xfrm>
            <a:off x="991429" y="4185464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2011</a:t>
            </a:r>
          </a:p>
        </p:txBody>
      </p:sp>
      <p:sp>
        <p:nvSpPr>
          <p:cNvPr id="106" name="speed"/>
          <p:cNvSpPr txBox="1">
            <a:spLocks noChangeArrowheads="1"/>
          </p:cNvSpPr>
          <p:nvPr/>
        </p:nvSpPr>
        <p:spPr bwMode="auto">
          <a:xfrm>
            <a:off x="3123501" y="3881413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2012</a:t>
            </a:r>
          </a:p>
        </p:txBody>
      </p:sp>
      <p:sp>
        <p:nvSpPr>
          <p:cNvPr id="107" name="speed"/>
          <p:cNvSpPr txBox="1">
            <a:spLocks noChangeArrowheads="1"/>
          </p:cNvSpPr>
          <p:nvPr/>
        </p:nvSpPr>
        <p:spPr bwMode="auto">
          <a:xfrm>
            <a:off x="5457394" y="5565527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2013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인공지능의 시대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600" b="1" dirty="0" err="1">
                <a:latin typeface="굴림" panose="020B0600000101010101" pitchFamily="50" charset="-127"/>
                <a:cs typeface="Tahoma" pitchFamily="34" charset="0"/>
              </a:rPr>
              <a:t>강인공지능</a:t>
            </a:r>
            <a:r>
              <a:rPr lang="en-US" altLang="ko-KR" sz="2600" b="1" dirty="0">
                <a:latin typeface="굴림" panose="020B0600000101010101" pitchFamily="50" charset="-127"/>
                <a:cs typeface="Tahoma" pitchFamily="34" charset="0"/>
              </a:rPr>
              <a:t>(strong AI):</a:t>
            </a:r>
          </a:p>
          <a:p>
            <a:pPr lvl="1"/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인공지능의 강한 형태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pPr lvl="1"/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자의식이 있다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pPr lvl="1"/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일반적인 영역에서의 문제도 해결하지만</a:t>
            </a:r>
            <a:r>
              <a:rPr lang="en-US" altLang="ko-KR" dirty="0">
                <a:latin typeface="굴림" panose="020B0600000101010101" pitchFamily="50" charset="-127"/>
                <a:cs typeface="Tahoma" pitchFamily="34" charset="0"/>
              </a:rPr>
              <a:t>, </a:t>
            </a:r>
            <a:r>
              <a:rPr lang="ko-KR" altLang="en-US" dirty="0" err="1">
                <a:latin typeface="굴림" panose="020B0600000101010101" pitchFamily="50" charset="-127"/>
                <a:cs typeface="Tahoma" pitchFamily="34" charset="0"/>
              </a:rPr>
              <a:t>명령받지</a:t>
            </a:r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 않은 일도 스스로 필요하다면 해결할 수 있다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pPr lvl="1"/>
            <a:r>
              <a:rPr lang="en-US" altLang="ko-KR" dirty="0">
                <a:latin typeface="굴림" panose="020B0600000101010101" pitchFamily="50" charset="-127"/>
                <a:cs typeface="Tahoma" pitchFamily="34" charset="0"/>
              </a:rPr>
              <a:t>ex)</a:t>
            </a:r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터미네이터의 </a:t>
            </a:r>
            <a:r>
              <a:rPr lang="ko-KR" altLang="en-US" dirty="0" err="1">
                <a:latin typeface="굴림" panose="020B0600000101010101" pitchFamily="50" charset="-127"/>
                <a:cs typeface="Tahoma" pitchFamily="34" charset="0"/>
              </a:rPr>
              <a:t>스카이넷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ko-KR" altLang="en-US" dirty="0">
              <a:latin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43" y="4185464"/>
            <a:ext cx="5655651" cy="2545805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10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797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peed"/>
          <p:cNvSpPr txBox="1">
            <a:spLocks noChangeArrowheads="1"/>
          </p:cNvSpPr>
          <p:nvPr/>
        </p:nvSpPr>
        <p:spPr bwMode="auto">
          <a:xfrm>
            <a:off x="991429" y="4185464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2011</a:t>
            </a:r>
          </a:p>
        </p:txBody>
      </p:sp>
      <p:sp>
        <p:nvSpPr>
          <p:cNvPr id="106" name="speed"/>
          <p:cNvSpPr txBox="1">
            <a:spLocks noChangeArrowheads="1"/>
          </p:cNvSpPr>
          <p:nvPr/>
        </p:nvSpPr>
        <p:spPr bwMode="auto">
          <a:xfrm>
            <a:off x="3123501" y="3881413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2012</a:t>
            </a:r>
          </a:p>
        </p:txBody>
      </p:sp>
      <p:sp>
        <p:nvSpPr>
          <p:cNvPr id="107" name="speed"/>
          <p:cNvSpPr txBox="1">
            <a:spLocks noChangeArrowheads="1"/>
          </p:cNvSpPr>
          <p:nvPr/>
        </p:nvSpPr>
        <p:spPr bwMode="auto">
          <a:xfrm>
            <a:off x="5334481" y="4185464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2013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인공지능의 시대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600" b="1" dirty="0" err="1">
                <a:latin typeface="굴림" panose="020B0600000101010101" pitchFamily="50" charset="-127"/>
                <a:cs typeface="Tahoma" pitchFamily="34" charset="0"/>
              </a:rPr>
              <a:t>약인공지능</a:t>
            </a:r>
            <a:r>
              <a:rPr lang="en-US" altLang="ko-KR" sz="2600" b="1" dirty="0">
                <a:latin typeface="굴림" panose="020B0600000101010101" pitchFamily="50" charset="-127"/>
                <a:cs typeface="Tahoma" pitchFamily="34" charset="0"/>
              </a:rPr>
              <a:t>(weak AI):</a:t>
            </a:r>
          </a:p>
          <a:p>
            <a:pPr lvl="1"/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인공지능의 약한 형태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pPr lvl="1"/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자의식이 없다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pPr lvl="1"/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특정한 영역에서 주어진 문제를 해결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pPr lvl="1"/>
            <a:r>
              <a:rPr lang="en-US" altLang="ko-KR" dirty="0">
                <a:latin typeface="굴림" panose="020B0600000101010101" pitchFamily="50" charset="-127"/>
                <a:cs typeface="Tahoma" pitchFamily="34" charset="0"/>
              </a:rPr>
              <a:t>ex)</a:t>
            </a:r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 </a:t>
            </a:r>
            <a:r>
              <a:rPr lang="ko-KR" altLang="en-US" dirty="0" err="1">
                <a:latin typeface="굴림" panose="020B0600000101010101" pitchFamily="50" charset="-127"/>
                <a:cs typeface="Tahoma" pitchFamily="34" charset="0"/>
              </a:rPr>
              <a:t>알파고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ko-KR" altLang="en-US" dirty="0">
              <a:latin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6" y="3848100"/>
            <a:ext cx="4199138" cy="2414733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11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271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인간과 인공지능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인간과 컴퓨터는 각각 장점과 약점을 가지고 있다</a:t>
            </a:r>
            <a:r>
              <a:rPr lang="en-US" altLang="ko-KR" dirty="0"/>
              <a:t>. </a:t>
            </a:r>
            <a:r>
              <a:rPr lang="ko-KR" altLang="en-US" dirty="0"/>
              <a:t>인공지능이 탑재된 컴퓨터는 논리적으로 추론할 수도 있으며 학습도 가능하다</a:t>
            </a:r>
            <a:r>
              <a:rPr lang="en-US" altLang="ko-KR" dirty="0"/>
              <a:t>. </a:t>
            </a:r>
            <a:r>
              <a:rPr lang="ko-KR" altLang="en-US" dirty="0"/>
              <a:t>인간은 계산은 늦지만 창의적으로 문제를 해결할 수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인간과 인공지능 컴퓨터는 좋은 동반자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79" y="3848100"/>
            <a:ext cx="4678532" cy="2811149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12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76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인공지능의 특징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6" y="1899821"/>
            <a:ext cx="8077073" cy="4216894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13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042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인공지능이란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44590"/>
            <a:ext cx="8153400" cy="4495800"/>
          </a:xfrm>
        </p:spPr>
        <p:txBody>
          <a:bodyPr>
            <a:normAutofit/>
          </a:bodyPr>
          <a:lstStyle/>
          <a:p>
            <a:r>
              <a:rPr lang="ko-KR" altLang="en-US" dirty="0"/>
              <a:t>인공지능은 연구자들마다 정의가 다르다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/>
              <a:t>“</a:t>
            </a:r>
            <a:r>
              <a:rPr lang="ko-KR" altLang="en-US" dirty="0"/>
              <a:t>인간처럼 사고하기</a:t>
            </a:r>
            <a:r>
              <a:rPr lang="en-US" altLang="ko-KR" dirty="0"/>
              <a:t>”(Thinking Humanly) -Cognitive Science, </a:t>
            </a:r>
            <a:r>
              <a:rPr lang="ko-KR" altLang="en-US" dirty="0"/>
              <a:t>신경망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“</a:t>
            </a:r>
            <a:r>
              <a:rPr lang="ko-KR" altLang="en-US" dirty="0"/>
              <a:t>합리적으로 사고하기</a:t>
            </a:r>
            <a:r>
              <a:rPr lang="en-US" altLang="ko-KR" dirty="0"/>
              <a:t>“(Thinking Rationally)– </a:t>
            </a:r>
            <a:r>
              <a:rPr lang="ko-KR" altLang="en-US" dirty="0"/>
              <a:t>논리학</a:t>
            </a:r>
            <a:r>
              <a:rPr lang="en-US" altLang="ko-KR" dirty="0"/>
              <a:t>, </a:t>
            </a:r>
            <a:r>
              <a:rPr lang="ko-KR" altLang="en-US" dirty="0"/>
              <a:t>추론</a:t>
            </a:r>
            <a:r>
              <a:rPr lang="en-US" altLang="ko-KR" dirty="0"/>
              <a:t> 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“</a:t>
            </a:r>
            <a:r>
              <a:rPr lang="ko-KR" altLang="en-US" dirty="0"/>
              <a:t>인간처럼 행동하기</a:t>
            </a:r>
            <a:r>
              <a:rPr lang="en-US" altLang="ko-KR" dirty="0"/>
              <a:t>“(Acting Humanly) - Turing Test, </a:t>
            </a:r>
            <a:r>
              <a:rPr lang="ko-KR" altLang="en-US" dirty="0"/>
              <a:t>로봇 공학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“</a:t>
            </a:r>
            <a:r>
              <a:rPr lang="ko-KR" altLang="en-US" dirty="0"/>
              <a:t>합리적으로 행동하기</a:t>
            </a:r>
            <a:r>
              <a:rPr lang="en-US" altLang="ko-KR" dirty="0"/>
              <a:t>“(Acting Rationally)- </a:t>
            </a:r>
            <a:r>
              <a:rPr lang="ko-KR" altLang="en-US" dirty="0"/>
              <a:t>에이전트</a:t>
            </a:r>
            <a:r>
              <a:rPr lang="en-US" altLang="ko-KR" dirty="0"/>
              <a:t>: </a:t>
            </a:r>
            <a:r>
              <a:rPr lang="ko-KR" altLang="en-US" dirty="0"/>
              <a:t>목표를 성취하기 위해 행동</a:t>
            </a:r>
            <a:r>
              <a:rPr lang="en-US" altLang="ko-KR" dirty="0"/>
              <a:t>, </a:t>
            </a:r>
            <a:r>
              <a:rPr lang="ko-KR" altLang="en-US" dirty="0"/>
              <a:t>추론을 포함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14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89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지능의 정의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948" y="1431731"/>
            <a:ext cx="7670800" cy="5181600"/>
          </a:xfrm>
        </p:spPr>
        <p:txBody>
          <a:bodyPr>
            <a:normAutofit/>
          </a:bodyPr>
          <a:lstStyle/>
          <a:p>
            <a:pPr marL="457200" indent="-457200" fontAlgn="base">
              <a:buSzPct val="100000"/>
              <a:buFont typeface="+mj-lt"/>
              <a:buAutoNum type="arabicPeriod"/>
            </a:pPr>
            <a:r>
              <a:rPr lang="ko-KR" altLang="en-US" dirty="0"/>
              <a:t>인간이 사물을 이해하고 학습하는 능력</a:t>
            </a:r>
            <a:r>
              <a:rPr lang="en-US" altLang="ko-KR" dirty="0"/>
              <a:t>(learning)</a:t>
            </a:r>
          </a:p>
          <a:p>
            <a:pPr marL="457200" indent="-457200" fontAlgn="base">
              <a:buSzPct val="100000"/>
              <a:buFont typeface="+mj-lt"/>
              <a:buAutoNum type="arabicPeriod"/>
            </a:pPr>
            <a:r>
              <a:rPr lang="ko-KR" altLang="en-US" dirty="0"/>
              <a:t>어떤 문제가 주어졌을 때</a:t>
            </a:r>
            <a:r>
              <a:rPr lang="en-US" altLang="ko-KR" dirty="0"/>
              <a:t>, </a:t>
            </a:r>
            <a:r>
              <a:rPr lang="ko-KR" altLang="en-US" dirty="0"/>
              <a:t>합리적으로 사고하여 문제를 해결하는 능력</a:t>
            </a:r>
            <a:r>
              <a:rPr lang="en-US" altLang="ko-KR" dirty="0"/>
              <a:t>(problem solving)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04007" y="3284738"/>
            <a:ext cx="632468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인공 지능이란 “인간의 인지적인 기능을 흉내 내어서 문제를 해결하기 위하여 학습하고 이해하는 기계</a:t>
            </a:r>
            <a:r>
              <a:rPr lang="en-US" altLang="ko-KR" sz="2400" dirty="0"/>
              <a:t>(</a:t>
            </a:r>
            <a:r>
              <a:rPr lang="ko-KR" altLang="en-US" sz="2400" dirty="0"/>
              <a:t>컴퓨터</a:t>
            </a:r>
            <a:r>
              <a:rPr lang="en-US" altLang="ko-KR" sz="2400" dirty="0"/>
              <a:t>)”</a:t>
            </a:r>
            <a:endParaRPr lang="ko-KR" altLang="en-US" sz="2400" dirty="0"/>
          </a:p>
        </p:txBody>
      </p:sp>
      <p:cxnSp>
        <p:nvCxnSpPr>
          <p:cNvPr id="5" name="꺾인 연결선 4"/>
          <p:cNvCxnSpPr>
            <a:endCxn id="2" idx="1"/>
          </p:cNvCxnSpPr>
          <p:nvPr/>
        </p:nvCxnSpPr>
        <p:spPr>
          <a:xfrm rot="16200000" flipH="1">
            <a:off x="1213559" y="2994455"/>
            <a:ext cx="1123948" cy="656947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15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356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인공지능 </a:t>
            </a:r>
            <a:r>
              <a:rPr lang="en-US" altLang="ko-KR" dirty="0"/>
              <a:t>vs </a:t>
            </a:r>
            <a:r>
              <a:rPr lang="ko-KR" altLang="en-US" dirty="0"/>
              <a:t>기계학습 </a:t>
            </a:r>
            <a:r>
              <a:rPr lang="en-US" altLang="ko-KR" dirty="0"/>
              <a:t>vs </a:t>
            </a:r>
            <a:r>
              <a:rPr lang="ko-KR" altLang="en-US" dirty="0" err="1"/>
              <a:t>딥러닝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2" y="2003258"/>
            <a:ext cx="8153400" cy="3742949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16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99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튜링 테스트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영국의 수학자 알란 튜링은 “기계가 생각할 수 있을까</a:t>
            </a:r>
            <a:r>
              <a:rPr lang="en-US" altLang="ko-KR" dirty="0"/>
              <a:t>?”</a:t>
            </a:r>
            <a:r>
              <a:rPr lang="ko-KR" altLang="en-US" dirty="0"/>
              <a:t>라는 질문 대신에 기계와 사람을 구분할 수 없다면 인공 지능이 구현되었다고 봐야 한다고 주장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1" y="3015847"/>
            <a:ext cx="5140171" cy="301490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17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328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알란 튜링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튜링은 보편적인 계산 기계</a:t>
            </a:r>
            <a:r>
              <a:rPr lang="en-US" altLang="ko-KR" dirty="0"/>
              <a:t>(</a:t>
            </a:r>
            <a:r>
              <a:rPr lang="ko-KR" altLang="en-US" dirty="0"/>
              <a:t>컴퓨터</a:t>
            </a:r>
            <a:r>
              <a:rPr lang="en-US" altLang="ko-KR" dirty="0"/>
              <a:t>)</a:t>
            </a:r>
            <a:r>
              <a:rPr lang="ko-KR" altLang="en-US" dirty="0"/>
              <a:t>의 개념도 주창하였지만 인공 지능에도 큰 흥미를 가졌다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6" y="2682506"/>
            <a:ext cx="6338656" cy="3570242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18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6175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튜링 테스트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튜링 테스트에서는 인간</a:t>
            </a:r>
            <a:r>
              <a:rPr lang="en-US" altLang="ko-KR" dirty="0"/>
              <a:t>, </a:t>
            </a:r>
            <a:r>
              <a:rPr lang="ko-KR" altLang="en-US" dirty="0"/>
              <a:t>컴퓨터</a:t>
            </a:r>
            <a:r>
              <a:rPr lang="en-US" altLang="ko-KR" dirty="0"/>
              <a:t>, </a:t>
            </a:r>
            <a:r>
              <a:rPr lang="ko-KR" altLang="en-US" dirty="0"/>
              <a:t>질문자가 각각 독립된 방에 있고 원격 </a:t>
            </a:r>
            <a:r>
              <a:rPr lang="ko-KR" altLang="en-US" dirty="0" err="1"/>
              <a:t>터미널만을</a:t>
            </a:r>
            <a:r>
              <a:rPr lang="ko-KR" altLang="en-US" dirty="0"/>
              <a:t> 사용하여 통신</a:t>
            </a:r>
            <a:endParaRPr lang="en-US" altLang="ko-KR" dirty="0"/>
          </a:p>
          <a:p>
            <a:r>
              <a:rPr lang="ko-KR" altLang="en-US" dirty="0"/>
              <a:t>질문자는 방 안에 누가 있는 지 볼 수 없고 음성을 들을 수도 없다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질문자는 누가 인간이고 누가 컴퓨터인지를 알아내기 위하여 질문을 하게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19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376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이번 장에서 다루는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인공지능의 의미를 이해한다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지능의 특징을 살펴본다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튜링 테스트를 이해한다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인공지능이 사용되는 분야를 이해한다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인공지능의 역사를 이해한다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파이썬을</a:t>
            </a:r>
            <a:r>
              <a:rPr lang="ko-KR" altLang="en-US" dirty="0"/>
              <a:t> 설치한다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8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질문의 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base"/>
            <a:r>
              <a:rPr lang="ko-KR" altLang="en-US" sz="1800" dirty="0">
                <a:latin typeface="+mn-lt"/>
              </a:rPr>
              <a:t>질문자</a:t>
            </a:r>
            <a:r>
              <a:rPr lang="en-US" altLang="ko-KR" sz="1800" dirty="0">
                <a:latin typeface="+mn-lt"/>
              </a:rPr>
              <a:t>: </a:t>
            </a:r>
            <a:r>
              <a:rPr lang="ko-KR" altLang="en-US" sz="1800" dirty="0">
                <a:latin typeface="+mn-lt"/>
              </a:rPr>
              <a:t>당신은 컴퓨터 입니까</a:t>
            </a:r>
            <a:r>
              <a:rPr lang="en-US" altLang="ko-KR" sz="1800" dirty="0">
                <a:latin typeface="+mn-lt"/>
              </a:rPr>
              <a:t>?</a:t>
            </a:r>
            <a:endParaRPr lang="ko-KR" altLang="en-US" sz="1800" dirty="0">
              <a:latin typeface="+mn-lt"/>
            </a:endParaRPr>
          </a:p>
          <a:p>
            <a:pPr fontAlgn="base"/>
            <a:r>
              <a:rPr lang="ko-KR" altLang="en-US" sz="1800" dirty="0">
                <a:latin typeface="+mn-lt"/>
              </a:rPr>
              <a:t>컴퓨터</a:t>
            </a:r>
            <a:r>
              <a:rPr lang="en-US" altLang="ko-KR" sz="1800" dirty="0">
                <a:latin typeface="+mn-lt"/>
              </a:rPr>
              <a:t>: </a:t>
            </a:r>
            <a:r>
              <a:rPr lang="ko-KR" altLang="en-US" sz="1800" dirty="0">
                <a:latin typeface="+mn-lt"/>
              </a:rPr>
              <a:t>절대 아닙니다</a:t>
            </a:r>
            <a:r>
              <a:rPr lang="en-US" altLang="ko-KR" sz="1800" dirty="0">
                <a:latin typeface="+mn-lt"/>
              </a:rPr>
              <a:t>.</a:t>
            </a:r>
            <a:endParaRPr lang="ko-KR" altLang="en-US" sz="1800" dirty="0">
              <a:latin typeface="+mn-lt"/>
            </a:endParaRPr>
          </a:p>
          <a:p>
            <a:pPr fontAlgn="base"/>
            <a:endParaRPr lang="en-US" altLang="ko-KR" sz="1800" dirty="0">
              <a:latin typeface="+mn-lt"/>
            </a:endParaRPr>
          </a:p>
          <a:p>
            <a:pPr fontAlgn="base"/>
            <a:r>
              <a:rPr lang="ko-KR" altLang="en-US" sz="1800" dirty="0">
                <a:latin typeface="+mn-lt"/>
              </a:rPr>
              <a:t>질문자</a:t>
            </a:r>
            <a:r>
              <a:rPr lang="en-US" altLang="ko-KR" sz="1800" dirty="0">
                <a:latin typeface="+mn-lt"/>
              </a:rPr>
              <a:t>: 253886489*357725896</a:t>
            </a:r>
            <a:r>
              <a:rPr lang="ko-KR" altLang="en-US" sz="1800" dirty="0">
                <a:latin typeface="+mn-lt"/>
              </a:rPr>
              <a:t>을 곱해보세요</a:t>
            </a:r>
            <a:r>
              <a:rPr lang="en-US" altLang="ko-KR" sz="1800" dirty="0">
                <a:latin typeface="+mn-lt"/>
              </a:rPr>
              <a:t>.</a:t>
            </a:r>
            <a:endParaRPr lang="ko-KR" altLang="en-US" sz="1800" dirty="0">
              <a:latin typeface="+mn-lt"/>
            </a:endParaRPr>
          </a:p>
          <a:p>
            <a:pPr fontAlgn="base"/>
            <a:r>
              <a:rPr lang="ko-KR" altLang="en-US" sz="1800" dirty="0">
                <a:latin typeface="+mn-lt"/>
              </a:rPr>
              <a:t>컴퓨터</a:t>
            </a:r>
            <a:r>
              <a:rPr lang="en-US" altLang="ko-KR" sz="1800" dirty="0">
                <a:latin typeface="+mn-lt"/>
              </a:rPr>
              <a:t>: (</a:t>
            </a:r>
            <a:r>
              <a:rPr lang="ko-KR" altLang="en-US" sz="1800" dirty="0">
                <a:latin typeface="+mn-lt"/>
              </a:rPr>
              <a:t>한참 쉬었다가 틀린 답을 제시한다</a:t>
            </a:r>
            <a:r>
              <a:rPr lang="en-US" altLang="ko-KR" sz="1800" dirty="0">
                <a:latin typeface="+mn-lt"/>
              </a:rPr>
              <a:t>.)</a:t>
            </a:r>
            <a:endParaRPr lang="ko-KR" altLang="en-US" sz="1800" dirty="0">
              <a:latin typeface="+mn-lt"/>
            </a:endParaRPr>
          </a:p>
          <a:p>
            <a:pPr fontAlgn="base"/>
            <a:endParaRPr lang="en-US" altLang="ko-KR" sz="1800" dirty="0">
              <a:latin typeface="+mn-lt"/>
            </a:endParaRPr>
          </a:p>
          <a:p>
            <a:pPr fontAlgn="base"/>
            <a:r>
              <a:rPr lang="ko-KR" altLang="en-US" sz="1800" dirty="0">
                <a:latin typeface="+mn-lt"/>
              </a:rPr>
              <a:t>질문자</a:t>
            </a:r>
            <a:r>
              <a:rPr lang="en-US" altLang="ko-KR" sz="1800" dirty="0">
                <a:latin typeface="+mn-lt"/>
              </a:rPr>
              <a:t>: </a:t>
            </a:r>
            <a:r>
              <a:rPr lang="ko-KR" altLang="en-US" sz="1800" dirty="0">
                <a:latin typeface="+mn-lt"/>
              </a:rPr>
              <a:t>인생의 의미는 무엇인가요</a:t>
            </a:r>
            <a:r>
              <a:rPr lang="en-US" altLang="ko-KR" sz="1800" dirty="0">
                <a:latin typeface="+mn-lt"/>
              </a:rPr>
              <a:t>?</a:t>
            </a:r>
            <a:endParaRPr lang="ko-KR" altLang="en-US" sz="1800" dirty="0">
              <a:latin typeface="+mn-lt"/>
            </a:endParaRPr>
          </a:p>
          <a:p>
            <a:pPr fontAlgn="base"/>
            <a:r>
              <a:rPr lang="ko-KR" altLang="en-US" sz="1800" dirty="0">
                <a:latin typeface="+mn-lt"/>
              </a:rPr>
              <a:t>컴퓨터</a:t>
            </a:r>
            <a:r>
              <a:rPr lang="en-US" altLang="ko-KR" sz="1800" dirty="0">
                <a:latin typeface="+mn-lt"/>
              </a:rPr>
              <a:t>: ...(</a:t>
            </a:r>
            <a:r>
              <a:rPr lang="ko-KR" altLang="en-US" sz="1800" dirty="0">
                <a:latin typeface="+mn-lt"/>
              </a:rPr>
              <a:t>미리 저장된 답변을 제시한다</a:t>
            </a:r>
            <a:r>
              <a:rPr lang="en-US" altLang="ko-KR" sz="1800" dirty="0">
                <a:latin typeface="+mn-lt"/>
              </a:rPr>
              <a:t>)</a:t>
            </a:r>
            <a:endParaRPr lang="ko-KR" altLang="en-US" sz="1800" dirty="0">
              <a:latin typeface="+mn-lt"/>
            </a:endParaRPr>
          </a:p>
          <a:p>
            <a:pPr fontAlgn="base"/>
            <a:endParaRPr lang="en-US" altLang="ko-KR" sz="1800" dirty="0">
              <a:latin typeface="+mn-lt"/>
            </a:endParaRPr>
          </a:p>
          <a:p>
            <a:pPr fontAlgn="base"/>
            <a:r>
              <a:rPr lang="ko-KR" altLang="en-US" sz="1800" dirty="0">
                <a:latin typeface="+mn-lt"/>
              </a:rPr>
              <a:t>질문자</a:t>
            </a:r>
            <a:r>
              <a:rPr lang="en-US" altLang="ko-KR" sz="1800" dirty="0">
                <a:latin typeface="+mn-lt"/>
              </a:rPr>
              <a:t>: </a:t>
            </a:r>
            <a:r>
              <a:rPr lang="ko-KR" altLang="en-US" sz="1800" dirty="0">
                <a:latin typeface="+mn-lt"/>
              </a:rPr>
              <a:t>사랑은 무엇인가요</a:t>
            </a:r>
            <a:r>
              <a:rPr lang="en-US" altLang="ko-KR" sz="1800" dirty="0">
                <a:latin typeface="+mn-lt"/>
              </a:rPr>
              <a:t>? </a:t>
            </a:r>
            <a:endParaRPr lang="ko-KR" altLang="en-US" sz="1800" dirty="0">
              <a:latin typeface="+mn-lt"/>
            </a:endParaRPr>
          </a:p>
          <a:p>
            <a:pPr fontAlgn="base"/>
            <a:r>
              <a:rPr lang="ko-KR" altLang="en-US" sz="1800" dirty="0">
                <a:latin typeface="+mn-lt"/>
              </a:rPr>
              <a:t>컴퓨터</a:t>
            </a:r>
            <a:r>
              <a:rPr lang="en-US" altLang="ko-KR" sz="1800" dirty="0">
                <a:latin typeface="+mn-lt"/>
              </a:rPr>
              <a:t>: ...(</a:t>
            </a:r>
            <a:r>
              <a:rPr lang="ko-KR" altLang="en-US" sz="1800" dirty="0">
                <a:latin typeface="+mn-lt"/>
              </a:rPr>
              <a:t>미리 저장된 답변을 제시한다</a:t>
            </a:r>
            <a:r>
              <a:rPr lang="en-US" altLang="ko-KR" sz="1800" dirty="0">
                <a:latin typeface="+mn-lt"/>
              </a:rPr>
              <a:t>)</a:t>
            </a:r>
            <a:endParaRPr lang="ko-KR" altLang="en-US" sz="1800" dirty="0">
              <a:latin typeface="+mn-lt"/>
            </a:endParaRPr>
          </a:p>
          <a:p>
            <a:endParaRPr lang="ko-KR" altLang="en-US" sz="1800" dirty="0"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20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467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ELIZA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1966</a:t>
            </a:r>
            <a:r>
              <a:rPr lang="ko-KR" altLang="en-US" dirty="0"/>
              <a:t>년 </a:t>
            </a:r>
            <a:r>
              <a:rPr lang="en-US" altLang="ko-KR" dirty="0" err="1"/>
              <a:t>Weizenbaum</a:t>
            </a:r>
            <a:r>
              <a:rPr lang="ko-KR" altLang="en-US" dirty="0"/>
              <a:t>은 심리 치료사의 행동을 모방하기 위해 </a:t>
            </a:r>
            <a:r>
              <a:rPr lang="en-US" altLang="ko-KR" dirty="0"/>
              <a:t>ELIZA</a:t>
            </a:r>
            <a:r>
              <a:rPr lang="ko-KR" altLang="en-US" dirty="0"/>
              <a:t>를 개발</a:t>
            </a:r>
            <a:endParaRPr lang="en-US" altLang="ko-KR" dirty="0"/>
          </a:p>
          <a:p>
            <a:pPr fontAlgn="base"/>
            <a:r>
              <a:rPr lang="en-US" altLang="ko-KR" dirty="0"/>
              <a:t>ELIZA </a:t>
            </a:r>
            <a:r>
              <a:rPr lang="ko-KR" altLang="en-US" dirty="0"/>
              <a:t>라고 하는 이 프로그램은 사용자의 문장에서 특정한 키워드가 발견되면 어떤 규칙이 적용하여 답변을 생성한 후에 반환된다</a:t>
            </a:r>
            <a:r>
              <a:rPr lang="en-US" altLang="ko-KR" dirty="0"/>
              <a:t>.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21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405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ELIZA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831019"/>
            <a:ext cx="6978078" cy="4495800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22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9375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중국인 방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영어만 할 수 있는 사람이 닫힌 방에 있고 중국어 질문과 답변이 적힌 책</a:t>
            </a:r>
            <a:r>
              <a:rPr lang="en-US" altLang="ko-KR" sz="2000" dirty="0"/>
              <a:t>, </a:t>
            </a:r>
            <a:r>
              <a:rPr lang="ko-KR" altLang="en-US" sz="2000" dirty="0"/>
              <a:t>종이</a:t>
            </a:r>
            <a:r>
              <a:rPr lang="en-US" altLang="ko-KR" sz="2000" dirty="0"/>
              <a:t>, </a:t>
            </a:r>
            <a:r>
              <a:rPr lang="ko-KR" altLang="en-US" sz="2000" dirty="0"/>
              <a:t>연필</a:t>
            </a:r>
            <a:r>
              <a:rPr lang="en-US" altLang="ko-KR" sz="2000" dirty="0"/>
              <a:t>, </a:t>
            </a:r>
            <a:r>
              <a:rPr lang="ko-KR" altLang="en-US" sz="2000" dirty="0"/>
              <a:t>지우개를 가지고 있다고 가정</a:t>
            </a:r>
            <a:endParaRPr lang="en-US" altLang="ko-KR" sz="2000" dirty="0"/>
          </a:p>
          <a:p>
            <a:r>
              <a:rPr lang="ko-KR" altLang="en-US" sz="2000" dirty="0"/>
              <a:t>이 방 안으로 중국인 질문자가 중국어로 질문을 써서 안으로 넣으면 </a:t>
            </a:r>
            <a:r>
              <a:rPr lang="en-US" altLang="ko-KR" sz="2000" dirty="0"/>
              <a:t>Searle</a:t>
            </a:r>
            <a:r>
              <a:rPr lang="ko-KR" altLang="en-US" sz="2000" dirty="0"/>
              <a:t>은 준비된 책에 따라 답변을 중국어로 써서 밖의 질문자에게 준다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9" y="3650986"/>
            <a:ext cx="7131560" cy="2826014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23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4339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중국인 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Searle</a:t>
            </a:r>
            <a:r>
              <a:rPr lang="ko-KR" altLang="en-US" dirty="0"/>
              <a:t>은 소프트웨어</a:t>
            </a:r>
            <a:r>
              <a:rPr lang="en-US" altLang="ko-KR" dirty="0"/>
              <a:t>(</a:t>
            </a:r>
            <a:r>
              <a:rPr lang="ko-KR" altLang="en-US" dirty="0"/>
              <a:t>예 </a:t>
            </a:r>
            <a:r>
              <a:rPr lang="en-US" altLang="ko-KR" dirty="0"/>
              <a:t>: ELIZA)</a:t>
            </a:r>
            <a:r>
              <a:rPr lang="ko-KR" altLang="en-US" dirty="0"/>
              <a:t>가 자신이 이해하지 못한 기호를 단순히 조작하여 튜링 테스트를 통과할 수 있다고 언급했다</a:t>
            </a:r>
            <a:r>
              <a:rPr lang="en-US" altLang="ko-KR" dirty="0"/>
              <a:t>. </a:t>
            </a:r>
            <a:r>
              <a:rPr lang="ko-KR" altLang="en-US" dirty="0"/>
              <a:t>이해하지 못하면</a:t>
            </a:r>
            <a:r>
              <a:rPr lang="en-US" altLang="ko-KR" dirty="0"/>
              <a:t>, </a:t>
            </a:r>
            <a:r>
              <a:rPr lang="ko-KR" altLang="en-US" dirty="0"/>
              <a:t>사람들과 같은 의미에서 </a:t>
            </a:r>
            <a:r>
              <a:rPr lang="en-US" altLang="ko-KR" dirty="0"/>
              <a:t>"</a:t>
            </a:r>
            <a:r>
              <a:rPr lang="ko-KR" altLang="en-US" dirty="0"/>
              <a:t>생각</a:t>
            </a:r>
            <a:r>
              <a:rPr lang="en-US" altLang="ko-KR" dirty="0"/>
              <a:t>"</a:t>
            </a:r>
            <a:r>
              <a:rPr lang="ko-KR" altLang="en-US" dirty="0"/>
              <a:t>으로 간주될 수 없다는 것이다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따라서 튜링 테스트는 기계가 생각할 수 있음을 입증할 수 없다고 주장하였다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24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33386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유진 </a:t>
            </a:r>
            <a:r>
              <a:rPr lang="ko-KR" altLang="en-US" dirty="0" err="1"/>
              <a:t>구스트만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13</a:t>
            </a:r>
            <a:r>
              <a:rPr lang="ko-KR" altLang="en-US" dirty="0"/>
              <a:t>세 소년을 </a:t>
            </a:r>
            <a:r>
              <a:rPr lang="ko-KR" altLang="en-US" dirty="0" err="1"/>
              <a:t>시뮬레이트하기</a:t>
            </a:r>
            <a:r>
              <a:rPr lang="ko-KR" altLang="en-US" dirty="0"/>
              <a:t> 위해 개발된 컴퓨터 프로그램인 </a:t>
            </a:r>
            <a:r>
              <a:rPr lang="en-US" altLang="ko-KR" dirty="0"/>
              <a:t>"</a:t>
            </a:r>
            <a:r>
              <a:rPr lang="ko-KR" altLang="en-US" dirty="0"/>
              <a:t>유진 </a:t>
            </a:r>
            <a:r>
              <a:rPr lang="ko-KR" altLang="en-US" dirty="0" err="1"/>
              <a:t>구스트만</a:t>
            </a:r>
            <a:r>
              <a:rPr lang="ko-KR" altLang="en-US" dirty="0"/>
              <a:t> </a:t>
            </a:r>
            <a:r>
              <a:rPr lang="en-US" altLang="ko-KR" dirty="0"/>
              <a:t>(Eugene </a:t>
            </a:r>
            <a:r>
              <a:rPr lang="en-US" altLang="ko-KR" dirty="0" err="1"/>
              <a:t>Goostman</a:t>
            </a:r>
            <a:r>
              <a:rPr lang="en-US" altLang="ko-KR" dirty="0"/>
              <a:t>)"</a:t>
            </a:r>
            <a:r>
              <a:rPr lang="ko-KR" altLang="en-US" dirty="0"/>
              <a:t>은 심판관 중 </a:t>
            </a:r>
            <a:r>
              <a:rPr lang="en-US" altLang="ko-KR" dirty="0"/>
              <a:t>33%</a:t>
            </a:r>
            <a:r>
              <a:rPr lang="ko-KR" altLang="en-US" dirty="0"/>
              <a:t>가 인간이라고 판단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3" y="3258105"/>
            <a:ext cx="6421056" cy="2658976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25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0153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유진 </a:t>
            </a:r>
            <a:r>
              <a:rPr lang="ko-KR" altLang="en-US" dirty="0" err="1"/>
              <a:t>구스트만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fontAlgn="base"/>
            <a:r>
              <a:rPr lang="ko-KR" altLang="en-US" dirty="0"/>
              <a:t>심판관</a:t>
            </a:r>
            <a:r>
              <a:rPr lang="en-US" altLang="ko-KR" dirty="0"/>
              <a:t>: what is your worst memory in your life so far?</a:t>
            </a:r>
          </a:p>
          <a:p>
            <a:pPr fontAlgn="base"/>
            <a:r>
              <a:rPr lang="ko-KR" altLang="en-US" dirty="0"/>
              <a:t>유진</a:t>
            </a:r>
            <a:r>
              <a:rPr lang="en-US" altLang="ko-KR" dirty="0"/>
              <a:t>: I don't understand. Explain.</a:t>
            </a:r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/>
              <a:t>심판관</a:t>
            </a:r>
            <a:r>
              <a:rPr lang="en-US" altLang="ko-KR" dirty="0"/>
              <a:t>: memory of something that happened to you that was bad or painful</a:t>
            </a:r>
          </a:p>
          <a:p>
            <a:pPr fontAlgn="base"/>
            <a:r>
              <a:rPr lang="ko-KR" altLang="en-US" dirty="0"/>
              <a:t>유진</a:t>
            </a:r>
            <a:r>
              <a:rPr lang="en-US" altLang="ko-KR" dirty="0"/>
              <a:t>: Hmm that a tricky question. My life is wonderful. I overcome many bad things that have happened to me in the past. However, the most painful memory I have had is performing very poorly in my GCSE's when I was younger.</a:t>
            </a:r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/>
              <a:t>심판관</a:t>
            </a:r>
            <a:r>
              <a:rPr lang="en-US" altLang="ko-KR" dirty="0"/>
              <a:t>: did you fail?</a:t>
            </a:r>
          </a:p>
          <a:p>
            <a:pPr fontAlgn="base"/>
            <a:r>
              <a:rPr lang="ko-KR" altLang="en-US" dirty="0"/>
              <a:t>유진</a:t>
            </a:r>
            <a:r>
              <a:rPr lang="en-US" altLang="ko-KR" dirty="0"/>
              <a:t>: Partially.</a:t>
            </a:r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/>
              <a:t>심판관</a:t>
            </a:r>
            <a:r>
              <a:rPr lang="en-US" altLang="ko-KR" dirty="0"/>
              <a:t>: explain?</a:t>
            </a:r>
          </a:p>
          <a:p>
            <a:pPr fontAlgn="base"/>
            <a:r>
              <a:rPr lang="ko-KR" altLang="en-US" dirty="0"/>
              <a:t>유진</a:t>
            </a:r>
            <a:r>
              <a:rPr lang="en-US" altLang="ko-KR" dirty="0"/>
              <a:t>: Some grades turned out to be good. Some turned out to be quite bad.</a:t>
            </a:r>
          </a:p>
          <a:p>
            <a:pPr fontAlgn="base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26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12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튜링 테스트의 문제점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1800" dirty="0"/>
              <a:t>반드시 인간의 행동과 지적인 행동이 똑같은 것은 아니다</a:t>
            </a:r>
            <a:r>
              <a:rPr lang="en-US" altLang="ko-KR" sz="1800" dirty="0"/>
              <a:t>. </a:t>
            </a:r>
            <a:r>
              <a:rPr lang="ko-KR" altLang="en-US" sz="1800" dirty="0"/>
              <a:t>어떤 </a:t>
            </a:r>
            <a:r>
              <a:rPr lang="ko-KR" altLang="en-US" sz="1800" dirty="0" err="1"/>
              <a:t>어떤</a:t>
            </a:r>
            <a:r>
              <a:rPr lang="ko-KR" altLang="en-US" sz="1800" dirty="0"/>
              <a:t> 인간 행동은 </a:t>
            </a:r>
            <a:r>
              <a:rPr lang="ko-KR" altLang="en-US" sz="1800" dirty="0" err="1"/>
              <a:t>비지능적이고</a:t>
            </a:r>
            <a:r>
              <a:rPr lang="ko-KR" altLang="en-US" sz="1800" dirty="0"/>
              <a:t> 또 일부 지적 행동은 비인간적이다</a:t>
            </a:r>
            <a:r>
              <a:rPr lang="en-US" altLang="ko-KR" sz="1800" dirty="0"/>
              <a:t>. </a:t>
            </a:r>
          </a:p>
          <a:p>
            <a:pPr fontAlgn="base"/>
            <a:endParaRPr lang="en-US" altLang="ko-KR" sz="1800" dirty="0"/>
          </a:p>
          <a:p>
            <a:pPr fontAlgn="base"/>
            <a:r>
              <a:rPr lang="ko-KR" altLang="en-US" sz="1800" dirty="0"/>
              <a:t>튜링 테스트 자체가 너무 예전 기준이라는 의견도 있다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81" y="3116903"/>
            <a:ext cx="4989250" cy="3625728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27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275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인공지능의 역사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84" y="1875407"/>
            <a:ext cx="6219633" cy="4495800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28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51227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인공지능의 태동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1943</a:t>
            </a:r>
            <a:r>
              <a:rPr lang="ko-KR" altLang="en-US" sz="2000" dirty="0"/>
              <a:t>년에 </a:t>
            </a:r>
            <a:r>
              <a:rPr lang="en-US" altLang="ko-KR" sz="2000" dirty="0"/>
              <a:t>Warren McCulloch</a:t>
            </a:r>
            <a:r>
              <a:rPr lang="ko-KR" altLang="en-US" sz="2000" dirty="0"/>
              <a:t>과 </a:t>
            </a:r>
            <a:r>
              <a:rPr lang="en-US" altLang="ko-KR" sz="2000" dirty="0"/>
              <a:t>Walter Pitts</a:t>
            </a:r>
            <a:r>
              <a:rPr lang="ko-KR" altLang="en-US" sz="2000" dirty="0"/>
              <a:t>는 뉴런들의 간단한 네트워크를 분석하고 이것이 간단한 논리 기능을 수행할 수 있음을 보여주었다</a:t>
            </a:r>
            <a:r>
              <a:rPr lang="en-US" altLang="ko-KR" sz="2000" dirty="0"/>
              <a:t>. </a:t>
            </a:r>
            <a:r>
              <a:rPr lang="ko-KR" altLang="en-US" sz="2000" dirty="0"/>
              <a:t>이것들은 나중에 연구자들이 인공 신경망이라고 부르게 되었다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60" y="2952209"/>
            <a:ext cx="4212833" cy="3572019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29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8427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peed"/>
          <p:cNvSpPr txBox="1">
            <a:spLocks noChangeArrowheads="1"/>
          </p:cNvSpPr>
          <p:nvPr/>
        </p:nvSpPr>
        <p:spPr bwMode="auto">
          <a:xfrm>
            <a:off x="991429" y="4185464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2011</a:t>
            </a:r>
          </a:p>
        </p:txBody>
      </p:sp>
      <p:sp>
        <p:nvSpPr>
          <p:cNvPr id="106" name="speed"/>
          <p:cNvSpPr txBox="1">
            <a:spLocks noChangeArrowheads="1"/>
          </p:cNvSpPr>
          <p:nvPr/>
        </p:nvSpPr>
        <p:spPr bwMode="auto">
          <a:xfrm>
            <a:off x="3123501" y="3881413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2012</a:t>
            </a:r>
          </a:p>
        </p:txBody>
      </p:sp>
      <p:sp>
        <p:nvSpPr>
          <p:cNvPr id="107" name="speed"/>
          <p:cNvSpPr txBox="1">
            <a:spLocks noChangeArrowheads="1"/>
          </p:cNvSpPr>
          <p:nvPr/>
        </p:nvSpPr>
        <p:spPr bwMode="auto">
          <a:xfrm>
            <a:off x="5334481" y="4185464"/>
            <a:ext cx="1216461" cy="27603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b="1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  <a:sym typeface="Wingdings" pitchFamily="2" charset="2"/>
              </a:rPr>
              <a:t>2013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최근의 인공지능 활약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cs typeface="Tahoma" pitchFamily="34" charset="0"/>
              </a:rPr>
              <a:t>1997</a:t>
            </a:r>
            <a:r>
              <a:rPr lang="ko-KR" altLang="en-US" dirty="0">
                <a:cs typeface="Tahoma" pitchFamily="34" charset="0"/>
              </a:rPr>
              <a:t>년 </a:t>
            </a:r>
            <a:r>
              <a:rPr lang="en-US" altLang="ko-KR" dirty="0">
                <a:cs typeface="Tahoma" pitchFamily="34" charset="0"/>
              </a:rPr>
              <a:t>IBM</a:t>
            </a:r>
            <a:r>
              <a:rPr lang="ko-KR" altLang="en-US" dirty="0">
                <a:cs typeface="Tahoma" pitchFamily="34" charset="0"/>
              </a:rPr>
              <a:t>의 </a:t>
            </a:r>
            <a:r>
              <a:rPr lang="ko-KR" altLang="en-US" dirty="0" err="1">
                <a:cs typeface="Tahoma" pitchFamily="34" charset="0"/>
              </a:rPr>
              <a:t>딥블루</a:t>
            </a:r>
            <a:r>
              <a:rPr lang="en-US" altLang="ko-KR" dirty="0">
                <a:cs typeface="Tahoma" pitchFamily="34" charset="0"/>
              </a:rPr>
              <a:t>:</a:t>
            </a:r>
            <a:r>
              <a:rPr lang="ko-KR" altLang="en-US" dirty="0">
                <a:cs typeface="Tahoma" pitchFamily="34" charset="0"/>
              </a:rPr>
              <a:t> 체스시합에서 세계 챔피언이었던 </a:t>
            </a:r>
            <a:r>
              <a:rPr lang="ko-KR" altLang="en-US" dirty="0" err="1">
                <a:cs typeface="Tahoma" pitchFamily="34" charset="0"/>
              </a:rPr>
              <a:t>카스퍼로프를</a:t>
            </a:r>
            <a:r>
              <a:rPr lang="ko-KR" altLang="en-US" dirty="0">
                <a:cs typeface="Tahoma" pitchFamily="34" charset="0"/>
              </a:rPr>
              <a:t> 상대로 승리</a:t>
            </a:r>
            <a:r>
              <a:rPr lang="en-US" altLang="ko-KR" dirty="0">
                <a:cs typeface="Tahoma" pitchFamily="34" charset="0"/>
              </a:rPr>
              <a:t>(</a:t>
            </a:r>
            <a:r>
              <a:rPr lang="ko-KR" altLang="en-US" dirty="0">
                <a:cs typeface="Tahoma" pitchFamily="34" charset="0"/>
              </a:rPr>
              <a:t>인간을 넘어선 최초의 컴퓨터</a:t>
            </a:r>
            <a:r>
              <a:rPr lang="en-US" altLang="ko-KR" dirty="0">
                <a:cs typeface="Tahoma" pitchFamily="34" charset="0"/>
              </a:rPr>
              <a:t>)</a:t>
            </a:r>
          </a:p>
          <a:p>
            <a:endParaRPr lang="en-US" altLang="ko-KR" dirty="0">
              <a:latin typeface="Trebuchet MS" panose="020B0603020202020204" pitchFamily="34" charset="0"/>
              <a:cs typeface="Tahoma" pitchFamily="34" charset="0"/>
            </a:endParaRPr>
          </a:p>
          <a:p>
            <a:r>
              <a:rPr lang="en-US" altLang="ko-KR" dirty="0">
                <a:cs typeface="Tahoma" pitchFamily="34" charset="0"/>
              </a:rPr>
              <a:t>2011</a:t>
            </a:r>
            <a:r>
              <a:rPr lang="ko-KR" altLang="en-US" dirty="0">
                <a:cs typeface="Tahoma" pitchFamily="34" charset="0"/>
              </a:rPr>
              <a:t>년 </a:t>
            </a:r>
            <a:r>
              <a:rPr lang="en-US" altLang="ko-KR" dirty="0">
                <a:cs typeface="Tahoma" pitchFamily="34" charset="0"/>
              </a:rPr>
              <a:t>IBM</a:t>
            </a:r>
            <a:r>
              <a:rPr lang="ko-KR" altLang="en-US" dirty="0">
                <a:cs typeface="Tahoma" pitchFamily="34" charset="0"/>
              </a:rPr>
              <a:t>의 왓슨</a:t>
            </a:r>
            <a:r>
              <a:rPr lang="en-US" altLang="ko-KR" dirty="0">
                <a:cs typeface="Tahoma" pitchFamily="34" charset="0"/>
              </a:rPr>
              <a:t>: </a:t>
            </a:r>
            <a:r>
              <a:rPr lang="ko-KR" altLang="en-US" dirty="0" err="1">
                <a:cs typeface="Tahoma" pitchFamily="34" charset="0"/>
              </a:rPr>
              <a:t>퀴즈쇼</a:t>
            </a:r>
            <a:r>
              <a:rPr lang="ko-KR" altLang="en-US" dirty="0">
                <a:cs typeface="Tahoma" pitchFamily="34" charset="0"/>
              </a:rPr>
              <a:t> </a:t>
            </a:r>
            <a:r>
              <a:rPr lang="en-US" altLang="ko-KR" dirty="0">
                <a:cs typeface="Tahoma" pitchFamily="34" charset="0"/>
              </a:rPr>
              <a:t>“</a:t>
            </a:r>
            <a:r>
              <a:rPr lang="ko-KR" altLang="en-US" dirty="0" err="1">
                <a:cs typeface="Tahoma" pitchFamily="34" charset="0"/>
              </a:rPr>
              <a:t>제퍼디</a:t>
            </a:r>
            <a:r>
              <a:rPr lang="en-US" altLang="ko-KR" dirty="0">
                <a:cs typeface="Tahoma" pitchFamily="34" charset="0"/>
              </a:rPr>
              <a:t>”</a:t>
            </a:r>
            <a:r>
              <a:rPr lang="ko-KR" altLang="en-US" dirty="0">
                <a:cs typeface="Tahoma" pitchFamily="34" charset="0"/>
              </a:rPr>
              <a:t>에서 우승 차지</a:t>
            </a:r>
            <a:endParaRPr lang="en-US" altLang="ko-KR" dirty="0">
              <a:cs typeface="Tahoma" pitchFamily="34" charset="0"/>
            </a:endParaRPr>
          </a:p>
          <a:p>
            <a:endParaRPr lang="en-US" altLang="ko-KR" dirty="0">
              <a:latin typeface="Trebuchet MS" panose="020B0603020202020204" pitchFamily="34" charset="0"/>
              <a:cs typeface="Tahoma" pitchFamily="34" charset="0"/>
            </a:endParaRPr>
          </a:p>
          <a:p>
            <a:r>
              <a:rPr lang="en-US" altLang="ko-KR" dirty="0">
                <a:latin typeface="Trebuchet MS" panose="020B0603020202020204" pitchFamily="34" charset="0"/>
                <a:cs typeface="Tahoma" pitchFamily="34" charset="0"/>
              </a:rPr>
              <a:t>2016</a:t>
            </a:r>
            <a:r>
              <a:rPr lang="ko-KR" altLang="en-US" dirty="0">
                <a:latin typeface="Trebuchet MS" panose="020B0603020202020204" pitchFamily="34" charset="0"/>
                <a:cs typeface="Tahoma" pitchFamily="34" charset="0"/>
              </a:rPr>
              <a:t>년 </a:t>
            </a:r>
            <a:r>
              <a:rPr lang="ko-KR" altLang="en-US" dirty="0" err="1">
                <a:latin typeface="Trebuchet MS" panose="020B0603020202020204" pitchFamily="34" charset="0"/>
                <a:cs typeface="Tahoma" pitchFamily="34" charset="0"/>
              </a:rPr>
              <a:t>알파고</a:t>
            </a:r>
            <a:r>
              <a:rPr lang="en-US" altLang="ko-KR" dirty="0">
                <a:latin typeface="Trebuchet MS" panose="020B0603020202020204" pitchFamily="34" charset="0"/>
                <a:cs typeface="Tahoma" pitchFamily="34" charset="0"/>
              </a:rPr>
              <a:t>(</a:t>
            </a:r>
            <a:r>
              <a:rPr lang="en-US" altLang="ko-KR" dirty="0" err="1">
                <a:latin typeface="Trebuchet MS" panose="020B0603020202020204" pitchFamily="34" charset="0"/>
                <a:cs typeface="Tahoma" pitchFamily="34" charset="0"/>
              </a:rPr>
              <a:t>AlphaGo</a:t>
            </a:r>
            <a:r>
              <a:rPr lang="en-US" altLang="ko-KR" dirty="0">
                <a:latin typeface="Trebuchet MS" panose="020B0603020202020204" pitchFamily="34" charset="0"/>
                <a:cs typeface="Tahoma" pitchFamily="34" charset="0"/>
              </a:rPr>
              <a:t>):</a:t>
            </a:r>
            <a:r>
              <a:rPr lang="ko-KR" altLang="en-US" dirty="0">
                <a:latin typeface="Trebuchet MS" panose="020B0603020202020204" pitchFamily="34" charset="0"/>
                <a:cs typeface="Tahoma" pitchFamily="34" charset="0"/>
              </a:rPr>
              <a:t>구글의 인공지능 바둑 프로그램</a:t>
            </a:r>
            <a:r>
              <a:rPr lang="en-US" altLang="ko-KR" dirty="0">
                <a:latin typeface="Trebuchet MS" panose="020B0603020202020204" pitchFamily="34" charset="0"/>
                <a:cs typeface="Tahoma" pitchFamily="34" charset="0"/>
              </a:rPr>
              <a:t>- </a:t>
            </a:r>
            <a:r>
              <a:rPr lang="ko-KR" altLang="en-US" dirty="0" err="1">
                <a:latin typeface="Trebuchet MS" panose="020B0603020202020204" pitchFamily="34" charset="0"/>
                <a:cs typeface="Tahoma" pitchFamily="34" charset="0"/>
              </a:rPr>
              <a:t>이세돌과의</a:t>
            </a:r>
            <a:r>
              <a:rPr lang="ko-KR" altLang="en-US" dirty="0">
                <a:latin typeface="Trebuchet MS" panose="020B0603020202020204" pitchFamily="34" charset="0"/>
                <a:cs typeface="Tahoma" pitchFamily="34" charset="0"/>
              </a:rPr>
              <a:t> 경기에서 </a:t>
            </a:r>
            <a:r>
              <a:rPr lang="en-US" altLang="ko-KR" dirty="0">
                <a:latin typeface="Trebuchet MS" panose="020B0603020202020204" pitchFamily="34" charset="0"/>
                <a:cs typeface="Tahoma" pitchFamily="34" charset="0"/>
              </a:rPr>
              <a:t>4-1</a:t>
            </a:r>
            <a:r>
              <a:rPr lang="ko-KR" altLang="en-US" dirty="0">
                <a:latin typeface="Trebuchet MS" panose="020B0603020202020204" pitchFamily="34" charset="0"/>
                <a:cs typeface="Tahoma" pitchFamily="34" charset="0"/>
              </a:rPr>
              <a:t>로 승리</a:t>
            </a:r>
            <a:r>
              <a:rPr lang="en-US" altLang="ko-KR" dirty="0">
                <a:latin typeface="Trebuchet MS" panose="020B0603020202020204" pitchFamily="34" charset="0"/>
                <a:cs typeface="Tahoma" pitchFamily="34" charset="0"/>
              </a:rPr>
              <a:t>, 2017</a:t>
            </a:r>
            <a:r>
              <a:rPr lang="ko-KR" altLang="en-US" dirty="0">
                <a:latin typeface="Trebuchet MS" panose="020B0603020202020204" pitchFamily="34" charset="0"/>
                <a:cs typeface="Tahoma" pitchFamily="34" charset="0"/>
              </a:rPr>
              <a:t>년 </a:t>
            </a:r>
            <a:r>
              <a:rPr lang="en-US" altLang="ko-KR" dirty="0">
                <a:latin typeface="Trebuchet MS" panose="020B0603020202020204" pitchFamily="34" charset="0"/>
                <a:cs typeface="Tahoma" pitchFamily="34" charset="0"/>
              </a:rPr>
              <a:t>1</a:t>
            </a:r>
            <a:r>
              <a:rPr lang="ko-KR" altLang="en-US" dirty="0">
                <a:latin typeface="Trebuchet MS" panose="020B0603020202020204" pitchFamily="34" charset="0"/>
                <a:cs typeface="Tahoma" pitchFamily="34" charset="0"/>
              </a:rPr>
              <a:t>월 마스터</a:t>
            </a:r>
            <a:r>
              <a:rPr lang="en-US" altLang="ko-KR" dirty="0">
                <a:latin typeface="Trebuchet MS" panose="020B0603020202020204" pitchFamily="34" charset="0"/>
                <a:cs typeface="Tahoma" pitchFamily="34" charset="0"/>
              </a:rPr>
              <a:t>(Master): </a:t>
            </a:r>
            <a:r>
              <a:rPr lang="ko-KR" altLang="en-US" dirty="0">
                <a:latin typeface="Trebuchet MS" panose="020B0603020202020204" pitchFamily="34" charset="0"/>
                <a:cs typeface="Tahoma" pitchFamily="34" charset="0"/>
              </a:rPr>
              <a:t>업그레이드된 </a:t>
            </a:r>
            <a:r>
              <a:rPr lang="ko-KR" altLang="en-US" dirty="0" err="1">
                <a:latin typeface="Trebuchet MS" panose="020B0603020202020204" pitchFamily="34" charset="0"/>
                <a:cs typeface="Tahoma" pitchFamily="34" charset="0"/>
              </a:rPr>
              <a:t>알파고</a:t>
            </a:r>
            <a:endParaRPr lang="en-US" altLang="ko-KR" dirty="0">
              <a:latin typeface="Trebuchet MS" panose="020B0603020202020204" pitchFamily="34" charset="0"/>
              <a:cs typeface="Tahoma" pitchFamily="34" charset="0"/>
            </a:endParaRPr>
          </a:p>
          <a:p>
            <a:endParaRPr lang="en-US" altLang="ko-KR" dirty="0">
              <a:latin typeface="Trebuchet MS" panose="020B0603020202020204" pitchFamily="34" charset="0"/>
              <a:cs typeface="Tahoma" pitchFamily="34" charset="0"/>
            </a:endParaRPr>
          </a:p>
          <a:p>
            <a:endParaRPr lang="en-US" altLang="ko-KR" dirty="0">
              <a:cs typeface="Tahoma" pitchFamily="34" charset="0"/>
            </a:endParaRPr>
          </a:p>
          <a:p>
            <a:endParaRPr lang="en-US" altLang="ko-KR" dirty="0">
              <a:cs typeface="Tahoma" pitchFamily="34" charset="0"/>
            </a:endParaRPr>
          </a:p>
          <a:p>
            <a:endParaRPr lang="en-US" altLang="ko-KR" dirty="0">
              <a:latin typeface="Trebuchet MS" panose="020B0603020202020204" pitchFamily="34" charset="0"/>
              <a:cs typeface="Tahoma" pitchFamily="34" charset="0"/>
            </a:endParaRPr>
          </a:p>
          <a:p>
            <a:endParaRPr lang="ko-KR" altLang="en-US" dirty="0">
              <a:latin typeface="Trebuchet MS" panose="020B0603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</a:t>
            </a:fld>
            <a:r>
              <a:rPr lang="en-US" altLang="ko-KR" dirty="0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44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튜링 테스트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3" y="1970842"/>
            <a:ext cx="5755970" cy="3432699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30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15471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퍼셉트론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인공 신경망의 초기 형태인 </a:t>
            </a:r>
            <a:r>
              <a:rPr lang="ko-KR" altLang="en-US" sz="2000" dirty="0" err="1"/>
              <a:t>퍼셉트론</a:t>
            </a:r>
            <a:r>
              <a:rPr lang="en-US" altLang="ko-KR" sz="2000" dirty="0"/>
              <a:t>(perceptron)</a:t>
            </a:r>
            <a:r>
              <a:rPr lang="ko-KR" altLang="en-US" sz="2000" dirty="0"/>
              <a:t>을 </a:t>
            </a:r>
            <a:r>
              <a:rPr lang="en-US" altLang="ko-KR" sz="2000" dirty="0"/>
              <a:t>Frank Rosenblatt</a:t>
            </a:r>
            <a:r>
              <a:rPr lang="ko-KR" altLang="en-US" sz="2000" dirty="0"/>
              <a:t>가 개발하였다</a:t>
            </a:r>
            <a:r>
              <a:rPr lang="en-US" altLang="ko-KR" sz="2000" dirty="0"/>
              <a:t>. Rosenblatt</a:t>
            </a:r>
            <a:r>
              <a:rPr lang="ko-KR" altLang="en-US" sz="2000" dirty="0"/>
              <a:t>는 </a:t>
            </a:r>
            <a:r>
              <a:rPr lang="en-US" altLang="ko-KR" sz="2000" dirty="0"/>
              <a:t>"</a:t>
            </a:r>
            <a:r>
              <a:rPr lang="ko-KR" altLang="en-US" sz="2000" dirty="0" err="1"/>
              <a:t>퍼셉트론은</a:t>
            </a:r>
            <a:r>
              <a:rPr lang="ko-KR" altLang="en-US" sz="2000" dirty="0"/>
              <a:t> 궁극적으로 언어를 배우고 결정하며 언어를 번역할 수 있게 될 것</a:t>
            </a:r>
            <a:r>
              <a:rPr lang="en-US" altLang="ko-KR" sz="2000" dirty="0"/>
              <a:t>"</a:t>
            </a:r>
            <a:r>
              <a:rPr lang="ko-KR" altLang="en-US" sz="2000" dirty="0"/>
              <a:t>이라고 예측하여 낙관적인 입장을 보였다</a:t>
            </a:r>
            <a:r>
              <a:rPr lang="en-US" altLang="ko-KR" sz="2000" dirty="0"/>
              <a:t>. Minsky</a:t>
            </a:r>
            <a:r>
              <a:rPr lang="ko-KR" altLang="en-US" sz="2000" dirty="0"/>
              <a:t>와 </a:t>
            </a:r>
            <a:r>
              <a:rPr lang="en-US" altLang="ko-KR" sz="2000" dirty="0" err="1"/>
              <a:t>Papert</a:t>
            </a:r>
            <a:r>
              <a:rPr lang="ko-KR" altLang="en-US" sz="2000" dirty="0"/>
              <a:t>의 </a:t>
            </a:r>
            <a:r>
              <a:rPr lang="en-US" altLang="ko-KR" sz="2000" dirty="0"/>
              <a:t>1969</a:t>
            </a:r>
            <a:r>
              <a:rPr lang="ko-KR" altLang="en-US" sz="2000" dirty="0"/>
              <a:t>년 저서 </a:t>
            </a:r>
            <a:r>
              <a:rPr lang="en-US" altLang="ko-KR" sz="2000" dirty="0"/>
              <a:t>'</a:t>
            </a:r>
            <a:r>
              <a:rPr lang="ko-KR" altLang="en-US" sz="2000" dirty="0" err="1"/>
              <a:t>퍼셉트론</a:t>
            </a:r>
            <a:r>
              <a:rPr lang="ko-KR" altLang="en-US" sz="2000" dirty="0"/>
              <a:t> </a:t>
            </a:r>
            <a:r>
              <a:rPr lang="en-US" altLang="ko-KR" sz="2000" dirty="0"/>
              <a:t>(</a:t>
            </a:r>
            <a:r>
              <a:rPr lang="en-US" altLang="ko-KR" sz="2000" dirty="0" err="1"/>
              <a:t>Perceptrons</a:t>
            </a:r>
            <a:r>
              <a:rPr lang="en-US" altLang="ko-KR" sz="2000" dirty="0"/>
              <a:t>)' </a:t>
            </a:r>
            <a:r>
              <a:rPr lang="ko-KR" altLang="en-US" sz="2000" dirty="0"/>
              <a:t>이 발표되면서 갑작스럽게 중단되었다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83" y="3474735"/>
            <a:ext cx="6649375" cy="2621265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31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4490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다트머스</a:t>
            </a:r>
            <a:r>
              <a:rPr lang="ko-KR" altLang="en-US" dirty="0"/>
              <a:t> 학술 대회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1956</a:t>
            </a:r>
            <a:r>
              <a:rPr lang="ko-KR" altLang="en-US" sz="2000" dirty="0"/>
              <a:t>년에 의해 </a:t>
            </a:r>
            <a:r>
              <a:rPr lang="ko-KR" altLang="en-US" sz="2000" dirty="0" err="1"/>
              <a:t>다트머스</a:t>
            </a:r>
            <a:r>
              <a:rPr lang="ko-KR" altLang="en-US" sz="2000" dirty="0"/>
              <a:t> 학술 회의가 </a:t>
            </a:r>
            <a:r>
              <a:rPr lang="en-US" altLang="ko-KR" sz="2000" dirty="0"/>
              <a:t>Marvin Minsky</a:t>
            </a:r>
            <a:r>
              <a:rPr lang="ko-KR" altLang="en-US" sz="2000" dirty="0"/>
              <a:t>와 </a:t>
            </a:r>
            <a:r>
              <a:rPr lang="en-US" altLang="ko-KR" sz="2000" dirty="0"/>
              <a:t>John </a:t>
            </a:r>
            <a:r>
              <a:rPr lang="en-US" altLang="ko-KR" sz="2000" dirty="0" err="1"/>
              <a:t>MacCarthy</a:t>
            </a:r>
            <a:r>
              <a:rPr lang="en-US" altLang="ko-KR" sz="2000" dirty="0"/>
              <a:t> </a:t>
            </a:r>
            <a:r>
              <a:rPr lang="ko-KR" altLang="en-US" sz="2000" dirty="0"/>
              <a:t>등에 의하여 조직되었다</a:t>
            </a:r>
          </a:p>
          <a:p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9" y="2938508"/>
            <a:ext cx="6620958" cy="3306191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32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68121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“</a:t>
            </a:r>
            <a:r>
              <a:rPr lang="ko-KR" altLang="en-US" dirty="0"/>
              <a:t>탐색으로 추론하기</a:t>
            </a:r>
            <a:r>
              <a:rPr lang="en-US" altLang="ko-KR" dirty="0"/>
              <a:t>”</a:t>
            </a:r>
            <a:r>
              <a:rPr lang="ko-KR" altLang="en-US" dirty="0"/>
              <a:t> 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많은 초기의 </a:t>
            </a:r>
            <a:r>
              <a:rPr lang="en-US" altLang="ko-KR" sz="2000" dirty="0"/>
              <a:t>AI </a:t>
            </a:r>
            <a:r>
              <a:rPr lang="ko-KR" altLang="en-US" sz="2000" dirty="0"/>
              <a:t>프로그램은 기본 탐색 알고리즘을 사용했다</a:t>
            </a:r>
            <a:r>
              <a:rPr lang="en-US" altLang="ko-KR" sz="2000" dirty="0"/>
              <a:t>. </a:t>
            </a:r>
            <a:r>
              <a:rPr lang="ko-KR" altLang="en-US" sz="2000" dirty="0"/>
              <a:t>이들 알고리즘은 어떤 목표를 달성하기 위해</a:t>
            </a:r>
            <a:r>
              <a:rPr lang="en-US" altLang="ko-KR" sz="2000" dirty="0"/>
              <a:t>, </a:t>
            </a:r>
            <a:r>
              <a:rPr lang="ko-KR" altLang="en-US" sz="2000" dirty="0"/>
              <a:t>미로를 탐색하는 것처럼 단계별로 진행하였고 막 다른 곳에 도달할 때마다 탐색 트리 상에서 되돌아갔다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2" y="3281144"/>
            <a:ext cx="7975748" cy="2631385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33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40196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첫 번째 </a:t>
            </a:r>
            <a:r>
              <a:rPr lang="en-US" altLang="ko-KR" dirty="0"/>
              <a:t>AI </a:t>
            </a:r>
            <a:r>
              <a:rPr lang="ko-KR" altLang="en-US" dirty="0"/>
              <a:t>겨울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5" y="2241485"/>
            <a:ext cx="6764569" cy="3726523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34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3765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장난감 문제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8" y="2279069"/>
            <a:ext cx="8153400" cy="2250296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35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4775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당시의 문제점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/>
              <a:t>첫 번째로 </a:t>
            </a:r>
            <a:r>
              <a:rPr lang="en-US" altLang="ko-KR" dirty="0"/>
              <a:t>1970</a:t>
            </a:r>
            <a:r>
              <a:rPr lang="ko-KR" altLang="en-US" dirty="0"/>
              <a:t>년대에는 충분한 컴퓨팅 파워가 없었다</a:t>
            </a:r>
            <a:r>
              <a:rPr lang="en-US" altLang="ko-KR" dirty="0"/>
              <a:t>. </a:t>
            </a:r>
            <a:r>
              <a:rPr lang="ko-KR" altLang="en-US" dirty="0"/>
              <a:t>실제로 유용한 결과를 내는데 필요한 </a:t>
            </a:r>
            <a:r>
              <a:rPr lang="en-US" altLang="ko-KR" dirty="0"/>
              <a:t>CPU</a:t>
            </a:r>
            <a:r>
              <a:rPr lang="ko-KR" altLang="en-US" dirty="0"/>
              <a:t>의 속도나 충분한 메모리가 없었다</a:t>
            </a:r>
            <a:r>
              <a:rPr lang="en-US" altLang="ko-KR" dirty="0"/>
              <a:t>. </a:t>
            </a:r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/>
              <a:t>두 번째로 </a:t>
            </a:r>
            <a:r>
              <a:rPr lang="en-US" altLang="ko-KR" dirty="0"/>
              <a:t>“</a:t>
            </a:r>
            <a:r>
              <a:rPr lang="ko-KR" altLang="en-US" dirty="0"/>
              <a:t>장난감 </a:t>
            </a:r>
            <a:r>
              <a:rPr lang="ko-KR" altLang="en-US" dirty="0" err="1"/>
              <a:t>문제”가</a:t>
            </a:r>
            <a:r>
              <a:rPr lang="ko-KR" altLang="en-US" dirty="0"/>
              <a:t> 있다</a:t>
            </a:r>
            <a:r>
              <a:rPr lang="en-US" altLang="ko-KR" dirty="0"/>
              <a:t>. </a:t>
            </a:r>
            <a:r>
              <a:rPr lang="ko-KR" altLang="en-US" dirty="0"/>
              <a:t>인공 지능 분야에서는 지수적 시간에만 풀 수 있는 많은 현실적인 문제가 있다</a:t>
            </a:r>
            <a:r>
              <a:rPr lang="en-US" altLang="ko-KR" dirty="0"/>
              <a:t>. </a:t>
            </a:r>
            <a:r>
              <a:rPr lang="ko-KR" altLang="en-US" dirty="0"/>
              <a:t>따라서 이러한 현실적인 문제에 대한 최적의 솔루션을 찾는 데는 상상할 수 없는 양의 계산 시간이 필요하다</a:t>
            </a:r>
            <a:r>
              <a:rPr lang="en-US" altLang="ko-KR" dirty="0"/>
              <a:t>. </a:t>
            </a:r>
          </a:p>
          <a:p>
            <a:pPr fontAlgn="base"/>
            <a:endParaRPr lang="ko-KR" altLang="en-US" dirty="0"/>
          </a:p>
          <a:p>
            <a:pPr fontAlgn="base"/>
            <a:r>
              <a:rPr lang="ko-KR" altLang="en-US" dirty="0"/>
              <a:t>세 번째로 컴퓨터 시각이나 자연어 처리와 같은 많은 인공 지능 응용 프로그램은 전 세계에 대한 엄청난 양의 정보를 필요로 한다</a:t>
            </a:r>
            <a:r>
              <a:rPr lang="en-US" altLang="ko-KR" dirty="0"/>
              <a:t>. 1970</a:t>
            </a:r>
            <a:r>
              <a:rPr lang="ko-KR" altLang="en-US" dirty="0"/>
              <a:t>년에는 아무도 이 정도의 데이터베이스를 만들 수 없었고 어떤 프로그램도 이 방대한 정보를 어떻게 학습해야 하는지를 알지 못했다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36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83861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전성 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연구자들은 이 세상의 모든 문제를 해결할 수 있는 시스템을 개발한다는 생각을 버렸다</a:t>
            </a:r>
            <a:r>
              <a:rPr lang="en-US" altLang="ko-KR" sz="2000" dirty="0"/>
              <a:t>. </a:t>
            </a:r>
          </a:p>
          <a:p>
            <a:r>
              <a:rPr lang="ko-KR" altLang="en-US" sz="2000" dirty="0"/>
              <a:t>이에 새롭게 등장한 시스템이 </a:t>
            </a:r>
            <a:r>
              <a:rPr lang="en-US" altLang="ko-KR" sz="2000" dirty="0"/>
              <a:t>"</a:t>
            </a:r>
            <a:r>
              <a:rPr lang="ko-KR" altLang="en-US" sz="2000" dirty="0"/>
              <a:t>전문가 시스템</a:t>
            </a:r>
            <a:r>
              <a:rPr lang="en-US" altLang="ko-KR" sz="2000" dirty="0"/>
              <a:t>(expert system)"</a:t>
            </a:r>
            <a:r>
              <a:rPr lang="ko-KR" altLang="en-US" sz="2000" dirty="0"/>
              <a:t>이다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0" y="2979223"/>
            <a:ext cx="5761608" cy="3253322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37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9695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전문가 시스템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DENDRAL</a:t>
            </a:r>
            <a:r>
              <a:rPr lang="ko-KR" altLang="en-US" sz="2000" dirty="0"/>
              <a:t>은 분광계 수치로 화합물을 분석하는 전문가 시스템으로 </a:t>
            </a:r>
            <a:r>
              <a:rPr lang="ko-KR" altLang="en-US" sz="2000" dirty="0" err="1"/>
              <a:t>스탠포드</a:t>
            </a:r>
            <a:r>
              <a:rPr lang="ko-KR" altLang="en-US" sz="2000" dirty="0"/>
              <a:t> 대학교의 </a:t>
            </a:r>
            <a:r>
              <a:rPr lang="en-US" altLang="ko-KR" sz="2000" dirty="0"/>
              <a:t>Edward </a:t>
            </a:r>
            <a:r>
              <a:rPr lang="en-US" altLang="ko-KR" sz="2000" dirty="0" err="1"/>
              <a:t>Feigenbaum</a:t>
            </a:r>
            <a:r>
              <a:rPr lang="ko-KR" altLang="en-US" sz="2000" dirty="0"/>
              <a:t>과 그의 학생들에 의해 개발되었다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r>
              <a:rPr lang="en-US" altLang="ko-KR" sz="2000" dirty="0"/>
              <a:t>MYCIN</a:t>
            </a:r>
            <a:r>
              <a:rPr lang="ko-KR" altLang="en-US" sz="2000" dirty="0"/>
              <a:t>은 전염성 질환을 진단하고 항생제를 처방하는 전문가 시스템이었다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38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79873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신경망의 부활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1467" cy="449580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1982</a:t>
            </a:r>
            <a:r>
              <a:rPr lang="ko-KR" altLang="en-US" sz="2000" dirty="0"/>
              <a:t>년 물리학자 </a:t>
            </a:r>
            <a:r>
              <a:rPr lang="en-US" altLang="ko-KR" sz="2000" dirty="0"/>
              <a:t>John Hopfield</a:t>
            </a:r>
            <a:r>
              <a:rPr lang="ko-KR" altLang="en-US" sz="2000" dirty="0"/>
              <a:t>는 완전히 새로운 방식으로 정보를 학습하고 처리할 수 있는 한 형태의 신경망</a:t>
            </a:r>
            <a:r>
              <a:rPr lang="en-US" altLang="ko-KR" sz="2000" dirty="0"/>
              <a:t>(Hopfield Net)</a:t>
            </a:r>
            <a:r>
              <a:rPr lang="ko-KR" altLang="en-US" sz="2000" dirty="0"/>
              <a:t>을 제안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Geoffrey Hinton</a:t>
            </a:r>
            <a:r>
              <a:rPr lang="ko-KR" altLang="en-US" sz="2000" dirty="0"/>
              <a:t>과 </a:t>
            </a:r>
            <a:r>
              <a:rPr lang="en-US" altLang="ko-KR" sz="2000" dirty="0"/>
              <a:t>David </a:t>
            </a:r>
            <a:r>
              <a:rPr lang="en-US" altLang="ko-KR" sz="2000" dirty="0" err="1"/>
              <a:t>Rumelhart</a:t>
            </a:r>
            <a:r>
              <a:rPr lang="ko-KR" altLang="en-US" sz="2000" dirty="0"/>
              <a:t>는 </a:t>
            </a:r>
            <a:r>
              <a:rPr lang="en-US" altLang="ko-KR" sz="2000" dirty="0"/>
              <a:t>"</a:t>
            </a:r>
            <a:r>
              <a:rPr lang="ko-KR" altLang="en-US" sz="2000" dirty="0" err="1"/>
              <a:t>역전파</a:t>
            </a:r>
            <a:r>
              <a:rPr lang="en-US" altLang="ko-KR" sz="2000" dirty="0"/>
              <a:t>(backpropagation)"</a:t>
            </a:r>
            <a:r>
              <a:rPr lang="ko-KR" altLang="en-US" sz="2000" dirty="0"/>
              <a:t>라고 불리는 유명한 학습 방법을 대중화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5" b="4725"/>
          <a:stretch/>
        </p:blipFill>
        <p:spPr>
          <a:xfrm>
            <a:off x="4494115" y="1526959"/>
            <a:ext cx="4271933" cy="5235606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39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7927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 컴퓨터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1997</a:t>
            </a:r>
            <a:r>
              <a:rPr lang="ko-KR" altLang="en-US" dirty="0"/>
              <a:t>년 </a:t>
            </a:r>
            <a:r>
              <a:rPr lang="en-US" altLang="ko-KR" dirty="0"/>
              <a:t>IBM</a:t>
            </a:r>
            <a:r>
              <a:rPr lang="ko-KR" altLang="en-US" dirty="0"/>
              <a:t>의 </a:t>
            </a:r>
            <a:r>
              <a:rPr lang="ko-KR" altLang="en-US" dirty="0" err="1"/>
              <a:t>딥블루</a:t>
            </a:r>
            <a:r>
              <a:rPr lang="en-US" altLang="ko-KR" dirty="0"/>
              <a:t>(Deep Blue)</a:t>
            </a:r>
            <a:r>
              <a:rPr lang="ko-KR" altLang="en-US" dirty="0"/>
              <a:t>라는 </a:t>
            </a:r>
            <a:r>
              <a:rPr lang="ko-KR" altLang="en-US" u="sng" dirty="0"/>
              <a:t>컴퓨터</a:t>
            </a:r>
            <a:r>
              <a:rPr lang="ko-KR" altLang="en-US" dirty="0"/>
              <a:t>가 세계 체스 챔피언인 개리 </a:t>
            </a:r>
            <a:r>
              <a:rPr lang="ko-KR" altLang="en-US" dirty="0" err="1"/>
              <a:t>캐스파로프를</a:t>
            </a:r>
            <a:r>
              <a:rPr lang="ko-KR" altLang="en-US" dirty="0"/>
              <a:t> 꺾으면서 다시 주목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050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67" y="2603341"/>
            <a:ext cx="4295501" cy="28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14653" y="5830669"/>
            <a:ext cx="630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linkClick r:id="rId3"/>
              </a:rPr>
              <a:t>https://www.youtube.com/watch?v=KF6sLCeBj0s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4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666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 번째 </a:t>
            </a:r>
            <a:r>
              <a:rPr lang="en-US" altLang="ko-KR" dirty="0"/>
              <a:t>AI </a:t>
            </a:r>
            <a:r>
              <a:rPr lang="ko-KR" altLang="en-US" dirty="0"/>
              <a:t>겨울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000" dirty="0"/>
              <a:t>전문가 시스템은 유용했지만 몇 가지 특수한 상황에서만 유용함이 밝혀졌다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en-US" altLang="ko-KR" sz="2000" dirty="0"/>
              <a:t>1980</a:t>
            </a:r>
            <a:r>
              <a:rPr lang="ko-KR" altLang="en-US" sz="2000" dirty="0"/>
              <a:t>년대 후반</a:t>
            </a:r>
            <a:r>
              <a:rPr lang="en-US" altLang="ko-KR" sz="2000" dirty="0"/>
              <a:t>, </a:t>
            </a:r>
            <a:r>
              <a:rPr lang="ko-KR" altLang="en-US" sz="2000" dirty="0"/>
              <a:t>미국의 전략적 컴퓨팅 구상</a:t>
            </a:r>
            <a:r>
              <a:rPr lang="en-US" altLang="ko-KR" sz="2000" dirty="0"/>
              <a:t>(Strategic Computing Initiative)</a:t>
            </a:r>
            <a:r>
              <a:rPr lang="ko-KR" altLang="en-US" sz="2000" dirty="0"/>
              <a:t>은 </a:t>
            </a:r>
            <a:r>
              <a:rPr lang="en-US" altLang="ko-KR" sz="2000" dirty="0"/>
              <a:t>AI</a:t>
            </a:r>
            <a:r>
              <a:rPr lang="ko-KR" altLang="en-US" sz="2000" dirty="0"/>
              <a:t>에 대한 기금을 잔인하게 삭감했다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5" y="3245161"/>
            <a:ext cx="6090082" cy="3408590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40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28011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</a:t>
            </a:r>
            <a:r>
              <a:rPr lang="ko-KR" altLang="en-US" dirty="0"/>
              <a:t>의 부활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딥러닝</a:t>
            </a:r>
            <a:r>
              <a:rPr lang="en-US" altLang="ko-KR" sz="2000" dirty="0"/>
              <a:t>(deep learning)</a:t>
            </a:r>
            <a:r>
              <a:rPr lang="ko-KR" altLang="en-US" sz="2000" dirty="0"/>
              <a:t>은 많은 레이어</a:t>
            </a:r>
            <a:r>
              <a:rPr lang="en-US" altLang="ko-KR" sz="2000" dirty="0"/>
              <a:t>(layer)</a:t>
            </a:r>
            <a:r>
              <a:rPr lang="ko-KR" altLang="en-US" sz="2000" dirty="0"/>
              <a:t>가 있는 신경 회로망을 사용하여 데이터의 추상화를 모델링하는 기계 학습의 한 분야이다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7"/>
          <a:stretch/>
        </p:blipFill>
        <p:spPr>
          <a:xfrm>
            <a:off x="2041864" y="2858896"/>
            <a:ext cx="4367814" cy="3237104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41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47183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인공지능의 응용 분야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자동차 업계에서는 이미지 인식 기술을 바탕으로 한 자율 주행 자동차 개발에 심혈을 기울이고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" y="2741605"/>
            <a:ext cx="5868140" cy="3354395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42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35136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인공지능의 응용 분야</a:t>
            </a:r>
            <a:r>
              <a:rPr lang="en-US" altLang="ko-KR" dirty="0"/>
              <a:t>(</a:t>
            </a:r>
            <a:r>
              <a:rPr lang="ko-KR" altLang="en-US" dirty="0"/>
              <a:t>광고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인공지능은 현재 사용자가 보고 있는 웹사이트의 컨텐츠와 가장 유사한 상품이나 기사를 추천한다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" y="2962261"/>
            <a:ext cx="7338466" cy="3514739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43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09666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인공지능의 응용 분야</a:t>
            </a:r>
            <a:r>
              <a:rPr lang="en-US" altLang="ko-KR" dirty="0"/>
              <a:t>(</a:t>
            </a:r>
            <a:r>
              <a:rPr lang="ko-KR" altLang="en-US" dirty="0" err="1"/>
              <a:t>챗봇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오늘날 </a:t>
            </a:r>
            <a:r>
              <a:rPr lang="ko-KR" altLang="en-US" dirty="0" err="1"/>
              <a:t>챗봇은</a:t>
            </a:r>
            <a:r>
              <a:rPr lang="ko-KR" altLang="en-US" dirty="0"/>
              <a:t> </a:t>
            </a:r>
            <a:r>
              <a:rPr lang="en-US" altLang="ko-KR" dirty="0"/>
              <a:t>Google Assistant </a:t>
            </a:r>
            <a:r>
              <a:rPr lang="ko-KR" altLang="en-US" dirty="0"/>
              <a:t>및 </a:t>
            </a:r>
            <a:r>
              <a:rPr lang="en-US" altLang="ko-KR" dirty="0"/>
              <a:t>Amazon Alexa</a:t>
            </a:r>
            <a:r>
              <a:rPr lang="ko-KR" altLang="en-US" dirty="0"/>
              <a:t>와 같은 가상 </a:t>
            </a:r>
            <a:r>
              <a:rPr lang="ko-KR" altLang="en-US" dirty="0" err="1"/>
              <a:t>어시스턴트</a:t>
            </a:r>
            <a:r>
              <a:rPr lang="ko-KR" altLang="en-US" dirty="0"/>
              <a:t> </a:t>
            </a:r>
            <a:r>
              <a:rPr lang="en-US" altLang="ko-KR" dirty="0"/>
              <a:t>, Facebook Messenger </a:t>
            </a:r>
            <a:r>
              <a:rPr lang="ko-KR" altLang="en-US" dirty="0"/>
              <a:t>또는 </a:t>
            </a:r>
            <a:r>
              <a:rPr lang="en-US" altLang="ko-KR" dirty="0"/>
              <a:t>WeChat</a:t>
            </a:r>
            <a:r>
              <a:rPr lang="ko-KR" altLang="en-US" dirty="0"/>
              <a:t>과 같은 </a:t>
            </a:r>
            <a:r>
              <a:rPr lang="ko-KR" altLang="en-US" dirty="0" err="1"/>
              <a:t>메시징</a:t>
            </a:r>
            <a:r>
              <a:rPr lang="ko-KR" altLang="en-US" dirty="0"/>
              <a:t> 앱 이나 웹 사이트를 통해 사용된다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3"/>
          <a:stretch/>
        </p:blipFill>
        <p:spPr>
          <a:xfrm>
            <a:off x="2947387" y="3015175"/>
            <a:ext cx="2556769" cy="3814139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44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55356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인공지능의 응용 분야</a:t>
            </a:r>
            <a:r>
              <a:rPr lang="en-US" altLang="ko-KR" dirty="0"/>
              <a:t>(</a:t>
            </a:r>
            <a:r>
              <a:rPr lang="ko-KR" altLang="en-US" dirty="0"/>
              <a:t>의료분야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863889"/>
            <a:ext cx="8153400" cy="3968421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45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41260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62467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46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700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인공지능 컴퓨터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2011</a:t>
            </a:r>
            <a:r>
              <a:rPr lang="ko-KR" altLang="en-US" dirty="0"/>
              <a:t>년에는 </a:t>
            </a:r>
            <a:r>
              <a:rPr lang="en-US" altLang="ko-KR" dirty="0"/>
              <a:t>IBM</a:t>
            </a:r>
            <a:r>
              <a:rPr lang="ko-KR" altLang="en-US" dirty="0"/>
              <a:t>의 </a:t>
            </a:r>
            <a:r>
              <a:rPr lang="ko-KR" altLang="en-US" dirty="0" err="1"/>
              <a:t>왓슨</a:t>
            </a:r>
            <a:r>
              <a:rPr lang="en-US" altLang="ko-KR" dirty="0"/>
              <a:t>(Watson)</a:t>
            </a:r>
            <a:r>
              <a:rPr lang="ko-KR" altLang="en-US" dirty="0"/>
              <a:t>이 세계 최고의 </a:t>
            </a:r>
            <a:r>
              <a:rPr lang="ko-KR" altLang="en-US" dirty="0" err="1"/>
              <a:t>퀴즈쇼인</a:t>
            </a:r>
            <a:r>
              <a:rPr lang="ko-KR" altLang="en-US" dirty="0"/>
              <a:t> </a:t>
            </a:r>
            <a:r>
              <a:rPr lang="ko-KR" altLang="en-US" dirty="0" err="1"/>
              <a:t>제퍼디</a:t>
            </a:r>
            <a:r>
              <a:rPr lang="en-US" altLang="ko-KR" dirty="0"/>
              <a:t>(Jeopardy)</a:t>
            </a:r>
            <a:r>
              <a:rPr lang="ko-KR" altLang="en-US" dirty="0"/>
              <a:t>에서 </a:t>
            </a:r>
            <a:r>
              <a:rPr lang="ko-KR" altLang="en-US" dirty="0" err="1"/>
              <a:t>그동안</a:t>
            </a:r>
            <a:r>
              <a:rPr lang="ko-KR" altLang="en-US" dirty="0"/>
              <a:t> 전설적인 퀴즈 왕으로 꼽혔던 </a:t>
            </a:r>
            <a:r>
              <a:rPr lang="en-US" altLang="ko-KR" dirty="0"/>
              <a:t>2</a:t>
            </a:r>
            <a:r>
              <a:rPr lang="ko-KR" altLang="en-US" dirty="0"/>
              <a:t>명의 퀴즈 왕들을 상대로 한 대결에서 승리</a:t>
            </a:r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28221" y="5897062"/>
            <a:ext cx="7506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linkClick r:id="rId2"/>
              </a:rPr>
              <a:t>https://www.youtube.com/watch?v=WFR3lOm_xhE&amp;list=RDYgYSv2KSyWg&amp;index=4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graphics8.nytimes.com/images/2011/02/17/us/17jeopardy_337-span/17jeopardy_337-span-artic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42" y="2704296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5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168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알파고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https://www.youtube.com/watch?v=8tq1C8spV_g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5" y="2911875"/>
            <a:ext cx="5023560" cy="2888820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6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6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알파고의</a:t>
            </a:r>
            <a:r>
              <a:rPr lang="ko-KR" altLang="en-US" dirty="0"/>
              <a:t> 변신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8" y="1840061"/>
            <a:ext cx="8153400" cy="4104854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7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51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자율 주행 자동차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인공지능 탑재 자율주행 자동차는 길 선택</a:t>
            </a:r>
            <a:r>
              <a:rPr lang="en-US" altLang="ko-KR" dirty="0"/>
              <a:t>, </a:t>
            </a:r>
            <a:r>
              <a:rPr lang="ko-KR" altLang="en-US" dirty="0"/>
              <a:t>주행</a:t>
            </a:r>
            <a:r>
              <a:rPr lang="en-US" altLang="ko-KR" dirty="0"/>
              <a:t>, </a:t>
            </a:r>
            <a:r>
              <a:rPr lang="ko-KR" altLang="en-US" dirty="0"/>
              <a:t>정차 모두 인공지능이 판단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6" y="2743450"/>
            <a:ext cx="6098151" cy="3485876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8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2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인공 지능은 </a:t>
            </a:r>
            <a:r>
              <a:rPr lang="ko-KR" altLang="en-US"/>
              <a:t>어디에 필요할까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음성인식</a:t>
            </a:r>
            <a:r>
              <a:rPr lang="en-US" altLang="ko-KR" dirty="0">
                <a:latin typeface="굴림" panose="020B0600000101010101" pitchFamily="50" charset="-127"/>
                <a:cs typeface="Tahoma" pitchFamily="34" charset="0"/>
              </a:rPr>
              <a:t>: </a:t>
            </a:r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필요한 것을 말하면 인터넷에 연결하여 자동주문한다</a:t>
            </a:r>
            <a:r>
              <a:rPr lang="en-US" altLang="ko-KR" dirty="0">
                <a:latin typeface="굴림" panose="020B0600000101010101" pitchFamily="50" charset="-127"/>
                <a:cs typeface="Tahoma" pitchFamily="34" charset="0"/>
              </a:rPr>
              <a:t>. ex)Amazon</a:t>
            </a:r>
            <a:r>
              <a:rPr lang="ko-KR" altLang="en-US" dirty="0">
                <a:latin typeface="굴림" panose="020B0600000101010101" pitchFamily="50" charset="-127"/>
                <a:cs typeface="Tahoma" pitchFamily="34" charset="0"/>
              </a:rPr>
              <a:t>의 </a:t>
            </a:r>
            <a:r>
              <a:rPr lang="ko-KR" altLang="en-US" dirty="0" err="1">
                <a:latin typeface="굴림" panose="020B0600000101010101" pitchFamily="50" charset="-127"/>
                <a:cs typeface="Tahoma" pitchFamily="34" charset="0"/>
              </a:rPr>
              <a:t>알렉사</a:t>
            </a:r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en-US" altLang="ko-KR" dirty="0">
              <a:latin typeface="굴림" panose="020B0600000101010101" pitchFamily="50" charset="-127"/>
              <a:cs typeface="Tahoma" pitchFamily="34" charset="0"/>
            </a:endParaRPr>
          </a:p>
          <a:p>
            <a:endParaRPr lang="ko-KR" altLang="en-US" dirty="0">
              <a:latin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1" y="2966933"/>
            <a:ext cx="6906132" cy="3048223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98886-979C-4826-8809-BCF08B6FF41C}" type="slidenum">
              <a:rPr lang="ko-KR" altLang="en-US" smtClean="0"/>
              <a:pPr>
                <a:defRPr/>
              </a:pPr>
              <a:t>9</a:t>
            </a:fld>
            <a:r>
              <a:rPr lang="en-US" altLang="ko-KR" smtClean="0"/>
              <a:t>/46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130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</TotalTime>
  <Words>1419</Words>
  <Application>Microsoft Office PowerPoint</Application>
  <PresentationFormat>화면 슬라이드 쇼(4:3)</PresentationFormat>
  <Paragraphs>215</Paragraphs>
  <Slides>46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7" baseType="lpstr">
      <vt:lpstr>HY얕은샘물M</vt:lpstr>
      <vt:lpstr>굴림</vt:lpstr>
      <vt:lpstr>나눔고딕</vt:lpstr>
      <vt:lpstr>Arial</vt:lpstr>
      <vt:lpstr>Comic Sans MS</vt:lpstr>
      <vt:lpstr>Tahoma</vt:lpstr>
      <vt:lpstr>Trebuchet MS</vt:lpstr>
      <vt:lpstr>Tw Cen MT</vt:lpstr>
      <vt:lpstr>Wingdings</vt:lpstr>
      <vt:lpstr>Wingdings 2</vt:lpstr>
      <vt:lpstr>가을</vt:lpstr>
      <vt:lpstr>PowerPoint 프레젠테이션</vt:lpstr>
      <vt:lpstr>이번 장에서 다루는 내용</vt:lpstr>
      <vt:lpstr>최근의 인공지능 활약</vt:lpstr>
      <vt:lpstr>인공지능 컴퓨터</vt:lpstr>
      <vt:lpstr>인공지능 컴퓨터</vt:lpstr>
      <vt:lpstr>알파고 </vt:lpstr>
      <vt:lpstr>알파고의 변신</vt:lpstr>
      <vt:lpstr>자율 주행 자동차</vt:lpstr>
      <vt:lpstr>인공 지능은 어디에 필요할까?</vt:lpstr>
      <vt:lpstr>인공지능의 시대</vt:lpstr>
      <vt:lpstr>인공지능의 시대</vt:lpstr>
      <vt:lpstr>인간과 인공지능</vt:lpstr>
      <vt:lpstr>인공지능의 특징</vt:lpstr>
      <vt:lpstr>인공지능이란 무엇인가?</vt:lpstr>
      <vt:lpstr>지능의 정의</vt:lpstr>
      <vt:lpstr>인공지능 vs 기계학습 vs 딥러닝</vt:lpstr>
      <vt:lpstr>튜링 테스트</vt:lpstr>
      <vt:lpstr>알란 튜링</vt:lpstr>
      <vt:lpstr>튜링 테스트</vt:lpstr>
      <vt:lpstr>질문의 예</vt:lpstr>
      <vt:lpstr>ELIZA</vt:lpstr>
      <vt:lpstr>ELIZA</vt:lpstr>
      <vt:lpstr>중국인 방</vt:lpstr>
      <vt:lpstr>중국인 방</vt:lpstr>
      <vt:lpstr>유진 구스트만</vt:lpstr>
      <vt:lpstr>유진 구스트만</vt:lpstr>
      <vt:lpstr>튜링 테스트의 문제점</vt:lpstr>
      <vt:lpstr>인공지능의 역사</vt:lpstr>
      <vt:lpstr>인공지능의 태동</vt:lpstr>
      <vt:lpstr>튜링 테스트</vt:lpstr>
      <vt:lpstr>퍼셉트론</vt:lpstr>
      <vt:lpstr>다트머스 학술 대회</vt:lpstr>
      <vt:lpstr>“탐색으로 추론하기” 시대</vt:lpstr>
      <vt:lpstr>첫 번째 AI 겨울</vt:lpstr>
      <vt:lpstr>장난감 문제</vt:lpstr>
      <vt:lpstr>당시의 문제점</vt:lpstr>
      <vt:lpstr>전성 시대</vt:lpstr>
      <vt:lpstr>전문가 시스템</vt:lpstr>
      <vt:lpstr>신경망의 부활</vt:lpstr>
      <vt:lpstr>두 번째 AI 겨울</vt:lpstr>
      <vt:lpstr>AI의 부활</vt:lpstr>
      <vt:lpstr>인공지능의 응용 분야</vt:lpstr>
      <vt:lpstr>인공지능의 응용 분야(광고)</vt:lpstr>
      <vt:lpstr>인공지능의 응용 분야(챗봇)</vt:lpstr>
      <vt:lpstr>인공지능의 응용 분야(의료분야)</vt:lpstr>
      <vt:lpstr>Q &amp; A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subject/>
  <dc:creator>천인국</dc:creator>
  <cp:keywords/>
  <dc:description/>
  <cp:lastModifiedBy>shjung</cp:lastModifiedBy>
  <cp:revision>564</cp:revision>
  <dcterms:created xsi:type="dcterms:W3CDTF">2007-06-29T06:43:39Z</dcterms:created>
  <dcterms:modified xsi:type="dcterms:W3CDTF">2020-07-09T16:09:03Z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