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7"/>
  </p:notesMasterIdLst>
  <p:sldIdLst>
    <p:sldId id="325" r:id="rId2"/>
    <p:sldId id="287" r:id="rId3"/>
    <p:sldId id="299" r:id="rId4"/>
    <p:sldId id="288" r:id="rId5"/>
    <p:sldId id="326" r:id="rId6"/>
    <p:sldId id="290" r:id="rId7"/>
    <p:sldId id="327" r:id="rId8"/>
    <p:sldId id="316" r:id="rId9"/>
    <p:sldId id="300" r:id="rId10"/>
    <p:sldId id="289" r:id="rId11"/>
    <p:sldId id="301" r:id="rId12"/>
    <p:sldId id="315" r:id="rId13"/>
    <p:sldId id="328" r:id="rId14"/>
    <p:sldId id="291" r:id="rId15"/>
    <p:sldId id="329" r:id="rId16"/>
    <p:sldId id="330" r:id="rId17"/>
    <p:sldId id="303" r:id="rId18"/>
    <p:sldId id="302" r:id="rId19"/>
    <p:sldId id="304" r:id="rId20"/>
    <p:sldId id="305" r:id="rId21"/>
    <p:sldId id="331" r:id="rId22"/>
    <p:sldId id="318" r:id="rId23"/>
    <p:sldId id="333" r:id="rId24"/>
    <p:sldId id="332" r:id="rId25"/>
    <p:sldId id="319" r:id="rId26"/>
    <p:sldId id="334" r:id="rId27"/>
    <p:sldId id="335" r:id="rId28"/>
    <p:sldId id="306" r:id="rId29"/>
    <p:sldId id="336" r:id="rId30"/>
    <p:sldId id="296" r:id="rId31"/>
    <p:sldId id="307" r:id="rId32"/>
    <p:sldId id="320" r:id="rId33"/>
    <p:sldId id="337" r:id="rId34"/>
    <p:sldId id="338" r:id="rId35"/>
    <p:sldId id="311" r:id="rId36"/>
    <p:sldId id="321" r:id="rId37"/>
    <p:sldId id="339" r:id="rId38"/>
    <p:sldId id="310" r:id="rId39"/>
    <p:sldId id="322" r:id="rId40"/>
    <p:sldId id="340" r:id="rId41"/>
    <p:sldId id="312" r:id="rId42"/>
    <p:sldId id="341" r:id="rId43"/>
    <p:sldId id="275" r:id="rId44"/>
    <p:sldId id="323" r:id="rId45"/>
    <p:sldId id="342" r:id="rId4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한양해서" pitchFamily="18" charset="-127"/>
        <a:ea typeface="한양해서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1C48F"/>
    <a:srgbClr val="3366FF"/>
    <a:srgbClr val="3399FF"/>
    <a:srgbClr val="FF3300"/>
    <a:srgbClr val="FF0066"/>
    <a:srgbClr val="FFCCFF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36" autoAdjust="0"/>
  </p:normalViewPr>
  <p:slideViewPr>
    <p:cSldViewPr>
      <p:cViewPr varScale="1">
        <p:scale>
          <a:sx n="81" d="100"/>
          <a:sy n="81" d="100"/>
        </p:scale>
        <p:origin x="2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AB93F-35C1-487D-B770-2AC01357E086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321B-973A-44DA-B205-DD37F580B5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97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D2BCFB-E9BD-4930-BB53-498E89352D57}" type="datetime1">
              <a:rPr lang="en-US" altLang="ko-KR" smtClean="0"/>
              <a:t>7/8/2020</a:t>
            </a:fld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4646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051-C6BE-4158-A5CF-CD8DDB661011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7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2AD282-C9B1-4E04-B4E7-6FCCDE626F9D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7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7DC1-E7A1-468D-B9E9-31B3EDBAE9E1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3406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E2E5-480D-4228-968D-6A3750B4E223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953D48-C035-4864-BE35-7DBC0A7E5F41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2AE632-567D-4945-A7F8-E3D6E08C33A9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194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6FF-F67C-44AE-BBD3-092D7E0F5467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5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9617-8200-4071-9CBA-2F22AEAD65AF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4F2-F952-451B-A181-BFB73C1F5FA6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410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5004CEA-FAC9-4ED1-AC32-82A37DAC57F4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655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E50012-5C0B-47FA-8EDC-A20239DD5576}" type="datetime1">
              <a:rPr lang="en-US" altLang="ko-KR" smtClean="0"/>
              <a:t>7/8/2020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7674" r="13051" b="25082"/>
          <a:stretch>
            <a:fillRect/>
          </a:stretch>
        </p:blipFill>
        <p:spPr bwMode="auto">
          <a:xfrm>
            <a:off x="238125" y="187325"/>
            <a:ext cx="5143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4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장 자료구조와 알고리즘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6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흐름도로 표기된 알고리즘</a:t>
            </a: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385763" y="1538288"/>
            <a:ext cx="42767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직관적이고 이해하기 쉬운 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	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 기술 방법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그러나 복잡한 알고리즘의 경우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상당히 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복잡해짐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112060" y="1628800"/>
            <a:ext cx="3169251" cy="4929316"/>
            <a:chOff x="4977844" y="1387412"/>
            <a:chExt cx="3169251" cy="4929316"/>
          </a:xfrm>
        </p:grpSpPr>
        <p:sp>
          <p:nvSpPr>
            <p:cNvPr id="10245" name="AutoShape 4"/>
            <p:cNvSpPr>
              <a:spLocks noChangeArrowheads="1"/>
            </p:cNvSpPr>
            <p:nvPr/>
          </p:nvSpPr>
          <p:spPr bwMode="auto">
            <a:xfrm>
              <a:off x="5225985" y="1944753"/>
              <a:ext cx="1305037" cy="46535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>
                  <a:latin typeface="+mj-lt"/>
                  <a:ea typeface="HY엽서L" pitchFamily="18" charset="-127"/>
                </a:rPr>
                <a:t>tmp←A[0]</a:t>
              </a:r>
            </a:p>
            <a:p>
              <a:pPr algn="ctr">
                <a:defRPr/>
              </a:pPr>
              <a:r>
                <a:rPr lang="en-US" altLang="ko-KR" sz="1400">
                  <a:latin typeface="+mj-lt"/>
                  <a:ea typeface="HY엽서L" pitchFamily="18" charset="-127"/>
                </a:rPr>
                <a:t>i←1</a:t>
              </a:r>
            </a:p>
          </p:txBody>
        </p:sp>
        <p:sp>
          <p:nvSpPr>
            <p:cNvPr id="10246" name="AutoShape 5"/>
            <p:cNvSpPr>
              <a:spLocks noChangeArrowheads="1"/>
            </p:cNvSpPr>
            <p:nvPr/>
          </p:nvSpPr>
          <p:spPr bwMode="auto">
            <a:xfrm>
              <a:off x="5174289" y="3168546"/>
              <a:ext cx="1404982" cy="641463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>
                  <a:latin typeface="+mj-lt"/>
                  <a:ea typeface="HY엽서L" pitchFamily="18" charset="-127"/>
                </a:rPr>
                <a:t>i &lt; n</a:t>
              </a:r>
            </a:p>
          </p:txBody>
        </p:sp>
        <p:sp>
          <p:nvSpPr>
            <p:cNvPr id="10247" name="AutoShape 6"/>
            <p:cNvSpPr>
              <a:spLocks noChangeArrowheads="1"/>
            </p:cNvSpPr>
            <p:nvPr/>
          </p:nvSpPr>
          <p:spPr bwMode="auto">
            <a:xfrm>
              <a:off x="5174289" y="4101817"/>
              <a:ext cx="1404982" cy="641463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>
                  <a:latin typeface="+mj-lt"/>
                  <a:ea typeface="HY엽서L" pitchFamily="18" charset="-127"/>
                </a:rPr>
                <a:t>A[i]&gt;tmp</a:t>
              </a:r>
            </a:p>
          </p:txBody>
        </p:sp>
        <p:sp>
          <p:nvSpPr>
            <p:cNvPr id="10248" name="AutoShape 7"/>
            <p:cNvSpPr>
              <a:spLocks noChangeArrowheads="1"/>
            </p:cNvSpPr>
            <p:nvPr/>
          </p:nvSpPr>
          <p:spPr bwMode="auto">
            <a:xfrm>
              <a:off x="5225985" y="5035088"/>
              <a:ext cx="1305037" cy="46535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>
                  <a:latin typeface="+mj-lt"/>
                  <a:ea typeface="HY엽서L" pitchFamily="18" charset="-127"/>
                </a:rPr>
                <a:t>tmp←A[i]</a:t>
              </a:r>
            </a:p>
          </p:txBody>
        </p:sp>
        <p:cxnSp>
          <p:nvCxnSpPr>
            <p:cNvPr id="13321" name="AutoShape 8"/>
            <p:cNvCxnSpPr>
              <a:cxnSpLocks noChangeShapeType="1"/>
              <a:stCxn id="10245" idx="2"/>
              <a:endCxn id="10246" idx="0"/>
            </p:cNvCxnSpPr>
            <p:nvPr/>
          </p:nvCxnSpPr>
          <p:spPr bwMode="auto">
            <a:xfrm>
              <a:off x="5877354" y="2410103"/>
              <a:ext cx="1149" cy="7584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AutoShape 9"/>
            <p:cNvCxnSpPr>
              <a:cxnSpLocks noChangeShapeType="1"/>
              <a:stCxn id="10246" idx="2"/>
              <a:endCxn id="10247" idx="0"/>
            </p:cNvCxnSpPr>
            <p:nvPr/>
          </p:nvCxnSpPr>
          <p:spPr bwMode="auto">
            <a:xfrm>
              <a:off x="5878503" y="3810009"/>
              <a:ext cx="0" cy="2918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3" name="AutoShape 10"/>
            <p:cNvCxnSpPr>
              <a:cxnSpLocks noChangeShapeType="1"/>
              <a:stCxn id="10247" idx="2"/>
              <a:endCxn id="10248" idx="0"/>
            </p:cNvCxnSpPr>
            <p:nvPr/>
          </p:nvCxnSpPr>
          <p:spPr bwMode="auto">
            <a:xfrm flipH="1">
              <a:off x="5877354" y="4743280"/>
              <a:ext cx="1149" cy="2918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5876205" y="2586216"/>
              <a:ext cx="468710" cy="29052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j-lt"/>
              </a:endParaRPr>
            </a:p>
          </p:txBody>
        </p:sp>
        <p:cxnSp>
          <p:nvCxnSpPr>
            <p:cNvPr id="13326" name="AutoShape 14"/>
            <p:cNvCxnSpPr>
              <a:cxnSpLocks noChangeShapeType="1"/>
              <a:stCxn id="10247" idx="1"/>
              <a:endCxn id="10259" idx="1"/>
            </p:cNvCxnSpPr>
            <p:nvPr/>
          </p:nvCxnSpPr>
          <p:spPr bwMode="auto">
            <a:xfrm rot="10800000" flipH="1" flipV="1">
              <a:off x="5174289" y="4423191"/>
              <a:ext cx="63184" cy="1660862"/>
            </a:xfrm>
            <a:prstGeom prst="bentConnector3">
              <a:avLst>
                <a:gd name="adj1" fmla="val -26181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5"/>
            <p:cNvCxnSpPr>
              <a:cxnSpLocks noChangeShapeType="1"/>
              <a:stCxn id="10246" idx="3"/>
            </p:cNvCxnSpPr>
            <p:nvPr/>
          </p:nvCxnSpPr>
          <p:spPr bwMode="auto">
            <a:xfrm>
              <a:off x="6581568" y="3489920"/>
              <a:ext cx="878832" cy="1428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7" name="Text Box 16"/>
            <p:cNvSpPr txBox="1">
              <a:spLocks noChangeArrowheads="1"/>
            </p:cNvSpPr>
            <p:nvPr/>
          </p:nvSpPr>
          <p:spPr bwMode="auto">
            <a:xfrm>
              <a:off x="6591908" y="3290668"/>
              <a:ext cx="379104" cy="30594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>
                <a:defRPr/>
              </a:pPr>
              <a:r>
                <a:rPr lang="en-US" altLang="ko-KR" sz="1400" smtClean="0">
                  <a:latin typeface="+mj-lt"/>
                  <a:ea typeface="HY엽서L" pitchFamily="18" charset="-127"/>
                </a:rPr>
                <a:t>no</a:t>
              </a:r>
            </a:p>
          </p:txBody>
        </p:sp>
        <p:sp>
          <p:nvSpPr>
            <p:cNvPr id="10258" name="Text Box 17"/>
            <p:cNvSpPr txBox="1">
              <a:spLocks noChangeArrowheads="1"/>
            </p:cNvSpPr>
            <p:nvPr/>
          </p:nvSpPr>
          <p:spPr bwMode="auto">
            <a:xfrm>
              <a:off x="5446554" y="3757304"/>
              <a:ext cx="444586" cy="30466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>
                <a:defRPr/>
              </a:pPr>
              <a:r>
                <a:rPr lang="en-US" altLang="ko-KR" sz="1400" smtClean="0">
                  <a:latin typeface="+mj-lt"/>
                  <a:ea typeface="HY엽서L" pitchFamily="18" charset="-127"/>
                </a:rPr>
                <a:t>yes</a:t>
              </a:r>
            </a:p>
          </p:txBody>
        </p:sp>
        <p:sp>
          <p:nvSpPr>
            <p:cNvPr id="10259" name="AutoShape 18"/>
            <p:cNvSpPr>
              <a:spLocks noChangeArrowheads="1"/>
            </p:cNvSpPr>
            <p:nvPr/>
          </p:nvSpPr>
          <p:spPr bwMode="auto">
            <a:xfrm>
              <a:off x="5238622" y="5851378"/>
              <a:ext cx="1301590" cy="46535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>
                  <a:latin typeface="+mj-lt"/>
                  <a:ea typeface="HY엽서L" pitchFamily="18" charset="-127"/>
                </a:rPr>
                <a:t>i++</a:t>
              </a:r>
            </a:p>
          </p:txBody>
        </p:sp>
        <p:cxnSp>
          <p:nvCxnSpPr>
            <p:cNvPr id="13331" name="AutoShape 19"/>
            <p:cNvCxnSpPr>
              <a:cxnSpLocks noChangeShapeType="1"/>
              <a:stCxn id="10259" idx="2"/>
              <a:endCxn id="10246" idx="0"/>
            </p:cNvCxnSpPr>
            <p:nvPr/>
          </p:nvCxnSpPr>
          <p:spPr bwMode="auto">
            <a:xfrm>
              <a:off x="5877354" y="5500437"/>
              <a:ext cx="11488" cy="3509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1" name="Text Box 20"/>
            <p:cNvSpPr txBox="1">
              <a:spLocks noChangeArrowheads="1"/>
            </p:cNvSpPr>
            <p:nvPr/>
          </p:nvSpPr>
          <p:spPr bwMode="auto">
            <a:xfrm>
              <a:off x="4977844" y="4504177"/>
              <a:ext cx="379104" cy="3098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>
                <a:defRPr/>
              </a:pPr>
              <a:r>
                <a:rPr lang="en-US" altLang="ko-KR" sz="1400" smtClean="0">
                  <a:latin typeface="+mj-lt"/>
                  <a:ea typeface="HY엽서L" pitchFamily="18" charset="-127"/>
                </a:rPr>
                <a:t>no</a:t>
              </a:r>
            </a:p>
          </p:txBody>
        </p:sp>
        <p:cxnSp>
          <p:nvCxnSpPr>
            <p:cNvPr id="13333" name="AutoShape 21"/>
            <p:cNvCxnSpPr>
              <a:cxnSpLocks noChangeShapeType="1"/>
              <a:stCxn id="10259" idx="2"/>
              <a:endCxn id="10246" idx="0"/>
            </p:cNvCxnSpPr>
            <p:nvPr/>
          </p:nvCxnSpPr>
          <p:spPr bwMode="auto">
            <a:xfrm rot="16200000" flipV="1">
              <a:off x="4309582" y="4737467"/>
              <a:ext cx="3148182" cy="10339"/>
            </a:xfrm>
            <a:prstGeom prst="bentConnector5">
              <a:avLst>
                <a:gd name="adj1" fmla="val -5880"/>
                <a:gd name="adj2" fmla="val 11288894"/>
                <a:gd name="adj3" fmla="val 105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3" name="Text Box 22"/>
            <p:cNvSpPr txBox="1">
              <a:spLocks noChangeArrowheads="1"/>
            </p:cNvSpPr>
            <p:nvPr/>
          </p:nvSpPr>
          <p:spPr bwMode="auto">
            <a:xfrm>
              <a:off x="5916413" y="4735567"/>
              <a:ext cx="444586" cy="30851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>
                <a:defRPr/>
              </a:pPr>
              <a:r>
                <a:rPr lang="en-US" altLang="ko-KR" sz="1400" smtClean="0">
                  <a:latin typeface="+mj-lt"/>
                  <a:ea typeface="HY엽서L" pitchFamily="18" charset="-127"/>
                </a:rPr>
                <a:t>yes</a:t>
              </a:r>
            </a:p>
          </p:txBody>
        </p:sp>
        <p:sp>
          <p:nvSpPr>
            <p:cNvPr id="3" name="순서도: 수행의 시작/종료 2"/>
            <p:cNvSpPr/>
            <p:nvPr/>
          </p:nvSpPr>
          <p:spPr>
            <a:xfrm>
              <a:off x="5188787" y="1387412"/>
              <a:ext cx="1373391" cy="301752"/>
            </a:xfrm>
            <a:prstGeom prst="flowChartTerminator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ArrayMax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직선 화살표 연결선 4"/>
            <p:cNvCxnSpPr>
              <a:stCxn id="3" idx="2"/>
              <a:endCxn id="10245" idx="0"/>
            </p:cNvCxnSpPr>
            <p:nvPr/>
          </p:nvCxnSpPr>
          <p:spPr>
            <a:xfrm>
              <a:off x="5875483" y="1689164"/>
              <a:ext cx="3021" cy="255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순서도: 수행의 시작/종료 26"/>
            <p:cNvSpPr/>
            <p:nvPr/>
          </p:nvSpPr>
          <p:spPr>
            <a:xfrm>
              <a:off x="6773704" y="4931752"/>
              <a:ext cx="1373391" cy="301752"/>
            </a:xfrm>
            <a:prstGeom prst="flowChartTerminator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return 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tmp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10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유사코드로 표현된 알고리즘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385763" y="1538288"/>
            <a:ext cx="8281692" cy="12156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ko-KR" altLang="en-US" dirty="0" smtClean="0"/>
              <a:t>알고리즘 기술에 가장 많이 사용</a:t>
            </a:r>
          </a:p>
          <a:p>
            <a:pPr eaLnBrk="1" hangingPunct="1">
              <a:defRPr/>
            </a:pPr>
            <a:r>
              <a:rPr lang="ko-KR" altLang="en-US" dirty="0" smtClean="0"/>
              <a:t>프로그램을 구현할 때의 여러 가지 문제들을 감출 수 있다</a:t>
            </a:r>
            <a:r>
              <a:rPr lang="en-US" altLang="ko-KR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dirty="0" smtClean="0"/>
              <a:t>	</a:t>
            </a:r>
            <a:r>
              <a:rPr lang="ko-KR" altLang="en-US" dirty="0" smtClean="0"/>
              <a:t>즉 알고리즘의 핵심적인 내용에만 집중할 수 있다</a:t>
            </a:r>
            <a:r>
              <a:rPr lang="en-US" altLang="ko-KR" dirty="0" smtClean="0"/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338990"/>
            <a:ext cx="7985965" cy="1921793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11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</a:t>
            </a:r>
            <a:r>
              <a:rPr lang="ko-KR" altLang="en-US" smtClean="0"/>
              <a:t>로 표현된 알고리즘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601670" y="2843935"/>
            <a:ext cx="5276850" cy="329565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#</a:t>
            </a:r>
            <a:r>
              <a:rPr lang="en-US" altLang="ko-KR" sz="1600" dirty="0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define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MAX_ELEMENTS 100</a:t>
            </a:r>
          </a:p>
          <a:p>
            <a:pPr algn="just" eaLnBrk="1" hangingPunct="1"/>
            <a:r>
              <a:rPr lang="en-US" altLang="ko-KR" sz="1600" dirty="0" err="1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int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score[MAX_ELEMENTS];		</a:t>
            </a:r>
          </a:p>
          <a:p>
            <a:pPr algn="just" eaLnBrk="1" hangingPunct="1"/>
            <a:r>
              <a:rPr lang="en-US" altLang="ko-KR" sz="1600" dirty="0" err="1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int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find_max_score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(</a:t>
            </a:r>
            <a:r>
              <a:rPr lang="en-US" altLang="ko-KR" sz="1600" dirty="0" err="1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int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n)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{  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</a:t>
            </a:r>
            <a:r>
              <a:rPr lang="en-US" altLang="ko-KR" sz="1600" dirty="0" err="1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int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i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, 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tmp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;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tmp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=score[0];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</a:t>
            </a:r>
            <a:r>
              <a:rPr lang="en-US" altLang="ko-KR" sz="1600" dirty="0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for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(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i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=1;i&lt;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n;i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++){ 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	</a:t>
            </a:r>
            <a:r>
              <a:rPr lang="en-US" altLang="ko-KR" sz="1600" dirty="0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if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( score[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i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] &gt; 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tmp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){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		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tmp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= score[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i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];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	}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}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	</a:t>
            </a:r>
            <a:r>
              <a:rPr lang="en-US" altLang="ko-KR" sz="1600" dirty="0">
                <a:solidFill>
                  <a:srgbClr val="0000FF"/>
                </a:solidFill>
                <a:latin typeface="Trebuchet MS" pitchFamily="34" charset="0"/>
                <a:ea typeface="MS UI Gothic" pitchFamily="34" charset="-128"/>
              </a:rPr>
              <a:t>return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 </a:t>
            </a:r>
            <a:r>
              <a:rPr lang="en-US" altLang="ko-KR" sz="1600" dirty="0" err="1">
                <a:latin typeface="Trebuchet MS" pitchFamily="34" charset="0"/>
                <a:ea typeface="MS UI Gothic" pitchFamily="34" charset="-128"/>
              </a:rPr>
              <a:t>tmp</a:t>
            </a:r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;</a:t>
            </a:r>
          </a:p>
          <a:p>
            <a:pPr algn="just" eaLnBrk="1" hangingPunct="1"/>
            <a:r>
              <a:rPr lang="en-US" altLang="ko-KR" sz="1600" dirty="0">
                <a:latin typeface="Trebuchet MS" pitchFamily="34" charset="0"/>
                <a:ea typeface="MS UI Gothic" pitchFamily="34" charset="-128"/>
              </a:rPr>
              <a:t>}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385763" y="1538287"/>
            <a:ext cx="8641732" cy="11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가장 정확한 기술이 가능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반면 실제 구현 시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많은 구체적인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사항들이 알고리즘의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핵심적인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	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내용에 대한 이해를 방해할 수 있다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12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자료형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자료형</a:t>
            </a:r>
            <a:r>
              <a:rPr lang="en-US" altLang="ko-KR" dirty="0"/>
              <a:t>(data type</a:t>
            </a:r>
            <a:r>
              <a:rPr lang="en-US" altLang="ko-KR" dirty="0" smtClean="0"/>
              <a:t>):</a:t>
            </a:r>
            <a:r>
              <a:rPr lang="ko-KR" altLang="en-US" dirty="0" smtClean="0"/>
              <a:t> </a:t>
            </a:r>
            <a:r>
              <a:rPr lang="ko-KR" altLang="en-US" dirty="0"/>
              <a:t>“</a:t>
            </a:r>
            <a:r>
              <a:rPr lang="ko-KR" altLang="en-US" dirty="0" smtClean="0"/>
              <a:t>데이터의 </a:t>
            </a:r>
            <a:r>
              <a:rPr lang="ko-KR" altLang="en-US" dirty="0"/>
              <a:t>종류</a:t>
            </a:r>
            <a:r>
              <a:rPr lang="ko-KR" altLang="en-US" dirty="0" smtClean="0"/>
              <a:t>”</a:t>
            </a:r>
            <a:endParaRPr lang="en-US" altLang="ko-KR" dirty="0" smtClean="0"/>
          </a:p>
          <a:p>
            <a:r>
              <a:rPr lang="ko-KR" altLang="en-US" dirty="0" smtClean="0"/>
              <a:t>정수</a:t>
            </a:r>
            <a:r>
              <a:rPr lang="en-US" altLang="ko-KR" dirty="0"/>
              <a:t>, </a:t>
            </a:r>
            <a:r>
              <a:rPr lang="ko-KR" altLang="en-US" dirty="0" smtClean="0"/>
              <a:t>실수</a:t>
            </a:r>
            <a:r>
              <a:rPr lang="en-US" altLang="ko-KR" dirty="0"/>
              <a:t>, </a:t>
            </a:r>
            <a:r>
              <a:rPr lang="ko-KR" altLang="en-US" dirty="0"/>
              <a:t>문자열 등이 기초적인 </a:t>
            </a:r>
            <a:r>
              <a:rPr lang="ko-KR" altLang="en-US" dirty="0" err="1"/>
              <a:t>자료형의</a:t>
            </a:r>
            <a:r>
              <a:rPr lang="ko-KR" altLang="en-US" dirty="0"/>
              <a:t> </a:t>
            </a:r>
            <a:r>
              <a:rPr lang="ko-KR" altLang="en-US" dirty="0" smtClean="0"/>
              <a:t>예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2779735"/>
            <a:ext cx="7007743" cy="3687874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13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자료형</a:t>
            </a:r>
            <a:endParaRPr lang="ko-KR" altLang="en-US" dirty="0" smtClean="0"/>
          </a:p>
        </p:txBody>
      </p:sp>
      <p:sp>
        <p:nvSpPr>
          <p:cNvPr id="13314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dirty="0" err="1" smtClean="0"/>
              <a:t>자료형</a:t>
            </a:r>
            <a:r>
              <a:rPr lang="en-US" altLang="ko-KR" dirty="0" smtClean="0"/>
              <a:t>(data type)</a:t>
            </a:r>
          </a:p>
          <a:p>
            <a:pPr lvl="1" eaLnBrk="1" hangingPunct="1">
              <a:defRPr/>
            </a:pPr>
            <a:r>
              <a:rPr lang="en-US" altLang="ko-KR" dirty="0" smtClean="0"/>
              <a:t> </a:t>
            </a:r>
            <a:r>
              <a:rPr lang="ko-KR" altLang="en-US" dirty="0" smtClean="0"/>
              <a:t>데이터의 집합과 연산의 집합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dirty="0" smtClean="0"/>
              <a:t>		</a:t>
            </a:r>
            <a:endParaRPr lang="en-US" altLang="ko-KR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dirty="0" smtClean="0"/>
          </a:p>
          <a:p>
            <a:pPr eaLnBrk="1" hangingPunct="1">
              <a:defRPr/>
            </a:pP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2753925"/>
            <a:ext cx="8793668" cy="139917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14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추상 데이터 타입</a:t>
            </a:r>
          </a:p>
        </p:txBody>
      </p:sp>
      <p:sp>
        <p:nvSpPr>
          <p:cNvPr id="13314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altLang="ko-KR" dirty="0" smtClean="0"/>
          </a:p>
          <a:p>
            <a:pPr eaLnBrk="1" hangingPunct="1">
              <a:defRPr/>
            </a:pPr>
            <a:r>
              <a:rPr lang="ko-KR" altLang="en-US" dirty="0" smtClean="0"/>
              <a:t>추상 데이터 타입</a:t>
            </a:r>
            <a:r>
              <a:rPr lang="en-US" altLang="ko-KR" dirty="0" smtClean="0"/>
              <a:t>(ADT: Abstract Data Type)     </a:t>
            </a:r>
          </a:p>
          <a:p>
            <a:pPr lvl="1" eaLnBrk="1" hangingPunct="1">
              <a:defRPr/>
            </a:pPr>
            <a:r>
              <a:rPr lang="ko-KR" altLang="en-US" dirty="0" smtClean="0"/>
              <a:t>데이터 타입을 추상적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수학적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정의한 것</a:t>
            </a:r>
          </a:p>
          <a:p>
            <a:pPr lvl="1" eaLnBrk="1" hangingPunct="1">
              <a:defRPr/>
            </a:pPr>
            <a:r>
              <a:rPr lang="ko-KR" altLang="en-US" dirty="0" smtClean="0"/>
              <a:t>데이터나 연산이 </a:t>
            </a:r>
            <a:r>
              <a:rPr lang="ko-KR" altLang="en-US" b="1" dirty="0" smtClean="0">
                <a:solidFill>
                  <a:srgbClr val="FF3300"/>
                </a:solidFill>
              </a:rPr>
              <a:t>무엇</a:t>
            </a:r>
            <a:r>
              <a:rPr lang="en-US" altLang="ko-KR" b="1" dirty="0" smtClean="0">
                <a:solidFill>
                  <a:srgbClr val="FF3300"/>
                </a:solidFill>
              </a:rPr>
              <a:t>(what)</a:t>
            </a:r>
            <a:r>
              <a:rPr lang="ko-KR" altLang="en-US" dirty="0" smtClean="0"/>
              <a:t>인가는 정의되지만 데이터나 연산을</a:t>
            </a:r>
            <a:endParaRPr lang="en-US" altLang="ko-KR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ko-KR" dirty="0" smtClean="0"/>
              <a:t>	</a:t>
            </a:r>
            <a:r>
              <a:rPr lang="ko-KR" altLang="en-US" b="1" dirty="0" smtClean="0">
                <a:solidFill>
                  <a:srgbClr val="FF3300"/>
                </a:solidFill>
              </a:rPr>
              <a:t>어떻게</a:t>
            </a:r>
            <a:r>
              <a:rPr lang="en-US" altLang="ko-KR" b="1" dirty="0" smtClean="0">
                <a:solidFill>
                  <a:srgbClr val="FF3300"/>
                </a:solidFill>
              </a:rPr>
              <a:t>(how)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컴퓨터 상에서 구현할 것인지는 정의되지 않는다</a:t>
            </a:r>
            <a:r>
              <a:rPr lang="en-US" altLang="ko-KR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15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추상데이터타입의 유래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추상화</a:t>
            </a:r>
            <a:r>
              <a:rPr lang="en-US" altLang="ko-KR" dirty="0"/>
              <a:t>(abstraction</a:t>
            </a:r>
            <a:r>
              <a:rPr lang="en-US" altLang="ko-KR" dirty="0" smtClean="0"/>
              <a:t>)-&gt;</a:t>
            </a:r>
            <a:r>
              <a:rPr lang="ko-KR" altLang="en-US" dirty="0"/>
              <a:t> 정보은닉기법</a:t>
            </a:r>
            <a:r>
              <a:rPr lang="en-US" altLang="ko-KR" dirty="0"/>
              <a:t>(information hiding</a:t>
            </a:r>
            <a:r>
              <a:rPr lang="en-US" altLang="ko-KR" dirty="0" smtClean="0"/>
              <a:t>)-&gt; </a:t>
            </a:r>
            <a:r>
              <a:rPr lang="ko-KR" altLang="en-US" dirty="0" smtClean="0"/>
              <a:t>추상 </a:t>
            </a:r>
            <a:r>
              <a:rPr lang="ko-KR" altLang="en-US" dirty="0" err="1"/>
              <a:t>자료형</a:t>
            </a:r>
            <a:r>
              <a:rPr lang="en-US" altLang="ko-KR" dirty="0"/>
              <a:t>(ADT) </a:t>
            </a:r>
            <a:endParaRPr lang="en-US" altLang="ko-KR" dirty="0" smtClean="0"/>
          </a:p>
          <a:p>
            <a:r>
              <a:rPr lang="ko-KR" altLang="en-US" dirty="0" err="1" smtClean="0"/>
              <a:t>추상화란</a:t>
            </a:r>
            <a:r>
              <a:rPr lang="ko-KR" altLang="en-US" dirty="0" smtClean="0"/>
              <a:t> 사용자에게 </a:t>
            </a:r>
            <a:r>
              <a:rPr lang="ko-KR" altLang="en-US" dirty="0"/>
              <a:t>중요한 정보는 강조되고 반면 중요하지 않은 구현 세부 사항은 </a:t>
            </a:r>
            <a:r>
              <a:rPr lang="ko-KR" altLang="en-US" dirty="0" smtClean="0"/>
              <a:t>제거하는 것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19010"/>
            <a:ext cx="6257925" cy="272415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16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추상 데이터 타입의 정의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rgbClr val="FF3300"/>
                </a:solidFill>
              </a:rPr>
              <a:t>객체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추상 데이터 타입에 속하는 객체가 정의된다</a:t>
            </a:r>
            <a:r>
              <a:rPr lang="en-US" altLang="ko-KR" dirty="0" smtClean="0"/>
              <a:t>.</a:t>
            </a:r>
          </a:p>
          <a:p>
            <a:pPr eaLnBrk="1" hangingPunct="1">
              <a:defRPr/>
            </a:pPr>
            <a:r>
              <a:rPr lang="ko-KR" altLang="en-US" b="1" dirty="0" smtClean="0">
                <a:solidFill>
                  <a:srgbClr val="FF3300"/>
                </a:solidFill>
              </a:rPr>
              <a:t>연산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이들 객체들 사이의 연산이 정의된다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연산은 추상 데이터 타입과 외부를 연결하는 인터페이스의 역할을 한다</a:t>
            </a:r>
            <a:r>
              <a:rPr lang="en-US" altLang="ko-KR" dirty="0" smtClean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781690" y="3924055"/>
            <a:ext cx="5445732" cy="2436503"/>
            <a:chOff x="1106488" y="3213100"/>
            <a:chExt cx="6675437" cy="3192463"/>
          </a:xfrm>
        </p:grpSpPr>
        <p:sp>
          <p:nvSpPr>
            <p:cNvPr id="17410" name="AutoShape 22"/>
            <p:cNvSpPr>
              <a:spLocks noChangeArrowheads="1"/>
            </p:cNvSpPr>
            <p:nvPr/>
          </p:nvSpPr>
          <p:spPr bwMode="auto">
            <a:xfrm>
              <a:off x="2951163" y="3249613"/>
              <a:ext cx="2700337" cy="270033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413" name="Text Box 15"/>
            <p:cNvSpPr txBox="1">
              <a:spLocks noChangeArrowheads="1"/>
            </p:cNvSpPr>
            <p:nvPr/>
          </p:nvSpPr>
          <p:spPr bwMode="auto">
            <a:xfrm>
              <a:off x="3851275" y="3803650"/>
              <a:ext cx="304800" cy="3667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rebuchet MS" pitchFamily="34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7414" name="Text Box 16"/>
            <p:cNvSpPr txBox="1">
              <a:spLocks noChangeArrowheads="1"/>
            </p:cNvSpPr>
            <p:nvPr/>
          </p:nvSpPr>
          <p:spPr bwMode="auto">
            <a:xfrm>
              <a:off x="4572000" y="3983038"/>
              <a:ext cx="304800" cy="3667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rebuchet MS" pitchFamily="34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17415" name="Text Box 17"/>
            <p:cNvSpPr txBox="1">
              <a:spLocks noChangeArrowheads="1"/>
            </p:cNvSpPr>
            <p:nvPr/>
          </p:nvSpPr>
          <p:spPr bwMode="auto">
            <a:xfrm>
              <a:off x="3671888" y="4522788"/>
              <a:ext cx="304800" cy="3667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rebuchet MS" pitchFamily="34" charset="0"/>
                  <a:ea typeface="굴림" pitchFamily="50" charset="-127"/>
                </a:rPr>
                <a:t>9</a:t>
              </a:r>
            </a:p>
          </p:txBody>
        </p:sp>
        <p:sp>
          <p:nvSpPr>
            <p:cNvPr id="17416" name="Text Box 18"/>
            <p:cNvSpPr txBox="1">
              <a:spLocks noChangeArrowheads="1"/>
            </p:cNvSpPr>
            <p:nvPr/>
          </p:nvSpPr>
          <p:spPr bwMode="auto">
            <a:xfrm>
              <a:off x="4413250" y="4703763"/>
              <a:ext cx="304800" cy="3667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rebuchet MS" pitchFamily="34" charset="0"/>
                  <a:ea typeface="굴림" pitchFamily="50" charset="-127"/>
                </a:rPr>
                <a:t>7</a:t>
              </a:r>
            </a:p>
          </p:txBody>
        </p:sp>
        <p:sp>
          <p:nvSpPr>
            <p:cNvPr id="17417" name="Rectangle 23"/>
            <p:cNvSpPr>
              <a:spLocks noChangeArrowheads="1"/>
            </p:cNvSpPr>
            <p:nvPr/>
          </p:nvSpPr>
          <p:spPr bwMode="auto">
            <a:xfrm rot="-1431410">
              <a:off x="5292725" y="3429000"/>
              <a:ext cx="179388" cy="900113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418" name="Rectangle 25"/>
            <p:cNvSpPr>
              <a:spLocks noChangeArrowheads="1"/>
            </p:cNvSpPr>
            <p:nvPr/>
          </p:nvSpPr>
          <p:spPr bwMode="auto">
            <a:xfrm rot="1668158">
              <a:off x="5246688" y="4914900"/>
              <a:ext cx="179387" cy="900113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419" name="Rectangle 26"/>
            <p:cNvSpPr>
              <a:spLocks noChangeArrowheads="1"/>
            </p:cNvSpPr>
            <p:nvPr/>
          </p:nvSpPr>
          <p:spPr bwMode="auto">
            <a:xfrm rot="1668158">
              <a:off x="3041650" y="3429000"/>
              <a:ext cx="179388" cy="900113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420" name="Rectangle 27"/>
            <p:cNvSpPr>
              <a:spLocks noChangeArrowheads="1"/>
            </p:cNvSpPr>
            <p:nvPr/>
          </p:nvSpPr>
          <p:spPr bwMode="auto">
            <a:xfrm rot="-1543891">
              <a:off x="3086100" y="4914900"/>
              <a:ext cx="179388" cy="900113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421" name="Line 29"/>
            <p:cNvSpPr>
              <a:spLocks noChangeShapeType="1"/>
            </p:cNvSpPr>
            <p:nvPr/>
          </p:nvSpPr>
          <p:spPr bwMode="auto">
            <a:xfrm flipH="1">
              <a:off x="5508625" y="3429000"/>
              <a:ext cx="935038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2" name="Line 30"/>
            <p:cNvSpPr>
              <a:spLocks noChangeShapeType="1"/>
            </p:cNvSpPr>
            <p:nvPr/>
          </p:nvSpPr>
          <p:spPr bwMode="auto">
            <a:xfrm flipV="1">
              <a:off x="5381625" y="3213100"/>
              <a:ext cx="935038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3" name="Text Box 31"/>
            <p:cNvSpPr txBox="1">
              <a:spLocks noChangeArrowheads="1"/>
            </p:cNvSpPr>
            <p:nvPr/>
          </p:nvSpPr>
          <p:spPr bwMode="auto">
            <a:xfrm>
              <a:off x="3941763" y="5287963"/>
              <a:ext cx="304800" cy="3667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rebuchet MS" pitchFamily="34" charset="0"/>
                  <a:ea typeface="굴림" pitchFamily="50" charset="-127"/>
                </a:rPr>
                <a:t>8</a:t>
              </a:r>
            </a:p>
          </p:txBody>
        </p:sp>
        <p:sp>
          <p:nvSpPr>
            <p:cNvPr id="17424" name="AutoShape 32"/>
            <p:cNvSpPr>
              <a:spLocks/>
            </p:cNvSpPr>
            <p:nvPr/>
          </p:nvSpPr>
          <p:spPr bwMode="auto">
            <a:xfrm>
              <a:off x="6867525" y="4778375"/>
              <a:ext cx="914400" cy="384175"/>
            </a:xfrm>
            <a:prstGeom prst="borderCallout2">
              <a:avLst>
                <a:gd name="adj1" fmla="val 29750"/>
                <a:gd name="adj2" fmla="val -8333"/>
                <a:gd name="adj3" fmla="val 29750"/>
                <a:gd name="adj4" fmla="val -63023"/>
                <a:gd name="adj5" fmla="val -137602"/>
                <a:gd name="adj6" fmla="val -119792"/>
              </a:avLst>
            </a:prstGeom>
            <a:solidFill>
              <a:srgbClr val="CC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algn="ctr" eaLnBrk="1" hangingPunct="1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연산</a:t>
              </a:r>
            </a:p>
          </p:txBody>
        </p:sp>
        <p:sp>
          <p:nvSpPr>
            <p:cNvPr id="17425" name="AutoShape 33"/>
            <p:cNvSpPr>
              <a:spLocks/>
            </p:cNvSpPr>
            <p:nvPr/>
          </p:nvSpPr>
          <p:spPr bwMode="auto">
            <a:xfrm>
              <a:off x="1106488" y="4508500"/>
              <a:ext cx="914400" cy="384175"/>
            </a:xfrm>
            <a:prstGeom prst="borderCallout2">
              <a:avLst>
                <a:gd name="adj1" fmla="val 29750"/>
                <a:gd name="adj2" fmla="val 108333"/>
                <a:gd name="adj3" fmla="val 29750"/>
                <a:gd name="adj4" fmla="val 188194"/>
                <a:gd name="adj5" fmla="val 50829"/>
                <a:gd name="adj6" fmla="val 270833"/>
              </a:avLst>
            </a:prstGeom>
            <a:solidFill>
              <a:srgbClr val="CC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algn="ctr" eaLnBrk="1" hangingPunct="1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객체</a:t>
              </a:r>
            </a:p>
          </p:txBody>
        </p:sp>
        <p:sp>
          <p:nvSpPr>
            <p:cNvPr id="17426" name="Text Box 34"/>
            <p:cNvSpPr txBox="1">
              <a:spLocks noChangeArrowheads="1"/>
            </p:cNvSpPr>
            <p:nvPr/>
          </p:nvSpPr>
          <p:spPr bwMode="auto">
            <a:xfrm>
              <a:off x="3267075" y="6038850"/>
              <a:ext cx="1936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한양해서" pitchFamily="18" charset="-127"/>
                  <a:ea typeface="한양해서" pitchFamily="18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추상 데이터 타입</a:t>
              </a: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17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추상 데이터 타입의 예</a:t>
            </a:r>
            <a:r>
              <a:rPr lang="en-US" altLang="ko-KR" smtClean="0"/>
              <a:t>: </a:t>
            </a:r>
            <a:r>
              <a:rPr lang="ko-KR" altLang="en-US" smtClean="0"/>
              <a:t>자연수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97595" y="1582615"/>
            <a:ext cx="8064478" cy="445667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algn="just" eaLnBrk="1" hangingPunct="1"/>
            <a:r>
              <a:rPr lang="en-US" altLang="ko-KR" sz="1600" dirty="0" err="1" smtClean="0">
                <a:latin typeface="+mn-lt"/>
                <a:ea typeface="굴림" panose="020B0600000101010101" pitchFamily="50" charset="-127"/>
              </a:rPr>
              <a:t>Nat_No</a:t>
            </a:r>
            <a:endParaRPr lang="en-US" altLang="ko-KR" sz="1600" dirty="0" smtClean="0">
              <a:latin typeface="+mn-lt"/>
              <a:ea typeface="굴림" panose="020B0600000101010101" pitchFamily="50" charset="-127"/>
            </a:endParaRPr>
          </a:p>
          <a:p>
            <a:pPr algn="just" eaLnBrk="1" hangingPunct="1"/>
            <a:endParaRPr lang="en-US" altLang="ko-KR" sz="1600" dirty="0" smtClean="0">
              <a:latin typeface="+mn-lt"/>
              <a:ea typeface="굴림" panose="020B0600000101010101" pitchFamily="50" charset="-127"/>
            </a:endParaRPr>
          </a:p>
          <a:p>
            <a:pPr algn="just" eaLnBrk="1" hangingPunct="1"/>
            <a:r>
              <a:rPr lang="ko-KR" altLang="en-US" sz="1600" dirty="0" smtClean="0">
                <a:latin typeface="+mn-lt"/>
                <a:ea typeface="굴림" panose="020B0600000101010101" pitchFamily="50" charset="-127"/>
              </a:rPr>
              <a:t>객체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: 0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에서 시작하여 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INT_MAX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까지의 </a:t>
            </a:r>
            <a:r>
              <a:rPr lang="ko-KR" altLang="en-US" sz="1600" dirty="0" err="1">
                <a:latin typeface="+mn-lt"/>
                <a:ea typeface="굴림" panose="020B0600000101010101" pitchFamily="50" charset="-127"/>
              </a:rPr>
              <a:t>순서화된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 정수의 </a:t>
            </a:r>
            <a:r>
              <a:rPr lang="ko-KR" altLang="en-US" sz="1600" dirty="0" err="1">
                <a:latin typeface="+mn-lt"/>
                <a:ea typeface="굴림" panose="020B0600000101010101" pitchFamily="50" charset="-127"/>
              </a:rPr>
              <a:t>부분범위</a:t>
            </a:r>
            <a:endParaRPr lang="ko-KR" altLang="en-US" sz="1600" dirty="0">
              <a:latin typeface="+mn-lt"/>
              <a:ea typeface="굴림" panose="020B0600000101010101" pitchFamily="50" charset="-127"/>
            </a:endParaRPr>
          </a:p>
          <a:p>
            <a:pPr algn="just" eaLnBrk="1" hangingPunct="1"/>
            <a:endParaRPr lang="en-US" altLang="ko-KR" sz="1600" dirty="0" smtClean="0">
              <a:latin typeface="+mn-lt"/>
              <a:ea typeface="굴림" panose="020B0600000101010101" pitchFamily="50" charset="-127"/>
            </a:endParaRPr>
          </a:p>
          <a:p>
            <a:pPr algn="just" eaLnBrk="1" hangingPunct="1"/>
            <a:r>
              <a:rPr lang="ko-KR" altLang="en-US" sz="1600" dirty="0" smtClean="0">
                <a:latin typeface="+mn-lt"/>
                <a:ea typeface="굴림" panose="020B0600000101010101" pitchFamily="50" charset="-127"/>
              </a:rPr>
              <a:t>함수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: </a:t>
            </a:r>
          </a:p>
          <a:p>
            <a:pPr algn="just" eaLnBrk="1" hangingPunct="1"/>
            <a:r>
              <a:rPr lang="en-US" altLang="ko-KR" sz="1600" dirty="0" smtClean="0">
                <a:latin typeface="+mn-lt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Nat_Number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zero()       ::= 0 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Nat_Number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successor(x) ::= if( x==INT_MAX ) return x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		    		     else return x+1  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Boolean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is_zero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(x)       ::= if (x) return FALSE 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                			else return TRUE 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Boolean equal(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x,y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)      ::= if( x==y ) return TRUE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			      	     else return FALSE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Nat_Number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add(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x,y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)     ::= if( (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x+y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) &lt;= INT_MAX ) 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					return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x+y</a:t>
            </a:r>
            <a:endParaRPr lang="en-US" altLang="ko-KR" sz="1600" dirty="0">
              <a:latin typeface="+mn-lt"/>
              <a:ea typeface="굴림" panose="020B0600000101010101" pitchFamily="50" charset="-127"/>
            </a:endParaRP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                            else return INT_MAX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Nat_Number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sub(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x,y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)     ::= if ( x&lt;y ) return 0 </a:t>
            </a:r>
          </a:p>
          <a:p>
            <a:pPr algn="just"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                		     else return x-y;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18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추상 데이터 타입과 </a:t>
            </a:r>
            <a:r>
              <a:rPr lang="en-US" altLang="ko-KR" dirty="0" smtClean="0"/>
              <a:t>TV </a:t>
            </a:r>
          </a:p>
        </p:txBody>
      </p:sp>
      <p:sp>
        <p:nvSpPr>
          <p:cNvPr id="19461" name="Text Box 107"/>
          <p:cNvSpPr txBox="1">
            <a:spLocks noChangeArrowheads="1"/>
          </p:cNvSpPr>
          <p:nvPr/>
        </p:nvSpPr>
        <p:spPr bwMode="auto">
          <a:xfrm>
            <a:off x="4346975" y="4194083"/>
            <a:ext cx="4005445" cy="211523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 ▪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사용자들은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ADT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가 제공하는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연산만을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 사용할 수 있다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eaLnBrk="1" hangingPunct="1"/>
            <a:endParaRPr lang="en-US" altLang="ko-KR" sz="1600" dirty="0"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▪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사용자들은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ADT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내부의 데이터를 접근할 수 없다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600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endParaRPr lang="en-US" altLang="ko-KR" sz="1600" dirty="0"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 ▪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사용자들은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ADT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가 어떻게 구현되는지 모르더라도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ADT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를 사용할 수 있다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en-US" altLang="ko-KR" sz="16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462" name="Text Box 108"/>
          <p:cNvSpPr txBox="1">
            <a:spLocks noChangeArrowheads="1"/>
          </p:cNvSpPr>
          <p:nvPr/>
        </p:nvSpPr>
        <p:spPr bwMode="auto">
          <a:xfrm>
            <a:off x="386535" y="4194084"/>
            <a:ext cx="3645405" cy="2115236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▪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TV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의 인터페이스가 제공하는 특정한 작업만을 할 수 있다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 eaLnBrk="1" hangingPunct="1"/>
            <a:endParaRPr lang="en-US" altLang="ko-KR" sz="1600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▪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사용자는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TV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의 내부를 볼 수 없다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. </a:t>
            </a:r>
          </a:p>
          <a:p>
            <a:pPr eaLnBrk="1" hangingPunct="1"/>
            <a:endParaRPr lang="en-US" altLang="ko-KR" sz="1600" dirty="0"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▪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TV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의 내부에서 무엇이 일어나고 있는지를 몰라도 이용할 수 있다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02" y="1763815"/>
            <a:ext cx="3911692" cy="2013583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19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일상생활에서의</a:t>
            </a:r>
            <a:r>
              <a:rPr lang="ko-KR" altLang="en-US" dirty="0" smtClean="0"/>
              <a:t> 사물의 조직화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2483895"/>
            <a:ext cx="8433619" cy="2135497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2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알고리즘의 성능분석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dirty="0" smtClean="0"/>
              <a:t>알고리즘의 성능 분석 기법</a:t>
            </a:r>
          </a:p>
          <a:p>
            <a:pPr lvl="1" eaLnBrk="1" hangingPunct="1">
              <a:defRPr/>
            </a:pPr>
            <a:r>
              <a:rPr lang="ko-KR" altLang="en-US" dirty="0" smtClean="0"/>
              <a:t>수행 시간 측정</a:t>
            </a:r>
          </a:p>
          <a:p>
            <a:pPr lvl="2" eaLnBrk="1" hangingPunct="1">
              <a:defRPr/>
            </a:pPr>
            <a:r>
              <a:rPr lang="ko-KR" altLang="en-US" dirty="0" smtClean="0"/>
              <a:t>두개의 알고리즘의 실제 수행 시간을 측정하는 것</a:t>
            </a:r>
          </a:p>
          <a:p>
            <a:pPr lvl="2" eaLnBrk="1" hangingPunct="1">
              <a:defRPr/>
            </a:pPr>
            <a:r>
              <a:rPr lang="ko-KR" altLang="en-US" dirty="0" smtClean="0"/>
              <a:t>실제로 구현하는 것이 필요</a:t>
            </a:r>
          </a:p>
          <a:p>
            <a:pPr lvl="2" eaLnBrk="1" hangingPunct="1">
              <a:defRPr/>
            </a:pPr>
            <a:r>
              <a:rPr lang="ko-KR" altLang="en-US" dirty="0" smtClean="0"/>
              <a:t>동일한 하드웨어를 사용하여야 함</a:t>
            </a:r>
          </a:p>
          <a:p>
            <a:pPr lvl="2" eaLnBrk="1" hangingPunct="1">
              <a:defRPr/>
            </a:pPr>
            <a:endParaRPr lang="ko-KR" altLang="en-US" dirty="0" smtClean="0"/>
          </a:p>
          <a:p>
            <a:pPr lvl="2" eaLnBrk="1" hangingPunct="1">
              <a:defRPr/>
            </a:pPr>
            <a:endParaRPr lang="ko-KR" altLang="en-US" dirty="0" smtClean="0"/>
          </a:p>
          <a:p>
            <a:pPr lvl="1" eaLnBrk="1" hangingPunct="1">
              <a:defRPr/>
            </a:pPr>
            <a:r>
              <a:rPr lang="ko-KR" altLang="en-US" dirty="0" smtClean="0"/>
              <a:t>알고리즘의 복잡도 분석</a:t>
            </a:r>
          </a:p>
          <a:p>
            <a:pPr lvl="2" eaLnBrk="1" hangingPunct="1">
              <a:defRPr/>
            </a:pPr>
            <a:r>
              <a:rPr lang="ko-KR" altLang="en-US" dirty="0" smtClean="0"/>
              <a:t>직접 구현하지 않고서도 수행 시간을 분석하는 것</a:t>
            </a:r>
          </a:p>
          <a:p>
            <a:pPr lvl="2" eaLnBrk="1" hangingPunct="1">
              <a:defRPr/>
            </a:pPr>
            <a:r>
              <a:rPr lang="ko-KR" altLang="en-US" dirty="0" smtClean="0"/>
              <a:t>알고리즘이 수행하는 연산의 횟수를 측정하여 비교</a:t>
            </a:r>
          </a:p>
          <a:p>
            <a:pPr lvl="2" eaLnBrk="1" hangingPunct="1">
              <a:defRPr/>
            </a:pPr>
            <a:r>
              <a:rPr lang="ko-KR" altLang="en-US" dirty="0" smtClean="0"/>
              <a:t>일반적으로 연산의 횟수는 </a:t>
            </a:r>
            <a:r>
              <a:rPr lang="en-US" altLang="ko-KR" dirty="0" smtClean="0"/>
              <a:t>n</a:t>
            </a:r>
            <a:r>
              <a:rPr lang="ko-KR" altLang="en-US" dirty="0" smtClean="0"/>
              <a:t>의 함수</a:t>
            </a:r>
          </a:p>
          <a:p>
            <a:pPr lvl="2" eaLnBrk="1" hangingPunct="1">
              <a:defRPr/>
            </a:pP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20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왜 프로그램의 효율성이 중요한가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5933" y="1898830"/>
            <a:ext cx="7543800" cy="118110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21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수행시간측정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알고리즘을 프로그래밍 언어로 작성하여 실제 컴퓨터상에서 실행시킨 다음</a:t>
            </a:r>
            <a:r>
              <a:rPr lang="en-US" altLang="ko-KR" dirty="0"/>
              <a:t>, </a:t>
            </a:r>
            <a:r>
              <a:rPr lang="ko-KR" altLang="en-US" dirty="0"/>
              <a:t>그 </a:t>
            </a:r>
            <a:r>
              <a:rPr lang="ko-KR" altLang="en-US" dirty="0" err="1"/>
              <a:t>수행시간을</a:t>
            </a:r>
            <a:r>
              <a:rPr lang="ko-KR" altLang="en-US" dirty="0"/>
              <a:t> 측정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2933945"/>
            <a:ext cx="4895850" cy="25050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22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r>
              <a:rPr lang="ko-KR" altLang="en-US" dirty="0" smtClean="0"/>
              <a:t> 측정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방법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712238"/>
            <a:ext cx="8153400" cy="2271723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23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수행시간측정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2248" y="1394460"/>
            <a:ext cx="8064478" cy="522176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808080"/>
                </a:solidFill>
                <a:latin typeface="Trebuchet MS" panose="020B0603020202020204" pitchFamily="34" charset="0"/>
                <a:ea typeface="휴먼명조"/>
              </a:rPr>
              <a:t>#include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&lt;</a:t>
            </a:r>
            <a:r>
              <a:rPr lang="en-US" altLang="ko-KR" sz="1600" kern="0" dirty="0" err="1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stdio.h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&gt;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808080"/>
                </a:solidFill>
                <a:latin typeface="Trebuchet MS" panose="020B0603020202020204" pitchFamily="34" charset="0"/>
                <a:ea typeface="휴먼명조"/>
              </a:rPr>
              <a:t>#include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&lt;</a:t>
            </a:r>
            <a:r>
              <a:rPr lang="en-US" altLang="ko-KR" sz="1600" kern="0" dirty="0" err="1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stdlib.h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&gt;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808080"/>
                </a:solidFill>
                <a:latin typeface="Trebuchet MS" panose="020B0603020202020204" pitchFamily="34" charset="0"/>
                <a:ea typeface="휴먼명조"/>
              </a:rPr>
              <a:t>#include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&lt;</a:t>
            </a:r>
            <a:r>
              <a:rPr lang="en-US" altLang="ko-KR" sz="1600" kern="0" dirty="0" err="1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time.h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&gt;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main(void)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{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 err="1">
                <a:solidFill>
                  <a:srgbClr val="2B91AF"/>
                </a:solidFill>
                <a:latin typeface="Trebuchet MS" panose="020B0603020202020204" pitchFamily="34" charset="0"/>
                <a:ea typeface="휴먼명조"/>
              </a:rPr>
              <a:t>clock_t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start, stop;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double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duration;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start = clock();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// 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측정 시작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for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(</a:t>
            </a: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= 0;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&lt; 1000000;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++)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// 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의미 없는 반복 루프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stop = clock();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// 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측정 종료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duration = (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double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)(stop - start) / </a:t>
            </a:r>
            <a:r>
              <a:rPr lang="en-US" altLang="ko-KR" sz="1600" kern="0" dirty="0">
                <a:solidFill>
                  <a:srgbClr val="6F008A"/>
                </a:solidFill>
                <a:latin typeface="Trebuchet MS" panose="020B0603020202020204" pitchFamily="34" charset="0"/>
                <a:ea typeface="휴먼명조"/>
              </a:rPr>
              <a:t>CLOCKS_PER_SEC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printf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(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"</a:t>
            </a:r>
            <a:r>
              <a:rPr lang="ko-KR" altLang="en-US" sz="1600" kern="0" dirty="0" err="1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수행시간은</a:t>
            </a:r>
            <a:r>
              <a:rPr lang="ko-KR" altLang="en-US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%f</a:t>
            </a:r>
            <a:r>
              <a:rPr lang="ko-KR" altLang="en-US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초입니다</a:t>
            </a:r>
            <a:r>
              <a:rPr lang="en-US" altLang="ko-KR" sz="1600" kern="0" dirty="0">
                <a:solidFill>
                  <a:srgbClr val="A31515"/>
                </a:solidFill>
                <a:latin typeface="Trebuchet MS" panose="020B0603020202020204" pitchFamily="34" charset="0"/>
                <a:ea typeface="휴먼명조"/>
              </a:rPr>
              <a:t>.\n"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, duration);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0;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24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복잡도 분석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시간 복잡도는 알고리즘을 이루고 있는 연산들이 몇 번이나 수행되는지를 숫자로 표시</a:t>
            </a:r>
          </a:p>
          <a:p>
            <a:pPr eaLnBrk="1" hangingPunct="1">
              <a:defRPr/>
            </a:pP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933945"/>
            <a:ext cx="7874273" cy="254922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25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복잡도 분석의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시간 복잡도</a:t>
            </a:r>
            <a:r>
              <a:rPr lang="en-US" altLang="ko-KR" dirty="0"/>
              <a:t>(time complexity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공간 </a:t>
            </a:r>
            <a:r>
              <a:rPr lang="ko-KR" altLang="en-US" dirty="0"/>
              <a:t>복잡도</a:t>
            </a:r>
            <a:r>
              <a:rPr lang="en-US" altLang="ko-KR" dirty="0"/>
              <a:t>(space complexity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0" y="3023955"/>
            <a:ext cx="4991100" cy="240982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26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입력의 개수 고려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96625" y="2213865"/>
            <a:ext cx="4953000" cy="249555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27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복잡도 분석의 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양의 정수 </a:t>
            </a:r>
            <a:r>
              <a:rPr lang="en-US" altLang="ko-KR" dirty="0" smtClean="0"/>
              <a:t>n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n</a:t>
            </a:r>
            <a:r>
              <a:rPr lang="ko-KR" altLang="en-US" dirty="0" smtClean="0"/>
              <a:t>번 </a:t>
            </a:r>
            <a:r>
              <a:rPr lang="ko-KR" altLang="en-US" dirty="0"/>
              <a:t>더하는 문제를 생각하여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5" y="2663915"/>
            <a:ext cx="8076162" cy="1373497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28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비교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4715" y="3338990"/>
            <a:ext cx="8153400" cy="22045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7" y="1808820"/>
            <a:ext cx="8175467" cy="1373497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29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일상생활과 자료구조의 비교</a:t>
            </a:r>
          </a:p>
        </p:txBody>
      </p:sp>
      <p:sp>
        <p:nvSpPr>
          <p:cNvPr id="8195" name="Rectangle 102"/>
          <p:cNvSpPr>
            <a:spLocks noChangeArrowheads="1"/>
          </p:cNvSpPr>
          <p:nvPr/>
        </p:nvSpPr>
        <p:spPr bwMode="auto">
          <a:xfrm>
            <a:off x="0" y="1870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401951"/>
            <a:ext cx="8153400" cy="2892297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3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연산의 횟수를 그래프로 표현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35" y="2033845"/>
            <a:ext cx="5879568" cy="3679967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30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빅오 표기법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자료의 개수가 많은 경우에는 차수가 가장 큰 항이 가장 영향을 크게 미치고 다른 항들은 상대적으로 무시될 수 있다</a:t>
            </a:r>
            <a:r>
              <a:rPr lang="en-US" altLang="ko-KR" dirty="0"/>
              <a:t>. </a:t>
            </a:r>
          </a:p>
          <a:p>
            <a:pPr>
              <a:defRPr/>
            </a:pPr>
            <a:endParaRPr lang="en-US" altLang="ko-KR" dirty="0"/>
          </a:p>
          <a:p>
            <a:pPr>
              <a:lnSpc>
                <a:spcPct val="80000"/>
              </a:lnSpc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5740191" y="4014077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ko-KR" altLang="en-US" sz="1400" i="1">
                <a:latin typeface="HY엽서L" pitchFamily="18" charset="-127"/>
                <a:ea typeface="HY엽서L" pitchFamily="18" charset="-127"/>
              </a:rPr>
              <a:t>입력의 개수 </a:t>
            </a:r>
            <a:r>
              <a:rPr lang="en-US" altLang="ko-KR" sz="1400" i="1">
                <a:latin typeface="HY엽서L" pitchFamily="18" charset="-127"/>
                <a:ea typeface="HY엽서L" pitchFamily="18" charset="-127"/>
              </a:rPr>
              <a:t>n</a:t>
            </a:r>
          </a:p>
        </p:txBody>
      </p:sp>
      <p:sp>
        <p:nvSpPr>
          <p:cNvPr id="26629" name="Text Box 28"/>
          <p:cNvSpPr txBox="1">
            <a:spLocks noChangeArrowheads="1"/>
          </p:cNvSpPr>
          <p:nvPr/>
        </p:nvSpPr>
        <p:spPr bwMode="auto">
          <a:xfrm>
            <a:off x="2546775" y="3113965"/>
            <a:ext cx="17430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en-US" altLang="ko-KR">
                <a:latin typeface="Trebuchet MS" pitchFamily="34" charset="0"/>
                <a:ea typeface="HY엽서L" pitchFamily="18" charset="-127"/>
              </a:rPr>
              <a:t>n=1000</a:t>
            </a:r>
            <a:r>
              <a:rPr lang="ko-KR" altLang="en-US">
                <a:latin typeface="Trebuchet MS" pitchFamily="34" charset="0"/>
                <a:ea typeface="HY엽서L" pitchFamily="18" charset="-127"/>
              </a:rPr>
              <a:t>인 경우</a:t>
            </a:r>
          </a:p>
          <a:p>
            <a:pPr eaLnBrk="1" hangingPunct="1"/>
            <a:endParaRPr lang="ko-KR" altLang="en-US">
              <a:latin typeface="Trebuchet MS" pitchFamily="34" charset="0"/>
              <a:ea typeface="HY엽서L" pitchFamily="18" charset="-127"/>
            </a:endParaRPr>
          </a:p>
          <a:p>
            <a:pPr eaLnBrk="1" hangingPunct="1"/>
            <a:r>
              <a:rPr lang="en-US" altLang="ko-KR">
                <a:latin typeface="Trebuchet MS" pitchFamily="34" charset="0"/>
                <a:ea typeface="HY엽서L" pitchFamily="18" charset="-127"/>
              </a:rPr>
              <a:t>T(n)= n</a:t>
            </a:r>
            <a:r>
              <a:rPr lang="en-US" altLang="ko-KR" baseline="30000">
                <a:latin typeface="Trebuchet MS" pitchFamily="34" charset="0"/>
                <a:ea typeface="HY엽서L" pitchFamily="18" charset="-127"/>
              </a:rPr>
              <a:t>2 </a:t>
            </a:r>
            <a:r>
              <a:rPr lang="en-US" altLang="ko-KR">
                <a:latin typeface="Trebuchet MS" pitchFamily="34" charset="0"/>
                <a:ea typeface="HY엽서L" pitchFamily="18" charset="-127"/>
              </a:rPr>
              <a:t>+ n + 1</a:t>
            </a:r>
          </a:p>
        </p:txBody>
      </p:sp>
      <p:sp>
        <p:nvSpPr>
          <p:cNvPr id="26630" name="Oval 29"/>
          <p:cNvSpPr>
            <a:spLocks noChangeArrowheads="1"/>
          </p:cNvSpPr>
          <p:nvPr/>
        </p:nvSpPr>
        <p:spPr bwMode="auto">
          <a:xfrm>
            <a:off x="3175425" y="3653715"/>
            <a:ext cx="360363" cy="360362"/>
          </a:xfrm>
          <a:prstGeom prst="ellipse">
            <a:avLst/>
          </a:prstGeom>
          <a:noFill/>
          <a:ln w="9525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algn="ctr" eaLnBrk="1" hangingPunct="1"/>
            <a:endParaRPr lang="ko-KR" altLang="ko-KR"/>
          </a:p>
        </p:txBody>
      </p:sp>
      <p:sp>
        <p:nvSpPr>
          <p:cNvPr id="26631" name="Oval 30"/>
          <p:cNvSpPr>
            <a:spLocks noChangeArrowheads="1"/>
          </p:cNvSpPr>
          <p:nvPr/>
        </p:nvSpPr>
        <p:spPr bwMode="auto">
          <a:xfrm>
            <a:off x="3626275" y="3653715"/>
            <a:ext cx="720725" cy="360362"/>
          </a:xfrm>
          <a:prstGeom prst="ellipse">
            <a:avLst/>
          </a:prstGeom>
          <a:noFill/>
          <a:ln w="9525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algn="ctr" eaLnBrk="1" hangingPunct="1"/>
            <a:endParaRPr lang="ko-KR" altLang="ko-KR"/>
          </a:p>
        </p:txBody>
      </p:sp>
      <p:sp>
        <p:nvSpPr>
          <p:cNvPr id="26632" name="AutoShape 31"/>
          <p:cNvSpPr>
            <a:spLocks noChangeArrowheads="1"/>
          </p:cNvSpPr>
          <p:nvPr/>
        </p:nvSpPr>
        <p:spPr bwMode="auto">
          <a:xfrm>
            <a:off x="2321751" y="4237915"/>
            <a:ext cx="1034650" cy="404812"/>
          </a:xfrm>
          <a:prstGeom prst="wedgeRoundRectCallout">
            <a:avLst>
              <a:gd name="adj1" fmla="val 43954"/>
              <a:gd name="adj2" fmla="val -11117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algn="ctr" eaLnBrk="1" hangingPunct="1"/>
            <a:r>
              <a:rPr lang="en-US" altLang="ko-KR" dirty="0" smtClean="0">
                <a:solidFill>
                  <a:srgbClr val="FF3300"/>
                </a:solidFill>
                <a:latin typeface="Trebuchet MS" pitchFamily="34" charset="0"/>
              </a:rPr>
              <a:t>99.9%</a:t>
            </a:r>
            <a:endParaRPr lang="en-US" altLang="ko-KR" dirty="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26633" name="AutoShape 32"/>
          <p:cNvSpPr>
            <a:spLocks noChangeArrowheads="1"/>
          </p:cNvSpPr>
          <p:nvPr/>
        </p:nvSpPr>
        <p:spPr bwMode="auto">
          <a:xfrm>
            <a:off x="4031088" y="4237915"/>
            <a:ext cx="1034416" cy="404812"/>
          </a:xfrm>
          <a:prstGeom prst="wedgeRoundRectCallout">
            <a:avLst>
              <a:gd name="adj1" fmla="val -46472"/>
              <a:gd name="adj2" fmla="val -10529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algn="ctr" eaLnBrk="1" hangingPunct="1"/>
            <a:r>
              <a:rPr lang="en-US" altLang="ko-KR" dirty="0" smtClean="0">
                <a:latin typeface="Trebuchet MS" pitchFamily="34" charset="0"/>
              </a:rPr>
              <a:t>0.1</a:t>
            </a:r>
            <a:r>
              <a:rPr lang="en-US" altLang="ko-KR" dirty="0">
                <a:latin typeface="Trebuchet MS" pitchFamily="34" charset="0"/>
              </a:rPr>
              <a:t>%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31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빅오 표기법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4669" y="1702901"/>
            <a:ext cx="8305800" cy="308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sz="2000" b="1" dirty="0" err="1" smtClean="0">
                <a:solidFill>
                  <a:srgbClr val="FF3300"/>
                </a:solidFill>
              </a:rPr>
              <a:t>빅오표기법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연산의 횟수를 대략적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점근적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으로 표기한 것</a:t>
            </a:r>
            <a:endParaRPr lang="en-US" altLang="ko-KR" sz="2000" dirty="0" smtClean="0"/>
          </a:p>
          <a:p>
            <a:pPr eaLnBrk="1" hangingPunct="1">
              <a:defRPr/>
            </a:pPr>
            <a:endParaRPr lang="ko-KR" altLang="en-US" sz="2000" dirty="0" smtClean="0"/>
          </a:p>
          <a:p>
            <a:pPr eaLnBrk="1" hangingPunct="1">
              <a:defRPr/>
            </a:pPr>
            <a:r>
              <a:rPr lang="ko-KR" altLang="en-US" sz="2000" dirty="0" smtClean="0"/>
              <a:t>두개의 함수 </a:t>
            </a:r>
            <a:r>
              <a:rPr lang="en-US" altLang="ko-KR" sz="2000" dirty="0" smtClean="0"/>
              <a:t>f(n)</a:t>
            </a:r>
            <a:r>
              <a:rPr lang="ko-KR" altLang="en-US" sz="2000" dirty="0" smtClean="0"/>
              <a:t>과 </a:t>
            </a:r>
            <a:r>
              <a:rPr lang="en-US" altLang="ko-KR" sz="2000" dirty="0" smtClean="0"/>
              <a:t>g(n)</a:t>
            </a:r>
            <a:r>
              <a:rPr lang="ko-KR" altLang="en-US" sz="2000" dirty="0" smtClean="0"/>
              <a:t>이 주어졌을 때</a:t>
            </a:r>
            <a:r>
              <a:rPr lang="en-US" altLang="ko-KR" sz="2000" dirty="0" smtClean="0"/>
              <a:t>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	</a:t>
            </a:r>
            <a:r>
              <a:rPr lang="ko-KR" altLang="en-US" sz="2000" dirty="0" smtClean="0"/>
              <a:t>모든 </a:t>
            </a:r>
            <a:r>
              <a:rPr lang="en-US" altLang="ko-KR" sz="2000" dirty="0" smtClean="0"/>
              <a:t>n≥n</a:t>
            </a:r>
            <a:r>
              <a:rPr lang="en-US" altLang="ko-KR" sz="2000" baseline="-25000" dirty="0" smtClean="0"/>
              <a:t>0</a:t>
            </a:r>
            <a:r>
              <a:rPr lang="ko-KR" altLang="en-US" sz="2000" dirty="0" smtClean="0"/>
              <a:t>에 대하여    </a:t>
            </a:r>
            <a:r>
              <a:rPr lang="en-US" altLang="ko-KR" sz="2000" dirty="0" smtClean="0"/>
              <a:t>|f(n)| ≤ </a:t>
            </a:r>
            <a:r>
              <a:rPr lang="en-US" altLang="ko-KR" sz="2000" dirty="0" err="1" smtClean="0"/>
              <a:t>c|g</a:t>
            </a:r>
            <a:r>
              <a:rPr lang="en-US" altLang="ko-KR" sz="2000" dirty="0" smtClean="0"/>
              <a:t>(n)|</a:t>
            </a:r>
            <a:r>
              <a:rPr lang="ko-KR" altLang="en-US" sz="2000" dirty="0" smtClean="0"/>
              <a:t>을 만족하는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개의 상수 </a:t>
            </a:r>
            <a:r>
              <a:rPr lang="en-US" altLang="ko-KR" sz="2000" dirty="0" smtClean="0"/>
              <a:t>c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n</a:t>
            </a:r>
            <a:r>
              <a:rPr lang="en-US" altLang="ko-KR" sz="2000" baseline="-25000" dirty="0" smtClean="0"/>
              <a:t>0</a:t>
            </a:r>
            <a:r>
              <a:rPr lang="ko-KR" altLang="en-US" sz="2000" dirty="0" smtClean="0"/>
              <a:t>가 존재하면 </a:t>
            </a:r>
            <a:r>
              <a:rPr lang="en-US" altLang="ko-KR" sz="2000" dirty="0" smtClean="0"/>
              <a:t>f(n)=O(g(n))</a:t>
            </a:r>
            <a:r>
              <a:rPr lang="ko-KR" altLang="en-US" sz="2000" dirty="0" smtClean="0"/>
              <a:t>이다</a:t>
            </a:r>
            <a:r>
              <a:rPr lang="en-US" altLang="ko-KR" sz="20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r>
              <a:rPr lang="ko-KR" altLang="en-US" sz="2000" dirty="0" err="1" smtClean="0"/>
              <a:t>빅오는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rgbClr val="FF3300"/>
                </a:solidFill>
              </a:rPr>
              <a:t>함수의 상한</a:t>
            </a:r>
            <a:r>
              <a:rPr lang="ko-KR" altLang="en-US" sz="2000" dirty="0" smtClean="0"/>
              <a:t>을 표시한다</a:t>
            </a:r>
            <a:r>
              <a:rPr lang="en-US" altLang="ko-KR" sz="20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n≥5 </a:t>
            </a:r>
            <a:r>
              <a:rPr lang="ko-KR" altLang="en-US" dirty="0" smtClean="0"/>
              <a:t>이면 </a:t>
            </a:r>
            <a:r>
              <a:rPr lang="en-US" altLang="ko-KR" dirty="0" smtClean="0"/>
              <a:t>2n+1 &lt;10n </a:t>
            </a:r>
            <a:r>
              <a:rPr lang="ko-KR" altLang="en-US" dirty="0" smtClean="0"/>
              <a:t>이므로 </a:t>
            </a:r>
            <a:r>
              <a:rPr lang="en-US" altLang="ko-KR" dirty="0" smtClean="0"/>
              <a:t>2n+1 = O(n)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ko-KR" sz="2000" dirty="0" smtClean="0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6192180" y="4982739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ko-KR" altLang="en-US" sz="1400" i="1" dirty="0">
                <a:latin typeface="HY엽서L" pitchFamily="18" charset="-127"/>
                <a:ea typeface="HY엽서L" pitchFamily="18" charset="-127"/>
              </a:rPr>
              <a:t>입력의 개수 </a:t>
            </a:r>
            <a:r>
              <a:rPr lang="en-US" altLang="ko-KR" sz="1400" i="1" dirty="0">
                <a:latin typeface="HY엽서L" pitchFamily="18" charset="-127"/>
                <a:ea typeface="HY엽서L" pitchFamily="18" charset="-127"/>
              </a:rPr>
              <a:t>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32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빅오</a:t>
            </a:r>
            <a:r>
              <a:rPr lang="ko-KR" altLang="en-US" dirty="0" smtClean="0"/>
              <a:t> 표기법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4497" y="1600200"/>
            <a:ext cx="7009956" cy="449580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33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빅오</a:t>
            </a:r>
            <a:r>
              <a:rPr lang="ko-KR" altLang="en-US" dirty="0" smtClean="0"/>
              <a:t> 표기법의 예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63815"/>
            <a:ext cx="8153400" cy="2349396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34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빅오 표기법의 종류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0" y="2078850"/>
            <a:ext cx="7420893" cy="307941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35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빅오 표기법의 종류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1" y="1763815"/>
            <a:ext cx="7911905" cy="3467087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36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빅오표기법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01469" y="1600200"/>
            <a:ext cx="5776011" cy="449580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37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빅오 표기법이외의 표기법</a:t>
            </a:r>
          </a:p>
        </p:txBody>
      </p:sp>
      <p:sp>
        <p:nvSpPr>
          <p:cNvPr id="28676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341313" y="1600200"/>
            <a:ext cx="8461375" cy="263889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ko-KR" altLang="en-US" dirty="0" err="1" smtClean="0">
                <a:solidFill>
                  <a:srgbClr val="FF3300"/>
                </a:solidFill>
              </a:rPr>
              <a:t>빅오메가</a:t>
            </a:r>
            <a:r>
              <a:rPr lang="ko-KR" altLang="en-US" dirty="0" smtClean="0">
                <a:solidFill>
                  <a:srgbClr val="FF3300"/>
                </a:solidFill>
              </a:rPr>
              <a:t> 표기법</a:t>
            </a:r>
            <a:r>
              <a:rPr lang="ko-KR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400" dirty="0" smtClean="0"/>
              <a:t>모든 </a:t>
            </a:r>
            <a:r>
              <a:rPr lang="en-US" altLang="ko-KR" sz="2400" dirty="0" smtClean="0"/>
              <a:t>n≥n</a:t>
            </a:r>
            <a:r>
              <a:rPr lang="en-US" altLang="ko-KR" sz="2400" baseline="-25000" dirty="0" smtClean="0"/>
              <a:t>0</a:t>
            </a:r>
            <a:r>
              <a:rPr lang="ko-KR" altLang="en-US" sz="2400" dirty="0" smtClean="0"/>
              <a:t>에 대하여 </a:t>
            </a:r>
            <a:r>
              <a:rPr lang="en-US" altLang="ko-KR" sz="2400" dirty="0" smtClean="0"/>
              <a:t>|f(n)| ≥ </a:t>
            </a:r>
            <a:r>
              <a:rPr lang="en-US" altLang="ko-KR" sz="2400" dirty="0" err="1" smtClean="0"/>
              <a:t>c|g</a:t>
            </a:r>
            <a:r>
              <a:rPr lang="en-US" altLang="ko-KR" sz="2400" dirty="0" smtClean="0"/>
              <a:t>(n)|</a:t>
            </a:r>
            <a:r>
              <a:rPr lang="ko-KR" altLang="en-US" sz="2400" dirty="0" smtClean="0"/>
              <a:t>을 만족하는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개의 상수 </a:t>
            </a:r>
            <a:r>
              <a:rPr lang="en-US" altLang="ko-KR" sz="2400" dirty="0" smtClean="0"/>
              <a:t>c</a:t>
            </a:r>
            <a:r>
              <a:rPr lang="ko-KR" altLang="en-US" sz="2400" dirty="0" smtClean="0"/>
              <a:t>와 </a:t>
            </a:r>
            <a:r>
              <a:rPr lang="en-US" altLang="ko-KR" sz="2400" dirty="0" smtClean="0"/>
              <a:t>n</a:t>
            </a:r>
            <a:r>
              <a:rPr lang="en-US" altLang="ko-KR" sz="2400" baseline="-25000" dirty="0" smtClean="0"/>
              <a:t>0</a:t>
            </a:r>
            <a:r>
              <a:rPr lang="ko-KR" altLang="en-US" sz="2400" dirty="0" smtClean="0"/>
              <a:t>가 존재하면 </a:t>
            </a:r>
            <a:r>
              <a:rPr lang="en-US" altLang="ko-KR" sz="2400" dirty="0" smtClean="0"/>
              <a:t>f(n)=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(g(n))</a:t>
            </a:r>
            <a:r>
              <a:rPr lang="ko-KR" altLang="en-US" sz="2400" dirty="0" smtClean="0"/>
              <a:t>이다</a:t>
            </a:r>
            <a:r>
              <a:rPr lang="en-US" altLang="ko-K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ko-K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400" dirty="0" err="1" smtClean="0"/>
              <a:t>빅오메가는</a:t>
            </a:r>
            <a:r>
              <a:rPr lang="ko-KR" altLang="en-US" sz="2400" dirty="0" smtClean="0"/>
              <a:t> 함수의 하한을 표시한다</a:t>
            </a:r>
            <a:r>
              <a:rPr lang="en-US" altLang="ko-K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예</a:t>
            </a:r>
            <a:r>
              <a:rPr lang="en-US" altLang="ko-KR" sz="2400" dirty="0" smtClean="0"/>
              <a:t>) n ≥ 5 </a:t>
            </a:r>
            <a:r>
              <a:rPr lang="ko-KR" altLang="en-US" sz="2400" dirty="0" smtClean="0"/>
              <a:t>이면 </a:t>
            </a:r>
            <a:r>
              <a:rPr lang="en-US" altLang="ko-KR" sz="2400" dirty="0" smtClean="0"/>
              <a:t>2n+1 &lt;10n </a:t>
            </a:r>
            <a:r>
              <a:rPr lang="ko-KR" altLang="en-US" sz="2400" dirty="0" smtClean="0"/>
              <a:t>이므로 </a:t>
            </a:r>
            <a:r>
              <a:rPr lang="en-US" altLang="ko-KR" sz="2400" dirty="0" smtClean="0"/>
              <a:t>n = 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(n)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ko-KR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ko-KR" sz="2400" dirty="0" smtClean="0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701675" y="1943100"/>
            <a:ext cx="619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en-US" altLang="ko-KR">
                <a:latin typeface="HY엽서L" pitchFamily="18" charset="-127"/>
                <a:ea typeface="HY엽서L" pitchFamily="18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38</a:t>
            </a:fld>
            <a:r>
              <a:rPr lang="en-US" smtClean="0"/>
              <a:t>/45</a:t>
            </a:r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245225" y="423909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ko-KR" altLang="en-US" sz="1400" i="1" dirty="0">
                <a:latin typeface="HY엽서L" pitchFamily="18" charset="-127"/>
                <a:ea typeface="HY엽서L" pitchFamily="18" charset="-127"/>
              </a:rPr>
              <a:t>입력의 개수 </a:t>
            </a:r>
            <a:r>
              <a:rPr lang="en-US" altLang="ko-KR" sz="1400" i="1" dirty="0">
                <a:latin typeface="HY엽서L" pitchFamily="18" charset="-127"/>
                <a:ea typeface="HY엽서L" pitchFamily="18" charset="-127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빅오 표기법이외의 표기법</a:t>
            </a:r>
          </a:p>
        </p:txBody>
      </p:sp>
      <p:sp>
        <p:nvSpPr>
          <p:cNvPr id="29700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341313" y="1600200"/>
            <a:ext cx="8318500" cy="21034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ko-KR" altLang="en-US" dirty="0" err="1" smtClean="0">
                <a:solidFill>
                  <a:srgbClr val="FF3300"/>
                </a:solidFill>
              </a:rPr>
              <a:t>빅세타</a:t>
            </a:r>
            <a:r>
              <a:rPr lang="ko-KR" altLang="en-US" dirty="0" smtClean="0">
                <a:solidFill>
                  <a:srgbClr val="FF3300"/>
                </a:solidFill>
              </a:rPr>
              <a:t> 표기법</a:t>
            </a:r>
            <a:r>
              <a:rPr lang="ko-KR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400" dirty="0" smtClean="0"/>
              <a:t>모든 </a:t>
            </a:r>
            <a:r>
              <a:rPr lang="en-US" altLang="ko-KR" sz="2400" dirty="0" smtClean="0"/>
              <a:t>n≥n</a:t>
            </a:r>
            <a:r>
              <a:rPr lang="en-US" altLang="ko-KR" sz="2400" baseline="-25000" dirty="0" smtClean="0"/>
              <a:t>0</a:t>
            </a:r>
            <a:r>
              <a:rPr lang="ko-KR" altLang="en-US" sz="2400" dirty="0" smtClean="0"/>
              <a:t>에 대하여 </a:t>
            </a:r>
            <a:r>
              <a:rPr lang="en-US" altLang="ko-KR" sz="2400" dirty="0" smtClean="0"/>
              <a:t>c</a:t>
            </a:r>
            <a:r>
              <a:rPr lang="en-US" altLang="ko-KR" sz="2400" baseline="-25000" dirty="0" smtClean="0"/>
              <a:t>1</a:t>
            </a:r>
            <a:r>
              <a:rPr lang="en-US" altLang="ko-KR" sz="2400" dirty="0" smtClean="0"/>
              <a:t>|g(n)| ≤ |f(n)| ≤ c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|g(n)|</a:t>
            </a:r>
            <a:r>
              <a:rPr lang="ko-KR" altLang="en-US" sz="2400" dirty="0" smtClean="0"/>
              <a:t>을 만족하는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개의 상수 </a:t>
            </a:r>
            <a:r>
              <a:rPr lang="en-US" altLang="ko-KR" sz="2400" dirty="0" smtClean="0"/>
              <a:t>c</a:t>
            </a:r>
            <a:r>
              <a:rPr lang="en-US" altLang="ko-KR" sz="2400" baseline="-25000" dirty="0" smtClean="0"/>
              <a:t>1</a:t>
            </a:r>
            <a:r>
              <a:rPr lang="en-US" altLang="ko-KR" sz="2400" dirty="0" smtClean="0"/>
              <a:t>, c</a:t>
            </a:r>
            <a:r>
              <a:rPr lang="en-US" altLang="ko-KR" sz="2400" baseline="-25000" dirty="0" smtClean="0"/>
              <a:t>2</a:t>
            </a:r>
            <a:r>
              <a:rPr lang="ko-KR" altLang="en-US" sz="2400" dirty="0" smtClean="0"/>
              <a:t>와 </a:t>
            </a:r>
            <a:r>
              <a:rPr lang="en-US" altLang="ko-KR" sz="2400" dirty="0" smtClean="0"/>
              <a:t>n</a:t>
            </a:r>
            <a:r>
              <a:rPr lang="en-US" altLang="ko-KR" sz="2400" baseline="-25000" dirty="0" smtClean="0"/>
              <a:t>0</a:t>
            </a:r>
            <a:r>
              <a:rPr lang="ko-KR" altLang="en-US" sz="2400" dirty="0" smtClean="0"/>
              <a:t>가 존재하면 </a:t>
            </a:r>
            <a:r>
              <a:rPr lang="en-US" altLang="ko-KR" sz="2400" dirty="0" smtClean="0"/>
              <a:t>f(n)=</a:t>
            </a:r>
            <a:r>
              <a:rPr lang="el-GR" altLang="ko-KR" sz="2400" dirty="0" smtClean="0"/>
              <a:t>θ</a:t>
            </a:r>
            <a:r>
              <a:rPr lang="en-US" altLang="ko-KR" sz="2400" dirty="0" smtClean="0"/>
              <a:t>(g(n))</a:t>
            </a:r>
            <a:r>
              <a:rPr lang="ko-KR" altLang="en-US" sz="2400" dirty="0" smtClean="0"/>
              <a:t>이다</a:t>
            </a:r>
            <a:r>
              <a:rPr lang="en-US" altLang="ko-K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ko-K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ko-KR" altLang="en-US" sz="2400" dirty="0" err="1" smtClean="0"/>
              <a:t>빅세타는</a:t>
            </a:r>
            <a:r>
              <a:rPr lang="ko-KR" altLang="en-US" sz="2400" dirty="0" smtClean="0"/>
              <a:t> 함수의 하한인 동시에 상한을 표시한다</a:t>
            </a:r>
            <a:r>
              <a:rPr lang="en-US" altLang="ko-K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ko-KR" sz="2400" dirty="0" smtClean="0"/>
              <a:t>f(n)=O(g(n))</a:t>
            </a:r>
            <a:r>
              <a:rPr lang="ko-KR" altLang="en-US" sz="2400" dirty="0" smtClean="0"/>
              <a:t>이면서 </a:t>
            </a:r>
            <a:r>
              <a:rPr lang="en-US" altLang="ko-KR" sz="2400" dirty="0" smtClean="0"/>
              <a:t>f(n)= 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(g(n))</a:t>
            </a:r>
            <a:r>
              <a:rPr lang="ko-KR" altLang="en-US" sz="2400" dirty="0" smtClean="0"/>
              <a:t>이면 </a:t>
            </a:r>
            <a:r>
              <a:rPr lang="en-US" altLang="ko-KR" sz="2400" dirty="0" smtClean="0"/>
              <a:t>f(n)= </a:t>
            </a:r>
            <a:r>
              <a:rPr lang="el-GR" altLang="ko-KR" sz="2400" dirty="0" smtClean="0"/>
              <a:t>θ</a:t>
            </a:r>
            <a:r>
              <a:rPr lang="en-US" altLang="ko-KR" sz="2400" dirty="0" smtClean="0"/>
              <a:t>(n)</a:t>
            </a:r>
            <a:r>
              <a:rPr lang="ko-KR" altLang="en-US" sz="2400" dirty="0" smtClean="0"/>
              <a:t>이다</a:t>
            </a:r>
            <a:r>
              <a:rPr lang="en-US" altLang="ko-KR" sz="24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예</a:t>
            </a:r>
            <a:r>
              <a:rPr lang="en-US" altLang="ko-KR" sz="2400" dirty="0" smtClean="0"/>
              <a:t>) n ≥ 1</a:t>
            </a:r>
            <a:r>
              <a:rPr lang="ko-KR" altLang="en-US" sz="2400" dirty="0" smtClean="0"/>
              <a:t>이면 </a:t>
            </a:r>
            <a:r>
              <a:rPr lang="en-US" altLang="ko-KR" sz="2400" dirty="0" smtClean="0"/>
              <a:t>n ≤ 2n+1 ≤ 3n</a:t>
            </a:r>
            <a:r>
              <a:rPr lang="ko-KR" altLang="en-US" sz="2400" dirty="0" smtClean="0"/>
              <a:t>이므로 </a:t>
            </a:r>
            <a:r>
              <a:rPr lang="en-US" altLang="ko-KR" sz="2400" dirty="0" smtClean="0"/>
              <a:t>2n+1 = </a:t>
            </a:r>
            <a:r>
              <a:rPr lang="el-GR" altLang="ko-KR" sz="2400" dirty="0" smtClean="0"/>
              <a:t>θ</a:t>
            </a:r>
            <a:r>
              <a:rPr lang="en-US" altLang="ko-KR" sz="2400" dirty="0" smtClean="0"/>
              <a:t>(n)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ko-KR" sz="2400" dirty="0" smtClean="0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701675" y="1943100"/>
            <a:ext cx="619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en-US" altLang="ko-KR">
                <a:latin typeface="HY엽서L" pitchFamily="18" charset="-127"/>
                <a:ea typeface="HY엽서L" pitchFamily="18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39</a:t>
            </a:fld>
            <a:r>
              <a:rPr lang="en-US" smtClean="0"/>
              <a:t>/45</a:t>
            </a:r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245225" y="4554125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ko-KR" altLang="en-US" sz="1400" i="1" dirty="0">
                <a:latin typeface="HY엽서L" pitchFamily="18" charset="-127"/>
                <a:ea typeface="HY엽서L" pitchFamily="18" charset="-127"/>
              </a:rPr>
              <a:t>입력의 개수 </a:t>
            </a:r>
            <a:r>
              <a:rPr lang="en-US" altLang="ko-KR" sz="1400" i="1" dirty="0">
                <a:latin typeface="HY엽서L" pitchFamily="18" charset="-127"/>
                <a:ea typeface="HY엽서L" pitchFamily="18" charset="-127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자료구조와 알고리즘</a:t>
            </a:r>
          </a:p>
        </p:txBody>
      </p:sp>
      <p:sp>
        <p:nvSpPr>
          <p:cNvPr id="6159" name="Rectangle 6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프로그램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=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자료구조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+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알고리즘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468420"/>
            <a:ext cx="7719153" cy="362758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4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02589" y="1600200"/>
            <a:ext cx="7173771" cy="449580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40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최선</a:t>
            </a:r>
            <a:r>
              <a:rPr lang="en-US" altLang="ko-KR" smtClean="0"/>
              <a:t>, </a:t>
            </a:r>
            <a:r>
              <a:rPr lang="ko-KR" altLang="en-US" smtClean="0"/>
              <a:t>평균</a:t>
            </a:r>
            <a:r>
              <a:rPr lang="en-US" altLang="ko-KR" smtClean="0"/>
              <a:t>, </a:t>
            </a:r>
            <a:r>
              <a:rPr lang="ko-KR" altLang="en-US" smtClean="0"/>
              <a:t>최악의 경우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dirty="0" smtClean="0"/>
              <a:t>알고리즘의 </a:t>
            </a:r>
            <a:r>
              <a:rPr lang="ko-KR" altLang="en-US" dirty="0" err="1" smtClean="0"/>
              <a:t>수행시간은</a:t>
            </a:r>
            <a:r>
              <a:rPr lang="ko-KR" altLang="en-US" dirty="0" smtClean="0"/>
              <a:t> 입력 자료 집합에 따라 다를 수 있다</a:t>
            </a:r>
            <a:r>
              <a:rPr lang="en-US" altLang="ko-KR" dirty="0" smtClean="0"/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ko-KR" sz="2400" dirty="0" smtClean="0"/>
          </a:p>
          <a:p>
            <a:pPr eaLnBrk="1" hangingPunct="1">
              <a:defRPr/>
            </a:pPr>
            <a:r>
              <a:rPr lang="ko-KR" altLang="en-US" b="1" dirty="0" smtClean="0">
                <a:solidFill>
                  <a:srgbClr val="FF3300"/>
                </a:solidFill>
              </a:rPr>
              <a:t>최선의 경우</a:t>
            </a:r>
            <a:r>
              <a:rPr lang="en-US" altLang="ko-KR" b="1" dirty="0" smtClean="0">
                <a:solidFill>
                  <a:srgbClr val="FF3300"/>
                </a:solidFill>
              </a:rPr>
              <a:t>(best case):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수행 시간이 가장 빠른 경우</a:t>
            </a:r>
          </a:p>
          <a:p>
            <a:pPr eaLnBrk="1" hangingPunct="1">
              <a:defRPr/>
            </a:pPr>
            <a:r>
              <a:rPr lang="ko-KR" altLang="en-US" b="1" dirty="0" smtClean="0">
                <a:solidFill>
                  <a:srgbClr val="FF3300"/>
                </a:solidFill>
              </a:rPr>
              <a:t>평균의 경우</a:t>
            </a:r>
            <a:r>
              <a:rPr lang="en-US" altLang="ko-KR" b="1" dirty="0" smtClean="0">
                <a:solidFill>
                  <a:srgbClr val="FF3300"/>
                </a:solidFill>
              </a:rPr>
              <a:t>(average case):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수행시간이 평균적인 경우</a:t>
            </a:r>
          </a:p>
          <a:p>
            <a:pPr eaLnBrk="1" hangingPunct="1">
              <a:defRPr/>
            </a:pPr>
            <a:r>
              <a:rPr lang="ko-KR" altLang="en-US" b="1" dirty="0" smtClean="0">
                <a:solidFill>
                  <a:srgbClr val="FF3300"/>
                </a:solidFill>
              </a:rPr>
              <a:t>최악의 경우</a:t>
            </a:r>
            <a:r>
              <a:rPr lang="en-US" altLang="ko-KR" b="1" dirty="0" smtClean="0">
                <a:solidFill>
                  <a:srgbClr val="FF3300"/>
                </a:solidFill>
              </a:rPr>
              <a:t>(worst case):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수행 시간이 가장 늦은 경우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41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60425" y="1762125"/>
            <a:ext cx="7658100" cy="417195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42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최선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최악의 경우</a:t>
            </a:r>
          </a:p>
        </p:txBody>
      </p:sp>
      <p:sp>
        <p:nvSpPr>
          <p:cNvPr id="32771" name="Rectangle 19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예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1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순차탐색</a:t>
            </a:r>
            <a:endPara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sz="1800" b="1" dirty="0" smtClean="0">
                <a:solidFill>
                  <a:srgbClr val="FF33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최선의 경우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찾고자 하는 숫자가 맨 앞에 있는 경우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		 ∴ 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O(1)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sz="1800" b="1" dirty="0" smtClean="0">
                <a:solidFill>
                  <a:srgbClr val="FF33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최악의 경우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찾고자 하는 숫자가 맨 뒤에 있는 경우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		∴ 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O(n)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sz="1800" b="1" dirty="0" smtClean="0">
                <a:solidFill>
                  <a:srgbClr val="FF33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평균적인 경우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각 요소들이 균일하게 탐색된다고 가정하면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		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(1+2+…+n)/n=(</a:t>
            </a:r>
            <a:r>
              <a:rPr lang="en-US" altLang="ko-KR" sz="1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n+1</a:t>
            </a: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)/2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1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		∴ O(n)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2" name="Text Box 18"/>
          <p:cNvSpPr txBox="1">
            <a:spLocks noChangeArrowheads="1"/>
          </p:cNvSpPr>
          <p:nvPr/>
        </p:nvSpPr>
        <p:spPr bwMode="auto">
          <a:xfrm>
            <a:off x="835025" y="16605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endParaRPr lang="ko-KR" altLang="ko-KR"/>
          </a:p>
        </p:txBody>
      </p:sp>
      <p:pic>
        <p:nvPicPr>
          <p:cNvPr id="32773" name="Picture 21" descr="UNI00000fa094a9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3" y="1624073"/>
            <a:ext cx="23399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4" descr="UNI00000fa094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9" y="2870971"/>
            <a:ext cx="23399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3111"/>
          <a:stretch>
            <a:fillRect/>
          </a:stretch>
        </p:blipFill>
        <p:spPr bwMode="auto">
          <a:xfrm>
            <a:off x="6498989" y="4364808"/>
            <a:ext cx="23399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43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최선</a:t>
            </a:r>
            <a:r>
              <a:rPr lang="en-US" altLang="ko-KR" smtClean="0"/>
              <a:t>, </a:t>
            </a:r>
            <a:r>
              <a:rPr lang="ko-KR" altLang="en-US" smtClean="0"/>
              <a:t>평균</a:t>
            </a:r>
            <a:r>
              <a:rPr lang="en-US" altLang="ko-KR" smtClean="0"/>
              <a:t>, </a:t>
            </a:r>
            <a:r>
              <a:rPr lang="ko-KR" altLang="en-US" smtClean="0"/>
              <a:t>최악의 경우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최선의 경우</a:t>
            </a:r>
            <a:r>
              <a:rPr lang="en-US" altLang="ko-KR" dirty="0"/>
              <a:t>: </a:t>
            </a:r>
            <a:r>
              <a:rPr lang="ko-KR" altLang="en-US" dirty="0"/>
              <a:t>의미가 없는 경우가 많다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평균적인 경우</a:t>
            </a:r>
            <a:r>
              <a:rPr lang="en-US" altLang="ko-KR" dirty="0"/>
              <a:t>: </a:t>
            </a:r>
            <a:r>
              <a:rPr lang="ko-KR" altLang="en-US" dirty="0"/>
              <a:t>계산하기가 상당히 어려움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최악의 경우</a:t>
            </a:r>
            <a:r>
              <a:rPr lang="en-US" altLang="ko-KR" dirty="0"/>
              <a:t>: </a:t>
            </a:r>
            <a:r>
              <a:rPr lang="ko-KR" altLang="en-US" dirty="0"/>
              <a:t>가장 널리 사용된다</a:t>
            </a:r>
            <a:r>
              <a:rPr lang="en-US" altLang="ko-KR" dirty="0"/>
              <a:t>. </a:t>
            </a:r>
            <a:r>
              <a:rPr lang="ko-KR" altLang="en-US" dirty="0"/>
              <a:t>계산하기 쉽고 </a:t>
            </a:r>
            <a:r>
              <a:rPr lang="ko-KR" altLang="en-US" dirty="0" smtClean="0"/>
              <a:t>응용에 </a:t>
            </a:r>
            <a:r>
              <a:rPr lang="ko-KR" altLang="en-US" dirty="0"/>
              <a:t>따라서 중요한 의미를 가질 수도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비행기 </a:t>
            </a:r>
            <a:r>
              <a:rPr lang="ko-KR" altLang="en-US" dirty="0" err="1"/>
              <a:t>관제업무</a:t>
            </a:r>
            <a:r>
              <a:rPr lang="en-US" altLang="ko-KR" dirty="0"/>
              <a:t>, </a:t>
            </a:r>
            <a:r>
              <a:rPr lang="ko-KR" altLang="en-US" dirty="0"/>
              <a:t>게임</a:t>
            </a:r>
            <a:r>
              <a:rPr lang="en-US" altLang="ko-KR" dirty="0"/>
              <a:t>, </a:t>
            </a:r>
            <a:r>
              <a:rPr lang="ko-KR" altLang="en-US" dirty="0" err="1"/>
              <a:t>로보틱스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1747" name="Rectangle 58"/>
          <p:cNvSpPr>
            <a:spLocks noChangeArrowheads="1"/>
          </p:cNvSpPr>
          <p:nvPr/>
        </p:nvSpPr>
        <p:spPr bwMode="auto">
          <a:xfrm>
            <a:off x="522288" y="1628775"/>
            <a:ext cx="79644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ko-KR" altLang="en-US" sz="2400" dirty="0">
              <a:latin typeface="Trebuchet MS" pitchFamily="34" charset="0"/>
              <a:ea typeface="굴림체" pitchFamily="49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44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smtClean="0"/>
              <a:t>Q &amp; A</a:t>
            </a:r>
          </a:p>
        </p:txBody>
      </p:sp>
      <p:pic>
        <p:nvPicPr>
          <p:cNvPr id="74755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45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2648" y="1600200"/>
            <a:ext cx="8153400" cy="457356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808080"/>
                </a:solidFill>
                <a:latin typeface="Trebuchet MS" panose="020B0603020202020204" pitchFamily="34" charset="0"/>
                <a:ea typeface="휴먼명조"/>
              </a:rPr>
              <a:t>#define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>
                <a:solidFill>
                  <a:srgbClr val="6F008A"/>
                </a:solidFill>
                <a:latin typeface="Trebuchet MS" panose="020B0603020202020204" pitchFamily="34" charset="0"/>
                <a:ea typeface="휴먼명조"/>
              </a:rPr>
              <a:t>MAX_ELEMENTS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100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scores[</a:t>
            </a:r>
            <a:r>
              <a:rPr lang="en-US" altLang="ko-KR" sz="1600" kern="0" dirty="0">
                <a:solidFill>
                  <a:srgbClr val="6F008A"/>
                </a:solidFill>
                <a:latin typeface="Trebuchet MS" panose="020B0603020202020204" pitchFamily="34" charset="0"/>
                <a:ea typeface="휴먼명조"/>
              </a:rPr>
              <a:t>MAX_ELEMENTS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];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휴먼명조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휴먼명조"/>
              </a:rPr>
              <a:t>자료구조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get_max_score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(</a:t>
            </a: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>
                <a:solidFill>
                  <a:srgbClr val="808080"/>
                </a:solidFill>
                <a:latin typeface="Trebuchet MS" panose="020B0603020202020204" pitchFamily="34" charset="0"/>
                <a:ea typeface="휴먼명조"/>
              </a:rPr>
              <a:t>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)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휴먼명조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휴먼명조"/>
              </a:rPr>
              <a:t>학생의 숫자는 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휴먼명조"/>
              </a:rPr>
              <a:t>n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{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, largest;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largest = scores[0];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8000"/>
                </a:solidFill>
                <a:latin typeface="Trebuchet MS" panose="020B0603020202020204" pitchFamily="34" charset="0"/>
                <a:ea typeface="휴먼명조"/>
              </a:rPr>
              <a:t>// </a:t>
            </a:r>
            <a:r>
              <a:rPr lang="ko-KR" altLang="en-US" sz="1600" kern="0" dirty="0">
                <a:solidFill>
                  <a:srgbClr val="008000"/>
                </a:solidFill>
                <a:latin typeface="Trebuchet MS" panose="020B0603020202020204" pitchFamily="34" charset="0"/>
                <a:ea typeface="휴먼명조"/>
              </a:rPr>
              <a:t>알고리즘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for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= 1;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&lt;</a:t>
            </a:r>
            <a:r>
              <a:rPr lang="en-US" altLang="ko-KR" sz="1600" kern="0" dirty="0">
                <a:solidFill>
                  <a:srgbClr val="808080"/>
                </a:solidFill>
                <a:latin typeface="Trebuchet MS" panose="020B0603020202020204" pitchFamily="34" charset="0"/>
                <a:ea typeface="휴먼명조"/>
              </a:rPr>
              <a:t>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++) {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	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if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(scores[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] &gt; largest) {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	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largest = scores[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];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}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}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휴먼명조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 largest;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90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5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알고리즘의 조건</a:t>
            </a:r>
          </a:p>
        </p:txBody>
      </p:sp>
      <p:sp>
        <p:nvSpPr>
          <p:cNvPr id="10244" name="Rectangle 7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1800" dirty="0" smtClean="0">
                <a:ea typeface="굴림" panose="020B0600000101010101" pitchFamily="50" charset="-127"/>
              </a:rPr>
              <a:t>알고리즘의 조건</a:t>
            </a:r>
          </a:p>
          <a:p>
            <a:pPr lvl="1" eaLnBrk="1" hangingPunct="1"/>
            <a:r>
              <a:rPr lang="ko-KR" altLang="en-US" sz="1700" dirty="0" smtClean="0">
                <a:ea typeface="굴림" panose="020B0600000101010101" pitchFamily="50" charset="-127"/>
              </a:rPr>
              <a:t>입력 </a:t>
            </a:r>
            <a:r>
              <a:rPr lang="en-US" altLang="ko-KR" sz="1700" dirty="0" smtClean="0">
                <a:ea typeface="굴림" panose="020B0600000101010101" pitchFamily="50" charset="-127"/>
              </a:rPr>
              <a:t>: 0</a:t>
            </a:r>
            <a:r>
              <a:rPr lang="ko-KR" altLang="en-US" sz="1700" dirty="0" smtClean="0">
                <a:ea typeface="굴림" panose="020B0600000101010101" pitchFamily="50" charset="-127"/>
              </a:rPr>
              <a:t>개 이상의 입력이 존재하여야 한다</a:t>
            </a:r>
            <a:r>
              <a:rPr lang="en-US" altLang="ko-KR" sz="1700" dirty="0" smtClean="0">
                <a:ea typeface="굴림" panose="020B0600000101010101" pitchFamily="50" charset="-127"/>
              </a:rPr>
              <a:t>. </a:t>
            </a:r>
          </a:p>
          <a:p>
            <a:pPr lvl="1" eaLnBrk="1" hangingPunct="1"/>
            <a:r>
              <a:rPr lang="ko-KR" altLang="en-US" sz="1700" dirty="0" smtClean="0">
                <a:ea typeface="굴림" panose="020B0600000101010101" pitchFamily="50" charset="-127"/>
              </a:rPr>
              <a:t>출력 </a:t>
            </a:r>
            <a:r>
              <a:rPr lang="en-US" altLang="ko-KR" sz="1700" dirty="0" smtClean="0">
                <a:ea typeface="굴림" panose="020B0600000101010101" pitchFamily="50" charset="-127"/>
              </a:rPr>
              <a:t>: 1</a:t>
            </a:r>
            <a:r>
              <a:rPr lang="ko-KR" altLang="en-US" sz="1700" dirty="0" smtClean="0">
                <a:ea typeface="굴림" panose="020B0600000101010101" pitchFamily="50" charset="-127"/>
              </a:rPr>
              <a:t>개 이상의 출력이 존재하여야 한다</a:t>
            </a:r>
            <a:r>
              <a:rPr lang="en-US" altLang="ko-KR" sz="1700" dirty="0" smtClean="0">
                <a:ea typeface="굴림" panose="020B0600000101010101" pitchFamily="50" charset="-127"/>
              </a:rPr>
              <a:t>. </a:t>
            </a:r>
          </a:p>
          <a:p>
            <a:pPr lvl="1" eaLnBrk="1" hangingPunct="1"/>
            <a:r>
              <a:rPr lang="ko-KR" altLang="en-US" sz="1700" dirty="0" smtClean="0">
                <a:ea typeface="굴림" panose="020B0600000101010101" pitchFamily="50" charset="-127"/>
              </a:rPr>
              <a:t>명백성 </a:t>
            </a:r>
            <a:r>
              <a:rPr lang="en-US" altLang="ko-KR" sz="1700" dirty="0" smtClean="0">
                <a:ea typeface="굴림" panose="020B0600000101010101" pitchFamily="50" charset="-127"/>
              </a:rPr>
              <a:t>: </a:t>
            </a:r>
            <a:r>
              <a:rPr lang="ko-KR" altLang="en-US" sz="1700" dirty="0" smtClean="0">
                <a:ea typeface="굴림" panose="020B0600000101010101" pitchFamily="50" charset="-127"/>
              </a:rPr>
              <a:t>각 명령어의 의미는 모호하지 않고 명확해야 한다</a:t>
            </a:r>
            <a:r>
              <a:rPr lang="en-US" altLang="ko-KR" sz="1700" dirty="0" smtClean="0">
                <a:ea typeface="굴림" panose="020B0600000101010101" pitchFamily="50" charset="-127"/>
              </a:rPr>
              <a:t>.</a:t>
            </a:r>
          </a:p>
          <a:p>
            <a:pPr lvl="1" eaLnBrk="1" hangingPunct="1"/>
            <a:r>
              <a:rPr lang="ko-KR" altLang="en-US" sz="1700" dirty="0" smtClean="0">
                <a:ea typeface="굴림" panose="020B0600000101010101" pitchFamily="50" charset="-127"/>
              </a:rPr>
              <a:t>유한성 </a:t>
            </a:r>
            <a:r>
              <a:rPr lang="en-US" altLang="ko-KR" sz="1700" dirty="0" smtClean="0">
                <a:ea typeface="굴림" panose="020B0600000101010101" pitchFamily="50" charset="-127"/>
              </a:rPr>
              <a:t>: </a:t>
            </a:r>
            <a:r>
              <a:rPr lang="ko-KR" altLang="en-US" sz="1700" dirty="0" smtClean="0">
                <a:ea typeface="굴림" panose="020B0600000101010101" pitchFamily="50" charset="-127"/>
              </a:rPr>
              <a:t>한정된 수의 단계 후에는 반드시 종료되어야 한다</a:t>
            </a:r>
            <a:r>
              <a:rPr lang="en-US" altLang="ko-KR" sz="1700" dirty="0" smtClean="0">
                <a:ea typeface="굴림" panose="020B0600000101010101" pitchFamily="50" charset="-127"/>
              </a:rPr>
              <a:t>.  </a:t>
            </a:r>
          </a:p>
          <a:p>
            <a:pPr lvl="1" eaLnBrk="1" hangingPunct="1"/>
            <a:r>
              <a:rPr lang="ko-KR" altLang="en-US" sz="1700" dirty="0" smtClean="0">
                <a:ea typeface="굴림" panose="020B0600000101010101" pitchFamily="50" charset="-127"/>
              </a:rPr>
              <a:t>유효성 </a:t>
            </a:r>
            <a:r>
              <a:rPr lang="en-US" altLang="ko-KR" sz="1700" dirty="0" smtClean="0">
                <a:ea typeface="굴림" panose="020B0600000101010101" pitchFamily="50" charset="-127"/>
              </a:rPr>
              <a:t>: </a:t>
            </a:r>
            <a:r>
              <a:rPr lang="ko-KR" altLang="en-US" sz="1700" dirty="0" smtClean="0">
                <a:ea typeface="굴림" panose="020B0600000101010101" pitchFamily="50" charset="-127"/>
              </a:rPr>
              <a:t>각 명령어들은 실행 가능한 연산이여야</a:t>
            </a:r>
            <a:r>
              <a:rPr lang="en-US" altLang="ko-KR" sz="1700" dirty="0" smtClean="0">
                <a:ea typeface="굴림" panose="020B0600000101010101" pitchFamily="50" charset="-127"/>
              </a:rPr>
              <a:t> </a:t>
            </a:r>
            <a:r>
              <a:rPr lang="ko-KR" altLang="en-US" sz="1700" dirty="0" smtClean="0">
                <a:ea typeface="굴림" panose="020B0600000101010101" pitchFamily="50" charset="-127"/>
              </a:rPr>
              <a:t>한다</a:t>
            </a:r>
            <a:r>
              <a:rPr lang="en-US" altLang="ko-KR" sz="1700" dirty="0" smtClean="0"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6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알고리즘</a:t>
            </a:r>
          </a:p>
        </p:txBody>
      </p:sp>
      <p:sp>
        <p:nvSpPr>
          <p:cNvPr id="10244" name="Rectangle 7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1800" b="1" dirty="0" smtClean="0">
                <a:ea typeface="굴림" panose="020B0600000101010101" pitchFamily="50" charset="-127"/>
              </a:rPr>
              <a:t>알고리즘</a:t>
            </a:r>
            <a:r>
              <a:rPr lang="en-US" altLang="ko-KR" sz="1800" b="1" dirty="0" smtClean="0">
                <a:ea typeface="굴림" panose="020B0600000101010101" pitchFamily="50" charset="-127"/>
              </a:rPr>
              <a:t>(algorithm): </a:t>
            </a:r>
            <a:r>
              <a:rPr lang="ko-KR" altLang="en-US" sz="1800" dirty="0" smtClean="0">
                <a:ea typeface="굴림" panose="020B0600000101010101" pitchFamily="50" charset="-127"/>
              </a:rPr>
              <a:t>컴퓨터로 문제를 풀기 위한 단계적인 절차</a:t>
            </a:r>
            <a:endParaRPr lang="en-US" altLang="ko-KR" sz="1800" dirty="0" smtClean="0">
              <a:ea typeface="굴림" panose="020B0600000101010101" pitchFamily="50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ko-KR" altLang="en-US" sz="1800" dirty="0" smtClean="0"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58870"/>
            <a:ext cx="4732945" cy="365206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7</a:t>
            </a:fld>
            <a:r>
              <a:rPr lang="en-US" smtClean="0"/>
              <a:t>/45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알고리즘의 기술 방법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영어나 한국어와 같은 자연어</a:t>
            </a:r>
          </a:p>
          <a:p>
            <a:pPr eaLnBrk="1" hangingPunct="1">
              <a:defRPr/>
            </a:pPr>
            <a:r>
              <a:rPr lang="ko-KR" altLang="en-US" dirty="0" smtClean="0"/>
              <a:t>흐름도</a:t>
            </a:r>
            <a:r>
              <a:rPr lang="en-US" altLang="ko-KR" dirty="0" smtClean="0"/>
              <a:t>(flow chart)</a:t>
            </a:r>
          </a:p>
          <a:p>
            <a:pPr eaLnBrk="1" hangingPunct="1">
              <a:defRPr/>
            </a:pPr>
            <a:r>
              <a:rPr lang="ko-KR" altLang="en-US" dirty="0" smtClean="0"/>
              <a:t>의사 코드</a:t>
            </a:r>
            <a:r>
              <a:rPr lang="en-US" altLang="ko-KR" dirty="0" smtClean="0"/>
              <a:t>(pseudo-code)</a:t>
            </a:r>
          </a:p>
          <a:p>
            <a:pPr eaLnBrk="1" hangingPunct="1">
              <a:defRPr/>
            </a:pPr>
            <a:r>
              <a:rPr lang="ko-KR" altLang="en-US" dirty="0" smtClean="0"/>
              <a:t>프로그래밍 언어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25" y="3744035"/>
            <a:ext cx="7449245" cy="265529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8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자연어로 표기된 알고리즘</a:t>
            </a:r>
          </a:p>
        </p:txBody>
      </p:sp>
      <p:sp>
        <p:nvSpPr>
          <p:cNvPr id="9220" name="Rectangle 18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383463" cy="13335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인간이 읽기가 쉽다</a:t>
            </a:r>
            <a:r>
              <a:rPr lang="en-US" altLang="ko-KR" smtClean="0"/>
              <a:t>.</a:t>
            </a:r>
          </a:p>
          <a:p>
            <a:pPr eaLnBrk="1" hangingPunct="1">
              <a:defRPr/>
            </a:pPr>
            <a:r>
              <a:rPr lang="ko-KR" altLang="en-US" smtClean="0"/>
              <a:t>그러나 자연어의 단어들을 정확하게 정의하지 않으면 의미 전달이 모호해질 우려가 있다</a:t>
            </a:r>
            <a:r>
              <a:rPr lang="en-US" altLang="ko-KR" smtClean="0"/>
              <a:t>.</a:t>
            </a: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792163" y="4103688"/>
            <a:ext cx="6281737" cy="158432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en-US" altLang="ko-KR" sz="1600" dirty="0" err="1" smtClean="0">
                <a:latin typeface="+mn-lt"/>
                <a:ea typeface="굴림" panose="020B0600000101010101" pitchFamily="50" charset="-127"/>
              </a:rPr>
              <a:t>ArrayMax</a:t>
            </a:r>
            <a:r>
              <a:rPr lang="en-US" altLang="ko-KR" sz="1600" dirty="0" smtClean="0">
                <a:latin typeface="+mn-lt"/>
                <a:ea typeface="굴림" panose="020B0600000101010101" pitchFamily="50" charset="-127"/>
              </a:rPr>
              <a:t>(</a:t>
            </a:r>
            <a:r>
              <a:rPr lang="en-US" altLang="ko-KR" sz="1600" dirty="0" smtClean="0">
                <a:ea typeface="굴림" panose="020B0600000101010101" pitchFamily="50" charset="-127"/>
              </a:rPr>
              <a:t>list</a:t>
            </a:r>
            <a:r>
              <a:rPr lang="en-US" altLang="ko-KR" sz="1600" dirty="0" smtClean="0">
                <a:latin typeface="+mn-lt"/>
                <a:ea typeface="굴림" panose="020B0600000101010101" pitchFamily="50" charset="-127"/>
              </a:rPr>
              <a:t>, n</a:t>
            </a:r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)</a:t>
            </a:r>
          </a:p>
          <a:p>
            <a:pPr eaLnBrk="1" hangingPunct="1"/>
            <a:r>
              <a:rPr lang="en-US" altLang="ko-KR" sz="1600" dirty="0">
                <a:latin typeface="+mn-lt"/>
                <a:ea typeface="굴림" panose="020B0600000101010101" pitchFamily="50" charset="-127"/>
              </a:rPr>
              <a:t>  </a:t>
            </a:r>
          </a:p>
          <a:p>
            <a:pPr eaLnBrk="1" hangingPunct="1">
              <a:buFontTx/>
              <a:buAutoNum type="arabicPeriod"/>
            </a:pP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배열 </a:t>
            </a:r>
            <a:r>
              <a:rPr lang="en-US" altLang="ko-KR" sz="1600" dirty="0" smtClean="0">
                <a:ea typeface="굴림" panose="020B0600000101010101" pitchFamily="50" charset="-127"/>
              </a:rPr>
              <a:t>list</a:t>
            </a:r>
            <a:r>
              <a:rPr lang="ko-KR" altLang="en-US" sz="1600" dirty="0" smtClean="0">
                <a:ea typeface="굴림" panose="020B0600000101010101" pitchFamily="50" charset="-127"/>
              </a:rPr>
              <a:t>의</a:t>
            </a:r>
            <a:r>
              <a:rPr lang="en-US" altLang="ko-KR" sz="1600" dirty="0" smtClean="0">
                <a:ea typeface="굴림" panose="020B0600000101010101" pitchFamily="50" charset="-127"/>
              </a:rPr>
              <a:t> </a:t>
            </a:r>
            <a:r>
              <a:rPr lang="ko-KR" altLang="en-US" sz="1600" dirty="0" smtClean="0">
                <a:latin typeface="+mn-lt"/>
                <a:ea typeface="굴림" panose="020B0600000101010101" pitchFamily="50" charset="-127"/>
              </a:rPr>
              <a:t>첫번쨰 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요소를 변수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tmp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에 복사</a:t>
            </a:r>
          </a:p>
          <a:p>
            <a:pPr eaLnBrk="1" hangingPunct="1">
              <a:buFontTx/>
              <a:buAutoNum type="arabicPeriod"/>
            </a:pP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배열 </a:t>
            </a:r>
            <a:r>
              <a:rPr lang="en-US" altLang="ko-KR" sz="1600" dirty="0" smtClean="0">
                <a:latin typeface="+mn-lt"/>
                <a:ea typeface="굴림" panose="020B0600000101010101" pitchFamily="50" charset="-127"/>
              </a:rPr>
              <a:t>list</a:t>
            </a:r>
            <a:r>
              <a:rPr lang="ko-KR" altLang="en-US" sz="1600" dirty="0" smtClean="0">
                <a:latin typeface="+mn-lt"/>
                <a:ea typeface="굴림" panose="020B0600000101010101" pitchFamily="50" charset="-127"/>
              </a:rPr>
              <a:t>의 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다음 요소들을 차례대로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tmp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와 비교하면 더 크면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tmp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로 복사</a:t>
            </a:r>
          </a:p>
          <a:p>
            <a:pPr eaLnBrk="1" hangingPunct="1">
              <a:buFontTx/>
              <a:buAutoNum type="arabicPeriod"/>
            </a:pP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배열 </a:t>
            </a:r>
            <a:r>
              <a:rPr lang="en-US" altLang="ko-KR" sz="1600" dirty="0" smtClean="0">
                <a:latin typeface="+mn-lt"/>
                <a:ea typeface="굴림" panose="020B0600000101010101" pitchFamily="50" charset="-127"/>
              </a:rPr>
              <a:t>list</a:t>
            </a:r>
            <a:r>
              <a:rPr lang="ko-KR" altLang="en-US" sz="1600" dirty="0" smtClean="0">
                <a:latin typeface="+mn-lt"/>
                <a:ea typeface="굴림" panose="020B0600000101010101" pitchFamily="50" charset="-127"/>
              </a:rPr>
              <a:t>의 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모든 요소를 비교했으면 </a:t>
            </a:r>
            <a:r>
              <a:rPr lang="en-US" altLang="ko-KR" sz="1600" dirty="0" err="1">
                <a:latin typeface="+mn-lt"/>
                <a:ea typeface="굴림" panose="020B0600000101010101" pitchFamily="50" charset="-127"/>
              </a:rPr>
              <a:t>tmp</a:t>
            </a:r>
            <a:r>
              <a:rPr lang="ko-KR" altLang="en-US" sz="1600" dirty="0">
                <a:latin typeface="+mn-lt"/>
                <a:ea typeface="굴림" panose="020B0600000101010101" pitchFamily="50" charset="-127"/>
              </a:rPr>
              <a:t>를 반환</a:t>
            </a:r>
          </a:p>
        </p:txBody>
      </p:sp>
      <p:sp>
        <p:nvSpPr>
          <p:cNvPr id="12293" name="Rectangle 21"/>
          <p:cNvSpPr>
            <a:spLocks noChangeArrowheads="1"/>
          </p:cNvSpPr>
          <p:nvPr/>
        </p:nvSpPr>
        <p:spPr bwMode="auto">
          <a:xfrm>
            <a:off x="792163" y="3429000"/>
            <a:ext cx="391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한양해서" pitchFamily="18" charset="-127"/>
                <a:ea typeface="한양해서" pitchFamily="18" charset="-127"/>
              </a:defRPr>
            </a:lvl9pPr>
          </a:lstStyle>
          <a:p>
            <a:pPr eaLnBrk="1" hangingPunct="1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예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배열에서 최대값 찾기 알고리즘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9</a:t>
            </a:fld>
            <a:r>
              <a:rPr lang="en-US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제03장 선택과반복(강의)</Template>
  <TotalTime>15211</TotalTime>
  <Words>1436</Words>
  <Application>Microsoft Office PowerPoint</Application>
  <PresentationFormat>화면 슬라이드 쇼(4:3)</PresentationFormat>
  <Paragraphs>287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9" baseType="lpstr">
      <vt:lpstr>HY얕은샘물M</vt:lpstr>
      <vt:lpstr>HY엽서L</vt:lpstr>
      <vt:lpstr>MS UI Gothic</vt:lpstr>
      <vt:lpstr>굴림</vt:lpstr>
      <vt:lpstr>굴림체</vt:lpstr>
      <vt:lpstr>맑은 고딕</vt:lpstr>
      <vt:lpstr>한양해서</vt:lpstr>
      <vt:lpstr>휴먼명조</vt:lpstr>
      <vt:lpstr>Arial</vt:lpstr>
      <vt:lpstr>Trebuchet MS</vt:lpstr>
      <vt:lpstr>Tw Cen MT</vt:lpstr>
      <vt:lpstr>Wingdings</vt:lpstr>
      <vt:lpstr>Wingdings 2</vt:lpstr>
      <vt:lpstr>가을</vt:lpstr>
      <vt:lpstr>1장 자료구조와 알고리즘</vt:lpstr>
      <vt:lpstr>일상생활에서의 사물의 조직화</vt:lpstr>
      <vt:lpstr>일상생활과 자료구조의 비교</vt:lpstr>
      <vt:lpstr>자료구조와 알고리즘</vt:lpstr>
      <vt:lpstr>PowerPoint 프레젠테이션</vt:lpstr>
      <vt:lpstr>알고리즘의 조건</vt:lpstr>
      <vt:lpstr>알고리즘</vt:lpstr>
      <vt:lpstr>알고리즘의 기술 방법</vt:lpstr>
      <vt:lpstr>자연어로 표기된 알고리즘</vt:lpstr>
      <vt:lpstr>흐름도로 표기된 알고리즘</vt:lpstr>
      <vt:lpstr>유사코드로 표현된 알고리즘</vt:lpstr>
      <vt:lpstr>C로 표현된 알고리즘</vt:lpstr>
      <vt:lpstr>자료형 </vt:lpstr>
      <vt:lpstr>자료형</vt:lpstr>
      <vt:lpstr>추상 데이터 타입</vt:lpstr>
      <vt:lpstr>추상데이터타입의 유래</vt:lpstr>
      <vt:lpstr>추상 데이터 타입의 정의</vt:lpstr>
      <vt:lpstr>추상 데이터 타입의 예: 자연수</vt:lpstr>
      <vt:lpstr>추상 데이터 타입과 TV </vt:lpstr>
      <vt:lpstr>알고리즘의 성능분석</vt:lpstr>
      <vt:lpstr>왜 프로그램의 효율성이 중요한가?</vt:lpstr>
      <vt:lpstr>수행시간측정</vt:lpstr>
      <vt:lpstr>수행시간 측정 2가지 방법</vt:lpstr>
      <vt:lpstr>수행시간측정</vt:lpstr>
      <vt:lpstr>복잡도 분석</vt:lpstr>
      <vt:lpstr>복잡도 분석의 종류</vt:lpstr>
      <vt:lpstr>입력의 개수 고려</vt:lpstr>
      <vt:lpstr>복잡도 분석의 예</vt:lpstr>
      <vt:lpstr>알고리즘의 비교</vt:lpstr>
      <vt:lpstr>연산의 횟수를 그래프로 표현</vt:lpstr>
      <vt:lpstr>빅오 표기법</vt:lpstr>
      <vt:lpstr>빅오 표기법</vt:lpstr>
      <vt:lpstr>빅오 표기법</vt:lpstr>
      <vt:lpstr>빅오 표기법의 예</vt:lpstr>
      <vt:lpstr>빅오 표기법의 종류</vt:lpstr>
      <vt:lpstr>빅오 표기법의 종류</vt:lpstr>
      <vt:lpstr>빅오표기법</vt:lpstr>
      <vt:lpstr>빅오 표기법이외의 표기법</vt:lpstr>
      <vt:lpstr>빅오 표기법이외의 표기법</vt:lpstr>
      <vt:lpstr>PowerPoint 프레젠테이션</vt:lpstr>
      <vt:lpstr>최선, 평균, 최악의 경우</vt:lpstr>
      <vt:lpstr>PowerPoint 프레젠테이션</vt:lpstr>
      <vt:lpstr>(예) 최선, 평균, 최악의 경우</vt:lpstr>
      <vt:lpstr>최선, 평균, 최악의 경우</vt:lpstr>
      <vt:lpstr>Q &amp; A</vt:lpstr>
    </vt:vector>
  </TitlesOfParts>
  <Company>순천향대학교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천인국</dc:creator>
  <cp:lastModifiedBy>shjung</cp:lastModifiedBy>
  <cp:revision>214</cp:revision>
  <dcterms:created xsi:type="dcterms:W3CDTF">2004-02-19T02:52:38Z</dcterms:created>
  <dcterms:modified xsi:type="dcterms:W3CDTF">2020-07-09T08:41:47Z</dcterms:modified>
</cp:coreProperties>
</file>