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28"/>
  </p:notesMasterIdLst>
  <p:sldIdLst>
    <p:sldId id="352" r:id="rId2"/>
    <p:sldId id="345" r:id="rId3"/>
    <p:sldId id="333" r:id="rId4"/>
    <p:sldId id="353" r:id="rId5"/>
    <p:sldId id="334" r:id="rId6"/>
    <p:sldId id="335" r:id="rId7"/>
    <p:sldId id="336" r:id="rId8"/>
    <p:sldId id="315" r:id="rId9"/>
    <p:sldId id="337" r:id="rId10"/>
    <p:sldId id="338" r:id="rId11"/>
    <p:sldId id="354" r:id="rId12"/>
    <p:sldId id="339" r:id="rId13"/>
    <p:sldId id="351" r:id="rId14"/>
    <p:sldId id="340" r:id="rId15"/>
    <p:sldId id="341" r:id="rId16"/>
    <p:sldId id="355" r:id="rId17"/>
    <p:sldId id="342" r:id="rId18"/>
    <p:sldId id="346" r:id="rId19"/>
    <p:sldId id="343" r:id="rId20"/>
    <p:sldId id="329" r:id="rId21"/>
    <p:sldId id="347" r:id="rId22"/>
    <p:sldId id="348" r:id="rId23"/>
    <p:sldId id="356" r:id="rId24"/>
    <p:sldId id="344" r:id="rId25"/>
    <p:sldId id="357" r:id="rId26"/>
    <p:sldId id="358" r:id="rId2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>
          <p15:clr>
            <a:srgbClr val="A4A3A4"/>
          </p15:clr>
        </p15:guide>
        <p15:guide id="2" pos="28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E1C48F"/>
    <a:srgbClr val="3366FF"/>
    <a:srgbClr val="3399FF"/>
    <a:srgbClr val="FF3300"/>
    <a:srgbClr val="FF66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81" d="100"/>
          <a:sy n="81" d="100"/>
        </p:scale>
        <p:origin x="252" y="84"/>
      </p:cViewPr>
      <p:guideLst>
        <p:guide orient="horz" pos="3181"/>
        <p:guide pos="28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55D7C-E02F-4EB4-A6CB-853603CC0659}" type="datetimeFigureOut">
              <a:rPr lang="ko-KR" altLang="en-US" smtClean="0"/>
              <a:t>2020-07-09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1E15E-8F79-4766-B7FA-7AC0A026B7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54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클릭하여 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0A1CA9-0BA4-48E0-87E8-AA0FE13B498C}" type="datetime1">
              <a:rPr lang="en-US" altLang="ko-KR" smtClean="0"/>
              <a:t>7/9/2020</a:t>
            </a:fld>
            <a:endParaRPr lang="en-US" altLang="ko-KR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06BEFA-8FC0-41F5-84DB-B2BF36F50F51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/26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72727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FE12-4237-4CA1-9200-81E1B9524C5B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5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DEB2C01-EC84-4379-A3DA-82CEEA021830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72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4613" cy="47815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3886200" cy="47815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3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9909-06CA-45A2-9D96-DBDDEC60E864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/26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9289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9ECD-8FC2-4B47-A23A-6CD1033C5F4B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72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AE8591-9DA0-40D1-AFDF-D96CBBBA2A6E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5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9BB941-5BA6-44EA-86E2-3B60183F1EF6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17048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3F3-40DB-468D-8746-55C463413F4D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6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B9F-C2AB-4399-9D1A-BDFDDCFF1F9F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3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B159-EDAF-425D-9048-A87D6B97557C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758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0D6F68E-232C-4838-B558-188C408C621F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28701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40BB8F-E3D0-47AB-ACFF-499D027BF9A6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/26</a:t>
            </a:r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7" t="7674" r="13051" b="25082"/>
          <a:stretch>
            <a:fillRect/>
          </a:stretch>
        </p:blipFill>
        <p:spPr bwMode="auto">
          <a:xfrm>
            <a:off x="238125" y="187325"/>
            <a:ext cx="5143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53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장 순환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7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거듭제곱 값 프로그래밍 </a:t>
            </a:r>
            <a:r>
              <a:rPr lang="en-US" altLang="ko-KR" smtClean="0"/>
              <a:t>#1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>
                <a:solidFill>
                  <a:srgbClr val="FF3300"/>
                </a:solidFill>
              </a:rPr>
              <a:t>순환적인 방법이 더 효율적인 예제</a:t>
            </a:r>
          </a:p>
          <a:p>
            <a:pPr eaLnBrk="1" hangingPunct="1"/>
            <a:r>
              <a:rPr lang="ko-KR" altLang="en-US" dirty="0" smtClean="0"/>
              <a:t>숫자 </a:t>
            </a:r>
            <a:r>
              <a:rPr lang="en-US" altLang="ko-KR" dirty="0" smtClean="0"/>
              <a:t>x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n</a:t>
            </a:r>
            <a:r>
              <a:rPr lang="ko-KR" altLang="en-US" dirty="0" smtClean="0"/>
              <a:t>제곱 값을 구하는 문제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x</a:t>
            </a:r>
            <a:r>
              <a:rPr lang="en-US" altLang="ko-KR" baseline="30000" dirty="0" err="1" smtClean="0"/>
              <a:t>n</a:t>
            </a:r>
            <a:endParaRPr lang="en-US" altLang="ko-KR" baseline="30000" dirty="0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10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반복적인 방법</a:t>
            </a:r>
            <a:endParaRPr lang="en-US" altLang="ko-KR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29479" y="1611190"/>
            <a:ext cx="8217995" cy="336092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r>
              <a:rPr lang="en-US" altLang="ko-KR" b="1" kern="0" dirty="0" smtClean="0">
                <a:solidFill>
                  <a:srgbClr val="0000FF"/>
                </a:solidFill>
                <a:latin typeface="한양신명조"/>
                <a:ea typeface="휴먼명조"/>
              </a:rPr>
              <a:t>double</a:t>
            </a:r>
            <a:r>
              <a:rPr lang="en-US" altLang="ko-KR" kern="0" dirty="0" smtClean="0">
                <a:solidFill>
                  <a:srgbClr val="000000"/>
                </a:solidFill>
                <a:latin typeface="한양신명조"/>
                <a:ea typeface="휴먼명조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한양신명조"/>
                <a:ea typeface="휴먼명조"/>
              </a:rPr>
              <a:t>slow_power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(</a:t>
            </a:r>
            <a:r>
              <a:rPr lang="en-US" altLang="ko-KR" b="1" kern="0" dirty="0">
                <a:solidFill>
                  <a:srgbClr val="0000FF"/>
                </a:solidFill>
                <a:latin typeface="한양신명조"/>
                <a:ea typeface="휴먼명조"/>
              </a:rPr>
              <a:t>double</a:t>
            </a:r>
            <a:r>
              <a:rPr lang="en-US" altLang="ko-KR" b="1" kern="0" dirty="0">
                <a:solidFill>
                  <a:srgbClr val="000000"/>
                </a:solidFill>
                <a:latin typeface="한양신명조"/>
                <a:ea typeface="휴먼명조"/>
              </a:rPr>
              <a:t> 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x, </a:t>
            </a:r>
            <a:r>
              <a:rPr lang="en-US" altLang="ko-KR" b="1" kern="0" dirty="0" err="1">
                <a:solidFill>
                  <a:srgbClr val="0000FF"/>
                </a:solidFill>
                <a:latin typeface="한양신명조"/>
                <a:ea typeface="휴먼명조"/>
              </a:rPr>
              <a:t>int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 n)</a:t>
            </a:r>
            <a:endParaRPr lang="en-US" altLang="ko-KR" kern="0" dirty="0">
              <a:solidFill>
                <a:srgbClr val="000000"/>
              </a:solidFill>
              <a:latin typeface="한양신명조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{</a:t>
            </a:r>
            <a:endParaRPr lang="en-US" altLang="ko-KR" kern="0" dirty="0">
              <a:solidFill>
                <a:srgbClr val="000000"/>
              </a:solidFill>
              <a:latin typeface="한양신명조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b="1" kern="0" dirty="0" smtClean="0">
                <a:solidFill>
                  <a:srgbClr val="0000FF"/>
                </a:solidFill>
                <a:latin typeface="한양신명조"/>
                <a:ea typeface="휴먼명조"/>
              </a:rPr>
              <a:t>	</a:t>
            </a:r>
            <a:r>
              <a:rPr lang="en-US" altLang="ko-KR" b="1" kern="0" dirty="0" err="1" smtClean="0">
                <a:solidFill>
                  <a:srgbClr val="0000FF"/>
                </a:solidFill>
                <a:latin typeface="한양신명조"/>
                <a:ea typeface="휴먼명조"/>
              </a:rPr>
              <a:t>int</a:t>
            </a:r>
            <a:r>
              <a:rPr lang="en-US" altLang="ko-KR" kern="0" dirty="0" smtClean="0">
                <a:solidFill>
                  <a:srgbClr val="000000"/>
                </a:solidFill>
                <a:latin typeface="한양신명조"/>
                <a:ea typeface="휴먼명조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한양신명조"/>
                <a:ea typeface="휴먼명조"/>
              </a:rPr>
              <a:t>i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;</a:t>
            </a:r>
            <a:endParaRPr lang="en-US" altLang="ko-KR" kern="0" dirty="0">
              <a:solidFill>
                <a:srgbClr val="000000"/>
              </a:solidFill>
              <a:latin typeface="한양신명조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한양신명조"/>
              </a:rPr>
              <a:t>	</a:t>
            </a:r>
            <a:r>
              <a:rPr lang="en-US" altLang="ko-KR" b="1" kern="0" dirty="0">
                <a:solidFill>
                  <a:srgbClr val="0000FF"/>
                </a:solidFill>
                <a:latin typeface="한양신명조"/>
                <a:ea typeface="휴먼명조"/>
              </a:rPr>
              <a:t>double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 result = 1.0;</a:t>
            </a:r>
            <a:endParaRPr lang="en-US" altLang="ko-KR" kern="0" dirty="0">
              <a:solidFill>
                <a:srgbClr val="000000"/>
              </a:solidFill>
              <a:latin typeface="한양신명조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b="1" kern="0" dirty="0" smtClean="0">
                <a:solidFill>
                  <a:srgbClr val="0000FF"/>
                </a:solidFill>
                <a:latin typeface="한양신명조"/>
                <a:ea typeface="휴먼명조"/>
              </a:rPr>
              <a:t>	for</a:t>
            </a:r>
            <a:r>
              <a:rPr lang="en-US" altLang="ko-KR" kern="0" dirty="0" smtClean="0">
                <a:solidFill>
                  <a:srgbClr val="000000"/>
                </a:solidFill>
                <a:latin typeface="한양신명조"/>
                <a:ea typeface="휴먼명조"/>
              </a:rPr>
              <a:t>(</a:t>
            </a:r>
            <a:r>
              <a:rPr lang="en-US" altLang="ko-KR" kern="0" dirty="0" err="1" smtClean="0">
                <a:solidFill>
                  <a:srgbClr val="000000"/>
                </a:solidFill>
                <a:latin typeface="한양신명조"/>
                <a:ea typeface="휴먼명조"/>
              </a:rPr>
              <a:t>i</a:t>
            </a:r>
            <a:r>
              <a:rPr lang="en-US" altLang="ko-KR" kern="0" dirty="0" smtClean="0">
                <a:solidFill>
                  <a:srgbClr val="000000"/>
                </a:solidFill>
                <a:latin typeface="한양신명조"/>
                <a:ea typeface="휴먼명조"/>
              </a:rPr>
              <a:t>=0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; </a:t>
            </a:r>
            <a:r>
              <a:rPr lang="en-US" altLang="ko-KR" kern="0" dirty="0" err="1">
                <a:solidFill>
                  <a:srgbClr val="000000"/>
                </a:solidFill>
                <a:latin typeface="한양신명조"/>
                <a:ea typeface="휴먼명조"/>
              </a:rPr>
              <a:t>i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&lt;n; </a:t>
            </a:r>
            <a:r>
              <a:rPr lang="en-US" altLang="ko-KR" kern="0" dirty="0" err="1">
                <a:solidFill>
                  <a:srgbClr val="000000"/>
                </a:solidFill>
                <a:latin typeface="한양신명조"/>
                <a:ea typeface="휴먼명조"/>
              </a:rPr>
              <a:t>i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++)</a:t>
            </a:r>
            <a:endParaRPr lang="en-US" altLang="ko-KR" kern="0" dirty="0">
              <a:solidFill>
                <a:srgbClr val="000000"/>
              </a:solidFill>
              <a:latin typeface="한양신명조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 smtClean="0">
                <a:solidFill>
                  <a:srgbClr val="000000"/>
                </a:solidFill>
                <a:latin typeface="한양신명조"/>
                <a:ea typeface="휴먼명조"/>
              </a:rPr>
              <a:t>		result 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= result * x;</a:t>
            </a:r>
            <a:endParaRPr lang="en-US" altLang="ko-KR" kern="0" dirty="0">
              <a:solidFill>
                <a:srgbClr val="000000"/>
              </a:solidFill>
              <a:latin typeface="한양신명조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b="1" kern="0" dirty="0" smtClean="0">
                <a:solidFill>
                  <a:srgbClr val="0000FF"/>
                </a:solidFill>
                <a:latin typeface="한양신명조"/>
                <a:ea typeface="휴먼명조"/>
              </a:rPr>
              <a:t>	return</a:t>
            </a:r>
            <a:r>
              <a:rPr lang="en-US" altLang="ko-KR" kern="0" dirty="0" smtClean="0">
                <a:solidFill>
                  <a:srgbClr val="000000"/>
                </a:solidFill>
                <a:latin typeface="한양신명조"/>
                <a:ea typeface="휴먼명조"/>
              </a:rPr>
              <a:t>(result</a:t>
            </a: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);</a:t>
            </a:r>
            <a:endParaRPr lang="en-US" altLang="ko-KR" kern="0" dirty="0">
              <a:solidFill>
                <a:srgbClr val="000000"/>
              </a:solidFill>
              <a:latin typeface="한양신명조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한양신명조"/>
                <a:ea typeface="휴먼명조"/>
              </a:rPr>
              <a:t>}</a:t>
            </a:r>
            <a:endParaRPr lang="en-US" altLang="ko-KR" kern="0" dirty="0">
              <a:solidFill>
                <a:srgbClr val="000000"/>
              </a:solidFill>
              <a:latin typeface="한양신명조"/>
            </a:endParaRPr>
          </a:p>
          <a:p>
            <a:endParaRPr lang="en-US" altLang="ko-KR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11</a:t>
            </a:fld>
            <a:r>
              <a:rPr lang="en-US" smtClean="0"/>
              <a:t>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순환적인 방법</a:t>
            </a:r>
            <a:endParaRPr lang="en-US" altLang="ko-KR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순환적인 알고리즘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91580" y="2213865"/>
            <a:ext cx="7695855" cy="230832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dirty="0">
                <a:latin typeface="¹ÙÅÁ" charset="0"/>
                <a:ea typeface="MS UI Gothic" pitchFamily="34" charset="-128"/>
              </a:rPr>
              <a:t>power(x, n)</a:t>
            </a:r>
            <a:endParaRPr lang="en-US" altLang="ko-KR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endParaRPr lang="en-US" altLang="ko-KR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n</a:t>
            </a:r>
            <a:r>
              <a:rPr lang="en-US" altLang="ko-KR" dirty="0" smtClean="0">
                <a:latin typeface="¹ÙÅÁ" charset="0"/>
                <a:ea typeface="MS UI Gothic" pitchFamily="34" charset="-128"/>
              </a:rPr>
              <a:t>==0 </a:t>
            </a:r>
            <a:endParaRPr lang="en-US" altLang="ko-KR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dirty="0">
                <a:latin typeface="Lucida Console" pitchFamily="49" charset="0"/>
                <a:ea typeface="MS UI Gothic" pitchFamily="34" charset="-128"/>
              </a:rPr>
              <a:t>	</a:t>
            </a:r>
            <a:r>
              <a:rPr lang="en-US" altLang="ko-KR" b="1" dirty="0">
                <a:latin typeface="¹ÙÅÁ" charset="0"/>
                <a:ea typeface="MS UI Gothic" pitchFamily="34" charset="-128"/>
              </a:rPr>
              <a:t>then </a:t>
            </a:r>
            <a:r>
              <a:rPr lang="en-US" altLang="ko-KR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1;</a:t>
            </a:r>
            <a:endParaRPr lang="en-US" altLang="ko-KR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else</a:t>
            </a:r>
            <a:r>
              <a:rPr lang="en-US" altLang="ko-KR" b="1" dirty="0">
                <a:latin typeface="¹ÙÅÁ" charset="0"/>
                <a:ea typeface="MS UI Gothic" pitchFamily="34" charset="-128"/>
              </a:rPr>
              <a:t> </a:t>
            </a:r>
            <a:r>
              <a:rPr lang="en-US" altLang="ko-KR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n</a:t>
            </a:r>
            <a:r>
              <a:rPr lang="ko-KR" altLang="en-US" dirty="0">
                <a:latin typeface="바탕" pitchFamily="18" charset="-127"/>
                <a:ea typeface="바탕" pitchFamily="18" charset="-127"/>
              </a:rPr>
              <a:t>이</a:t>
            </a:r>
            <a:r>
              <a:rPr lang="ko-KR" altLang="en-US" dirty="0">
                <a:latin typeface="¹ÙÅÁ" charset="0"/>
                <a:ea typeface="MS UI Gothic" pitchFamily="34" charset="-128"/>
              </a:rPr>
              <a:t> </a:t>
            </a:r>
            <a:r>
              <a:rPr lang="ko-KR" altLang="en-US" dirty="0">
                <a:latin typeface="바탕" pitchFamily="18" charset="-127"/>
                <a:ea typeface="바탕" pitchFamily="18" charset="-127"/>
              </a:rPr>
              <a:t>짝수</a:t>
            </a:r>
            <a:r>
              <a:rPr lang="ko-KR" altLang="en-US" dirty="0">
                <a:latin typeface="¹ÙÅÁ" charset="0"/>
                <a:ea typeface="MS UI Gothic" pitchFamily="34" charset="-128"/>
              </a:rPr>
              <a:t> </a:t>
            </a:r>
            <a:endParaRPr lang="ko-KR" altLang="en-US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ko-KR" altLang="en-US" dirty="0">
                <a:latin typeface="Lucida Console" pitchFamily="49" charset="0"/>
                <a:ea typeface="MS UI Gothic" pitchFamily="34" charset="-128"/>
              </a:rPr>
              <a:t>	</a:t>
            </a:r>
            <a:r>
              <a:rPr lang="en-US" altLang="ko-KR" b="1" dirty="0">
                <a:latin typeface="¹ÙÅÁ" charset="0"/>
                <a:ea typeface="MS UI Gothic" pitchFamily="34" charset="-128"/>
              </a:rPr>
              <a:t>then </a:t>
            </a:r>
            <a:r>
              <a:rPr lang="en-US" altLang="ko-KR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power(</a:t>
            </a:r>
            <a:r>
              <a:rPr lang="en-US" altLang="ko-KR" dirty="0">
                <a:latin typeface="¹ÙÅÁ" charset="0"/>
                <a:ea typeface="굴림" pitchFamily="50" charset="-127"/>
              </a:rPr>
              <a:t>x</a:t>
            </a:r>
            <a:r>
              <a:rPr lang="en-US" altLang="ko-KR" baseline="30000" dirty="0">
                <a:latin typeface="¹ÙÅÁ" charset="0"/>
                <a:ea typeface="굴림" pitchFamily="50" charset="-127"/>
              </a:rPr>
              <a:t>2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, n/2);</a:t>
            </a:r>
            <a:endParaRPr lang="en-US" altLang="ko-KR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else</a:t>
            </a:r>
            <a:r>
              <a:rPr lang="en-US" altLang="ko-KR" b="1" dirty="0">
                <a:latin typeface="¹ÙÅÁ" charset="0"/>
                <a:ea typeface="MS UI Gothic" pitchFamily="34" charset="-128"/>
              </a:rPr>
              <a:t> </a:t>
            </a:r>
            <a:r>
              <a:rPr lang="en-US" altLang="ko-KR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n</a:t>
            </a:r>
            <a:r>
              <a:rPr lang="ko-KR" altLang="en-US" dirty="0">
                <a:latin typeface="바탕" pitchFamily="18" charset="-127"/>
                <a:ea typeface="바탕" pitchFamily="18" charset="-127"/>
              </a:rPr>
              <a:t>이</a:t>
            </a:r>
            <a:r>
              <a:rPr lang="ko-KR" altLang="en-US" dirty="0">
                <a:latin typeface="¹ÙÅÁ" charset="0"/>
                <a:ea typeface="MS UI Gothic" pitchFamily="34" charset="-128"/>
              </a:rPr>
              <a:t> </a:t>
            </a:r>
            <a:r>
              <a:rPr lang="ko-KR" altLang="en-US" dirty="0">
                <a:latin typeface="바탕" pitchFamily="18" charset="-127"/>
                <a:ea typeface="바탕" pitchFamily="18" charset="-127"/>
              </a:rPr>
              <a:t>홀수</a:t>
            </a:r>
            <a:r>
              <a:rPr lang="ko-KR" altLang="en-US" dirty="0">
                <a:latin typeface="¹ÙÅÁ" charset="0"/>
                <a:ea typeface="MS UI Gothic" pitchFamily="34" charset="-128"/>
              </a:rPr>
              <a:t>  </a:t>
            </a:r>
            <a:endParaRPr lang="ko-KR" altLang="en-US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ko-KR" altLang="en-US" dirty="0">
                <a:latin typeface="Lucida Console" pitchFamily="49" charset="0"/>
                <a:ea typeface="MS UI Gothic" pitchFamily="34" charset="-128"/>
              </a:rPr>
              <a:t>	</a:t>
            </a:r>
            <a:r>
              <a:rPr lang="en-US" altLang="ko-KR" b="1" dirty="0">
                <a:latin typeface="¹ÙÅÁ" charset="0"/>
                <a:ea typeface="MS UI Gothic" pitchFamily="34" charset="-128"/>
              </a:rPr>
              <a:t>then </a:t>
            </a:r>
            <a:r>
              <a:rPr lang="en-US" altLang="ko-KR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x*power(x</a:t>
            </a:r>
            <a:r>
              <a:rPr lang="en-US" altLang="ko-KR" baseline="30000" dirty="0">
                <a:latin typeface="¹ÙÅÁ" charset="0"/>
                <a:ea typeface="MS UI Gothic" pitchFamily="34" charset="-128"/>
              </a:rPr>
              <a:t>2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, (n-1)/2);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12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순환적인 방법</a:t>
            </a:r>
            <a:endParaRPr lang="en-US" altLang="ko-KR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2648" y="1673805"/>
            <a:ext cx="7695855" cy="203132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double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power(double x, </a:t>
            </a:r>
            <a:r>
              <a:rPr lang="en-US" altLang="ko-KR" dirty="0" err="1">
                <a:latin typeface="¹ÙÅÁ" charset="0"/>
                <a:ea typeface="MS UI Gothic" pitchFamily="34" charset="-128"/>
              </a:rPr>
              <a:t>int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n)</a:t>
            </a:r>
          </a:p>
          <a:p>
            <a:pPr algn="just" eaLnBrk="1" hangingPunct="1"/>
            <a:r>
              <a:rPr lang="en-US" altLang="ko-KR" dirty="0">
                <a:latin typeface="¹ÙÅÁ" charset="0"/>
                <a:ea typeface="MS UI Gothic" pitchFamily="34" charset="-128"/>
              </a:rPr>
              <a:t>{</a:t>
            </a:r>
          </a:p>
          <a:p>
            <a:pPr algn="just" eaLnBrk="1" hangingPunct="1"/>
            <a:r>
              <a:rPr lang="en-US" altLang="ko-KR" dirty="0">
                <a:latin typeface="¹ÙÅÁ" charset="0"/>
                <a:ea typeface="MS UI Gothic" pitchFamily="34" charset="-128"/>
              </a:rPr>
              <a:t>	</a:t>
            </a:r>
            <a:r>
              <a:rPr lang="en-US" altLang="ko-KR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( n==0 ) </a:t>
            </a:r>
            <a:r>
              <a:rPr lang="en-US" altLang="ko-KR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1;</a:t>
            </a:r>
          </a:p>
          <a:p>
            <a:pPr algn="just" eaLnBrk="1" hangingPunct="1"/>
            <a:r>
              <a:rPr lang="en-US" altLang="ko-KR" dirty="0">
                <a:latin typeface="¹ÙÅÁ" charset="0"/>
                <a:ea typeface="MS UI Gothic" pitchFamily="34" charset="-128"/>
              </a:rPr>
              <a:t>	</a:t>
            </a:r>
            <a:r>
              <a:rPr lang="en-US" altLang="ko-KR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else if 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( (n%2)==0 ) </a:t>
            </a:r>
          </a:p>
          <a:p>
            <a:pPr algn="just" eaLnBrk="1" hangingPunct="1"/>
            <a:r>
              <a:rPr lang="en-US" altLang="ko-KR" dirty="0">
                <a:latin typeface="¹ÙÅÁ" charset="0"/>
                <a:ea typeface="MS UI Gothic" pitchFamily="34" charset="-128"/>
              </a:rPr>
              <a:t>		</a:t>
            </a:r>
            <a:r>
              <a:rPr lang="en-US" altLang="ko-KR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 power(x*x, n/2);</a:t>
            </a:r>
          </a:p>
          <a:p>
            <a:pPr algn="just" eaLnBrk="1" hangingPunct="1"/>
            <a:r>
              <a:rPr lang="en-US" altLang="ko-KR" dirty="0">
                <a:latin typeface="¹ÙÅÁ" charset="0"/>
                <a:ea typeface="MS UI Gothic" pitchFamily="34" charset="-128"/>
              </a:rPr>
              <a:t>	</a:t>
            </a:r>
            <a:r>
              <a:rPr lang="en-US" altLang="ko-KR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else return </a:t>
            </a:r>
            <a:r>
              <a:rPr lang="en-US" altLang="ko-KR" dirty="0">
                <a:latin typeface="¹ÙÅÁ" charset="0"/>
                <a:ea typeface="MS UI Gothic" pitchFamily="34" charset="-128"/>
              </a:rPr>
              <a:t>x*power(x*x, (n-1)/2);</a:t>
            </a:r>
          </a:p>
          <a:p>
            <a:pPr algn="just" eaLnBrk="1" hangingPunct="1"/>
            <a:r>
              <a:rPr lang="en-US" altLang="ko-KR" dirty="0">
                <a:latin typeface="¹ÙÅÁ" charset="0"/>
                <a:ea typeface="MS UI Gothic" pitchFamily="34" charset="-128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13</a:t>
            </a:fld>
            <a:r>
              <a:rPr lang="en-US" smtClean="0"/>
              <a:t>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거듭제곱 값 프로그래밍 분석</a:t>
            </a:r>
          </a:p>
        </p:txBody>
      </p:sp>
      <p:graphicFrame>
        <p:nvGraphicFramePr>
          <p:cNvPr id="4098" name="Object 7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40783031"/>
              </p:ext>
            </p:extLst>
          </p:nvPr>
        </p:nvGraphicFramePr>
        <p:xfrm>
          <a:off x="2460625" y="2919413"/>
          <a:ext cx="35718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3" imgW="1828800" imgH="203200" progId="Equation.3">
                  <p:embed/>
                </p:oleObj>
              </mc:Choice>
              <mc:Fallback>
                <p:oleObj name="Equation" r:id="rId3" imgW="1828800" imgH="2032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2919413"/>
                        <a:ext cx="35718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73225"/>
            <a:ext cx="7472363" cy="4781550"/>
          </a:xfrm>
        </p:spPr>
        <p:txBody>
          <a:bodyPr>
            <a:normAutofit/>
          </a:bodyPr>
          <a:lstStyle/>
          <a:p>
            <a:pPr eaLnBrk="1" hangingPunct="1"/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순환적인 방법의 시간 복잡도</a:t>
            </a:r>
          </a:p>
          <a:p>
            <a:pPr lvl="1" eaLnBrk="1" hangingPunct="1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만약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n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2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의 제곱이라고 가정하면 다음과 같이 문제의 크기가 줄어든다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lvl="1" eaLnBrk="1" hangingPunct="1"/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/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/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/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반복적인 방법과 순환적인 방법의 비교</a:t>
            </a:r>
          </a:p>
          <a:p>
            <a:pPr eaLnBrk="1" hangingPunct="1"/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/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 eaLnBrk="1" hangingPunct="1"/>
            <a:endParaRPr lang="ko-KR" altLang="en-US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 eaLnBrk="1" hangingPunct="1">
              <a:buFont typeface="Wingdings" pitchFamily="2" charset="2"/>
              <a:buNone/>
            </a:pPr>
            <a:endParaRPr lang="ko-KR" altLang="en-US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 eaLnBrk="1" hangingPunct="1"/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endParaRPr lang="ko-KR" altLang="en-US"/>
          </a:p>
        </p:txBody>
      </p:sp>
      <p:graphicFrame>
        <p:nvGraphicFramePr>
          <p:cNvPr id="15264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43723"/>
              </p:ext>
            </p:extLst>
          </p:nvPr>
        </p:nvGraphicFramePr>
        <p:xfrm>
          <a:off x="1269059" y="4932248"/>
          <a:ext cx="6210300" cy="9144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 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반복적인 함수 </a:t>
                      </a:r>
                      <a:r>
                        <a:rPr kumimoji="1" lang="en-US" altLang="ko-KR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slow_power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순환적인 함수 </a:t>
                      </a:r>
                      <a:r>
                        <a:rPr kumimoji="1" lang="en-US" altLang="ko-K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power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T="45679" marB="4567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시간복잡도</a:t>
                      </a:r>
                      <a:endParaRPr kumimoji="1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O(n)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한컴바탕" pitchFamily="18" charset="2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O(logn)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한컴바탕" pitchFamily="18" charset="2"/>
                      </a:endParaRPr>
                    </a:p>
                  </a:txBody>
                  <a:tcPr marT="45679" marB="4567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실제수행속도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7.17</a:t>
                      </a:r>
                      <a:r>
                        <a:rPr kumimoji="1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초</a:t>
                      </a:r>
                      <a:endParaRPr kumimoji="1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T="45679" marB="4567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0.47</a:t>
                      </a:r>
                      <a:r>
                        <a:rPr kumimoji="1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초</a:t>
                      </a:r>
                      <a:endParaRPr kumimoji="1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T="45679" marB="4567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20" name="Rectangle 67"/>
          <p:cNvSpPr>
            <a:spLocks noChangeArrowheads="1"/>
          </p:cNvSpPr>
          <p:nvPr/>
        </p:nvSpPr>
        <p:spPr bwMode="auto">
          <a:xfrm>
            <a:off x="0" y="3937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endParaRPr lang="ko-KR" alt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14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피보나치 수열의 계산 </a:t>
            </a:r>
            <a:r>
              <a:rPr lang="en-US" altLang="ko-KR" smtClean="0"/>
              <a:t>#1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7124517"/>
              </p:ext>
            </p:extLst>
          </p:nvPr>
        </p:nvGraphicFramePr>
        <p:xfrm>
          <a:off x="1422400" y="3898900"/>
          <a:ext cx="5795963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3" imgW="2730500" imgH="711200" progId="Equation.3">
                  <p:embed/>
                </p:oleObj>
              </mc:Choice>
              <mc:Fallback>
                <p:oleObj name="Equation" r:id="rId3" imgW="27305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3898900"/>
                        <a:ext cx="5795963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0" y="1628775"/>
            <a:ext cx="8064500" cy="4781550"/>
          </a:xfrm>
        </p:spPr>
        <p:txBody>
          <a:bodyPr>
            <a:normAutofit/>
          </a:bodyPr>
          <a:lstStyle/>
          <a:p>
            <a:pPr eaLnBrk="1" hangingPunct="1"/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순환 호출을 사용하면 </a:t>
            </a:r>
            <a:r>
              <a:rPr lang="ko-KR" altLang="en-US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비효율적인 예</a:t>
            </a:r>
          </a:p>
          <a:p>
            <a:pPr eaLnBrk="1" hangingPunct="1"/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피보나치 수열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0,1,1,2,3,5,8,13,21,…</a:t>
            </a:r>
          </a:p>
          <a:p>
            <a:pPr eaLnBrk="1" hangingPunct="1"/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/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/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/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15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피보나치 수열의 계산 </a:t>
            </a:r>
            <a:r>
              <a:rPr lang="en-US" altLang="ko-KR" dirty="0" smtClean="0"/>
              <a:t>#1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728908" y="1898830"/>
            <a:ext cx="7920880" cy="1754326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 b="1">
                <a:latin typeface="¹ÙÅÁ" charset="0"/>
                <a:ea typeface="MS UI Gothic" pitchFamily="34" charset="-128"/>
              </a:rPr>
              <a:t> </a:t>
            </a:r>
            <a:r>
              <a:rPr lang="en-US" altLang="ko-KR">
                <a:latin typeface="¹ÙÅÁ" charset="0"/>
                <a:ea typeface="MS UI Gothic" pitchFamily="34" charset="-128"/>
              </a:rPr>
              <a:t>fib(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>
                <a:latin typeface="¹ÙÅÁ" charset="0"/>
                <a:ea typeface="MS UI Gothic" pitchFamily="34" charset="-128"/>
              </a:rPr>
              <a:t> n)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{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>
                <a:latin typeface="¹ÙÅÁ" charset="0"/>
                <a:ea typeface="MS UI Gothic" pitchFamily="34" charset="-128"/>
              </a:rPr>
              <a:t>( n==0 )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>
                <a:latin typeface="¹ÙÅÁ" charset="0"/>
                <a:ea typeface="MS UI Gothic" pitchFamily="34" charset="-128"/>
              </a:rPr>
              <a:t> 0;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>
                <a:latin typeface="¹ÙÅÁ" charset="0"/>
                <a:ea typeface="MS UI Gothic" pitchFamily="34" charset="-128"/>
              </a:rPr>
              <a:t>( n==1 )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>
                <a:latin typeface="¹ÙÅÁ" charset="0"/>
                <a:ea typeface="MS UI Gothic" pitchFamily="34" charset="-128"/>
              </a:rPr>
              <a:t> 1;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>
                <a:latin typeface="¹ÙÅÁ" charset="0"/>
                <a:ea typeface="MS UI Gothic" pitchFamily="34" charset="-128"/>
              </a:rPr>
              <a:t> (fib(n-1) + fib(n-2));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16</a:t>
            </a:fld>
            <a:r>
              <a:rPr lang="en-US" smtClean="0"/>
              <a:t>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81590" y="228600"/>
            <a:ext cx="7328960" cy="914400"/>
          </a:xfrm>
        </p:spPr>
        <p:txBody>
          <a:bodyPr/>
          <a:lstStyle/>
          <a:p>
            <a:pPr eaLnBrk="1" hangingPunct="1"/>
            <a:r>
              <a:rPr lang="ko-KR" altLang="en-US" dirty="0" smtClean="0"/>
              <a:t>피보나치 수열의 계산 </a:t>
            </a:r>
            <a:r>
              <a:rPr lang="en-US" altLang="ko-KR" dirty="0" smtClean="0"/>
              <a:t>#1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12850" cy="4781550"/>
          </a:xfrm>
        </p:spPr>
        <p:txBody>
          <a:bodyPr>
            <a:normAutofit/>
          </a:bodyPr>
          <a:lstStyle/>
          <a:p>
            <a:pPr eaLnBrk="1" hangingPunct="1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순환 호출을 사용했을 경우의 비효율성 </a:t>
            </a:r>
          </a:p>
          <a:p>
            <a:pPr lvl="1" eaLnBrk="1" hangingPunct="1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같은 항이 중복해서 계산됨 </a:t>
            </a:r>
          </a:p>
          <a:p>
            <a:pPr lvl="1" eaLnBrk="1" hangingPunct="1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fib(6)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을 호출하게 되면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fib(3)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4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번이나 중복되어서 계산됨</a:t>
            </a:r>
          </a:p>
          <a:p>
            <a:pPr lvl="1" eaLnBrk="1" hangingPunct="1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이러한 현상은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n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커지면 더 </a:t>
            </a:r>
            <a:r>
              <a:rPr lang="ko-KR" altLang="en-US" sz="18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심해짐</a:t>
            </a:r>
            <a:endParaRPr lang="ko-KR" altLang="en-US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/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881590" y="3564015"/>
            <a:ext cx="7561380" cy="2341215"/>
            <a:chOff x="-19050" y="3248025"/>
            <a:chExt cx="9163050" cy="2476500"/>
          </a:xfrm>
        </p:grpSpPr>
        <p:sp>
          <p:nvSpPr>
            <p:cNvPr id="17412" name="Oval 7"/>
            <p:cNvSpPr>
              <a:spLocks noChangeArrowheads="1"/>
            </p:cNvSpPr>
            <p:nvPr/>
          </p:nvSpPr>
          <p:spPr bwMode="auto">
            <a:xfrm>
              <a:off x="3627438" y="3248025"/>
              <a:ext cx="1169987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fib(6)</a:t>
              </a:r>
            </a:p>
          </p:txBody>
        </p:sp>
        <p:sp>
          <p:nvSpPr>
            <p:cNvPr id="17413" name="Oval 8"/>
            <p:cNvSpPr>
              <a:spLocks noChangeArrowheads="1"/>
            </p:cNvSpPr>
            <p:nvPr/>
          </p:nvSpPr>
          <p:spPr bwMode="auto">
            <a:xfrm>
              <a:off x="1781175" y="3968750"/>
              <a:ext cx="1169988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fib(4)</a:t>
              </a:r>
            </a:p>
          </p:txBody>
        </p:sp>
        <p:sp>
          <p:nvSpPr>
            <p:cNvPr id="17414" name="Oval 9"/>
            <p:cNvSpPr>
              <a:spLocks noChangeArrowheads="1"/>
            </p:cNvSpPr>
            <p:nvPr/>
          </p:nvSpPr>
          <p:spPr bwMode="auto">
            <a:xfrm>
              <a:off x="6237288" y="4013200"/>
              <a:ext cx="1169987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fib(5)</a:t>
              </a:r>
            </a:p>
          </p:txBody>
        </p:sp>
        <p:sp>
          <p:nvSpPr>
            <p:cNvPr id="17415" name="Oval 10"/>
            <p:cNvSpPr>
              <a:spLocks noChangeArrowheads="1"/>
            </p:cNvSpPr>
            <p:nvPr/>
          </p:nvSpPr>
          <p:spPr bwMode="auto">
            <a:xfrm>
              <a:off x="612775" y="4554538"/>
              <a:ext cx="1169988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fib(2)</a:t>
              </a:r>
            </a:p>
          </p:txBody>
        </p:sp>
        <p:sp>
          <p:nvSpPr>
            <p:cNvPr id="17416" name="Oval 11"/>
            <p:cNvSpPr>
              <a:spLocks noChangeArrowheads="1"/>
            </p:cNvSpPr>
            <p:nvPr/>
          </p:nvSpPr>
          <p:spPr bwMode="auto">
            <a:xfrm>
              <a:off x="2727325" y="4554538"/>
              <a:ext cx="1169988" cy="450850"/>
            </a:xfrm>
            <a:prstGeom prst="ellipse">
              <a:avLst/>
            </a:prstGeom>
            <a:solidFill>
              <a:srgbClr val="FF66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fib(3)</a:t>
              </a:r>
            </a:p>
          </p:txBody>
        </p:sp>
        <p:sp>
          <p:nvSpPr>
            <p:cNvPr id="17417" name="Oval 14"/>
            <p:cNvSpPr>
              <a:spLocks noChangeArrowheads="1"/>
            </p:cNvSpPr>
            <p:nvPr/>
          </p:nvSpPr>
          <p:spPr bwMode="auto">
            <a:xfrm>
              <a:off x="-19050" y="5229225"/>
              <a:ext cx="1169988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fib(2)</a:t>
              </a:r>
            </a:p>
          </p:txBody>
        </p:sp>
        <p:sp>
          <p:nvSpPr>
            <p:cNvPr id="17418" name="Oval 15"/>
            <p:cNvSpPr>
              <a:spLocks noChangeArrowheads="1"/>
            </p:cNvSpPr>
            <p:nvPr/>
          </p:nvSpPr>
          <p:spPr bwMode="auto">
            <a:xfrm>
              <a:off x="1241425" y="5229225"/>
              <a:ext cx="1169988" cy="450850"/>
            </a:xfrm>
            <a:prstGeom prst="ellipse">
              <a:avLst/>
            </a:prstGeom>
            <a:solidFill>
              <a:srgbClr val="FF66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fib(3)</a:t>
              </a:r>
            </a:p>
          </p:txBody>
        </p:sp>
        <p:cxnSp>
          <p:nvCxnSpPr>
            <p:cNvPr id="17419" name="AutoShape 16"/>
            <p:cNvCxnSpPr>
              <a:cxnSpLocks noChangeShapeType="1"/>
              <a:stCxn id="17412" idx="4"/>
              <a:endCxn id="17413" idx="0"/>
            </p:cNvCxnSpPr>
            <p:nvPr/>
          </p:nvCxnSpPr>
          <p:spPr bwMode="auto">
            <a:xfrm flipH="1">
              <a:off x="2366963" y="3698875"/>
              <a:ext cx="1846262" cy="269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0" name="AutoShape 17"/>
            <p:cNvCxnSpPr>
              <a:cxnSpLocks noChangeShapeType="1"/>
              <a:stCxn id="17412" idx="4"/>
              <a:endCxn id="17414" idx="0"/>
            </p:cNvCxnSpPr>
            <p:nvPr/>
          </p:nvCxnSpPr>
          <p:spPr bwMode="auto">
            <a:xfrm>
              <a:off x="4213225" y="3698875"/>
              <a:ext cx="2609850" cy="314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1" name="AutoShape 19"/>
            <p:cNvCxnSpPr>
              <a:cxnSpLocks noChangeShapeType="1"/>
              <a:stCxn id="17413" idx="4"/>
              <a:endCxn id="17415" idx="0"/>
            </p:cNvCxnSpPr>
            <p:nvPr/>
          </p:nvCxnSpPr>
          <p:spPr bwMode="auto">
            <a:xfrm flipH="1">
              <a:off x="1198563" y="4419600"/>
              <a:ext cx="1168400" cy="134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2" name="AutoShape 20"/>
            <p:cNvCxnSpPr>
              <a:cxnSpLocks noChangeShapeType="1"/>
              <a:stCxn id="17413" idx="4"/>
              <a:endCxn id="17416" idx="0"/>
            </p:cNvCxnSpPr>
            <p:nvPr/>
          </p:nvCxnSpPr>
          <p:spPr bwMode="auto">
            <a:xfrm>
              <a:off x="2366963" y="4419600"/>
              <a:ext cx="946150" cy="134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3" name="Oval 21"/>
            <p:cNvSpPr>
              <a:spLocks noChangeArrowheads="1"/>
            </p:cNvSpPr>
            <p:nvPr/>
          </p:nvSpPr>
          <p:spPr bwMode="auto">
            <a:xfrm>
              <a:off x="5113338" y="4598988"/>
              <a:ext cx="1169987" cy="450850"/>
            </a:xfrm>
            <a:prstGeom prst="ellipse">
              <a:avLst/>
            </a:prstGeom>
            <a:solidFill>
              <a:srgbClr val="FF66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fib(3)</a:t>
              </a:r>
            </a:p>
          </p:txBody>
        </p:sp>
        <p:sp>
          <p:nvSpPr>
            <p:cNvPr id="17424" name="Oval 22"/>
            <p:cNvSpPr>
              <a:spLocks noChangeArrowheads="1"/>
            </p:cNvSpPr>
            <p:nvPr/>
          </p:nvSpPr>
          <p:spPr bwMode="auto">
            <a:xfrm>
              <a:off x="7227888" y="4598988"/>
              <a:ext cx="1169987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fib(4)</a:t>
              </a:r>
            </a:p>
          </p:txBody>
        </p:sp>
        <p:cxnSp>
          <p:nvCxnSpPr>
            <p:cNvPr id="17425" name="AutoShape 23"/>
            <p:cNvCxnSpPr>
              <a:cxnSpLocks noChangeShapeType="1"/>
              <a:endCxn id="17423" idx="0"/>
            </p:cNvCxnSpPr>
            <p:nvPr/>
          </p:nvCxnSpPr>
          <p:spPr bwMode="auto">
            <a:xfrm flipH="1">
              <a:off x="5699125" y="4464050"/>
              <a:ext cx="1168400" cy="134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6" name="AutoShape 24"/>
            <p:cNvCxnSpPr>
              <a:cxnSpLocks noChangeShapeType="1"/>
              <a:endCxn id="17424" idx="0"/>
            </p:cNvCxnSpPr>
            <p:nvPr/>
          </p:nvCxnSpPr>
          <p:spPr bwMode="auto">
            <a:xfrm>
              <a:off x="6867525" y="4464050"/>
              <a:ext cx="946150" cy="134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7" name="AutoShape 25"/>
            <p:cNvCxnSpPr>
              <a:cxnSpLocks noChangeShapeType="1"/>
              <a:stCxn id="17415" idx="4"/>
              <a:endCxn id="17417" idx="0"/>
            </p:cNvCxnSpPr>
            <p:nvPr/>
          </p:nvCxnSpPr>
          <p:spPr bwMode="auto">
            <a:xfrm flipH="1">
              <a:off x="566738" y="5005388"/>
              <a:ext cx="631825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8" name="AutoShape 26"/>
            <p:cNvCxnSpPr>
              <a:cxnSpLocks noChangeShapeType="1"/>
              <a:stCxn id="17415" idx="4"/>
              <a:endCxn id="17418" idx="0"/>
            </p:cNvCxnSpPr>
            <p:nvPr/>
          </p:nvCxnSpPr>
          <p:spPr bwMode="auto">
            <a:xfrm>
              <a:off x="1198563" y="5005388"/>
              <a:ext cx="628650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9" name="Oval 31"/>
            <p:cNvSpPr>
              <a:spLocks noChangeArrowheads="1"/>
            </p:cNvSpPr>
            <p:nvPr/>
          </p:nvSpPr>
          <p:spPr bwMode="auto">
            <a:xfrm>
              <a:off x="2141538" y="5273675"/>
              <a:ext cx="1169987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fib(1)</a:t>
              </a:r>
            </a:p>
          </p:txBody>
        </p:sp>
        <p:sp>
          <p:nvSpPr>
            <p:cNvPr id="17430" name="Oval 32"/>
            <p:cNvSpPr>
              <a:spLocks noChangeArrowheads="1"/>
            </p:cNvSpPr>
            <p:nvPr/>
          </p:nvSpPr>
          <p:spPr bwMode="auto">
            <a:xfrm>
              <a:off x="3402013" y="5273675"/>
              <a:ext cx="1169987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fib(2)</a:t>
              </a:r>
            </a:p>
          </p:txBody>
        </p:sp>
        <p:cxnSp>
          <p:nvCxnSpPr>
            <p:cNvPr id="17431" name="AutoShape 33"/>
            <p:cNvCxnSpPr>
              <a:cxnSpLocks noChangeShapeType="1"/>
              <a:endCxn id="17429" idx="0"/>
            </p:cNvCxnSpPr>
            <p:nvPr/>
          </p:nvCxnSpPr>
          <p:spPr bwMode="auto">
            <a:xfrm flipH="1">
              <a:off x="2727325" y="5049838"/>
              <a:ext cx="631825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2" name="AutoShape 34"/>
            <p:cNvCxnSpPr>
              <a:cxnSpLocks noChangeShapeType="1"/>
              <a:endCxn id="17430" idx="0"/>
            </p:cNvCxnSpPr>
            <p:nvPr/>
          </p:nvCxnSpPr>
          <p:spPr bwMode="auto">
            <a:xfrm>
              <a:off x="3359150" y="5049838"/>
              <a:ext cx="628650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3" name="Oval 35"/>
            <p:cNvSpPr>
              <a:spLocks noChangeArrowheads="1"/>
            </p:cNvSpPr>
            <p:nvPr/>
          </p:nvSpPr>
          <p:spPr bwMode="auto">
            <a:xfrm>
              <a:off x="4572000" y="5273675"/>
              <a:ext cx="1169988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fib(1)</a:t>
              </a:r>
            </a:p>
          </p:txBody>
        </p:sp>
        <p:sp>
          <p:nvSpPr>
            <p:cNvPr id="17434" name="Oval 36"/>
            <p:cNvSpPr>
              <a:spLocks noChangeArrowheads="1"/>
            </p:cNvSpPr>
            <p:nvPr/>
          </p:nvSpPr>
          <p:spPr bwMode="auto">
            <a:xfrm>
              <a:off x="5832475" y="5273675"/>
              <a:ext cx="1169988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fib(2)</a:t>
              </a:r>
            </a:p>
          </p:txBody>
        </p:sp>
        <p:cxnSp>
          <p:nvCxnSpPr>
            <p:cNvPr id="17435" name="AutoShape 37"/>
            <p:cNvCxnSpPr>
              <a:cxnSpLocks noChangeShapeType="1"/>
              <a:endCxn id="17433" idx="0"/>
            </p:cNvCxnSpPr>
            <p:nvPr/>
          </p:nvCxnSpPr>
          <p:spPr bwMode="auto">
            <a:xfrm flipH="1">
              <a:off x="5157788" y="5049838"/>
              <a:ext cx="631825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6" name="AutoShape 38"/>
            <p:cNvCxnSpPr>
              <a:cxnSpLocks noChangeShapeType="1"/>
              <a:endCxn id="17434" idx="0"/>
            </p:cNvCxnSpPr>
            <p:nvPr/>
          </p:nvCxnSpPr>
          <p:spPr bwMode="auto">
            <a:xfrm>
              <a:off x="5789613" y="5049838"/>
              <a:ext cx="628650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7" name="Oval 39"/>
            <p:cNvSpPr>
              <a:spLocks noChangeArrowheads="1"/>
            </p:cNvSpPr>
            <p:nvPr/>
          </p:nvSpPr>
          <p:spPr bwMode="auto">
            <a:xfrm>
              <a:off x="6713538" y="5273675"/>
              <a:ext cx="1169987" cy="450850"/>
            </a:xfrm>
            <a:prstGeom prst="ellipse">
              <a:avLst/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fib(2)</a:t>
              </a:r>
            </a:p>
          </p:txBody>
        </p:sp>
        <p:sp>
          <p:nvSpPr>
            <p:cNvPr id="17438" name="Oval 40"/>
            <p:cNvSpPr>
              <a:spLocks noChangeArrowheads="1"/>
            </p:cNvSpPr>
            <p:nvPr/>
          </p:nvSpPr>
          <p:spPr bwMode="auto">
            <a:xfrm>
              <a:off x="7974013" y="5273675"/>
              <a:ext cx="1169987" cy="450850"/>
            </a:xfrm>
            <a:prstGeom prst="ellipse">
              <a:avLst/>
            </a:prstGeom>
            <a:solidFill>
              <a:srgbClr val="FF66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+mn-lt"/>
                </a:rPr>
                <a:t>fib(3)</a:t>
              </a:r>
            </a:p>
          </p:txBody>
        </p:sp>
        <p:cxnSp>
          <p:nvCxnSpPr>
            <p:cNvPr id="17439" name="AutoShape 41"/>
            <p:cNvCxnSpPr>
              <a:cxnSpLocks noChangeShapeType="1"/>
              <a:endCxn id="17437" idx="0"/>
            </p:cNvCxnSpPr>
            <p:nvPr/>
          </p:nvCxnSpPr>
          <p:spPr bwMode="auto">
            <a:xfrm flipH="1">
              <a:off x="7299325" y="5049838"/>
              <a:ext cx="631825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0" name="AutoShape 42"/>
            <p:cNvCxnSpPr>
              <a:cxnSpLocks noChangeShapeType="1"/>
              <a:endCxn id="17438" idx="0"/>
            </p:cNvCxnSpPr>
            <p:nvPr/>
          </p:nvCxnSpPr>
          <p:spPr bwMode="auto">
            <a:xfrm>
              <a:off x="7931150" y="5049838"/>
              <a:ext cx="628650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17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피보나치 수열의 반복구현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18600" y="1600201"/>
            <a:ext cx="8273880" cy="449580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/>
            <a:r>
              <a:rPr lang="en-US" altLang="ko-KR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fib_iter</a:t>
            </a:r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n)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if (n == 0) return 0;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if (n == 1) return 1;</a:t>
            </a:r>
          </a:p>
          <a:p>
            <a:pPr algn="just"/>
            <a:r>
              <a:rPr lang="ko-KR" altLang="en-US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    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pp = 0;	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p = 1;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</a:t>
            </a:r>
            <a:r>
              <a:rPr lang="en-US" altLang="ko-KR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result = 0;</a:t>
            </a:r>
          </a:p>
          <a:p>
            <a:pPr algn="just"/>
            <a:r>
              <a:rPr lang="ko-KR" altLang="en-US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    </a:t>
            </a:r>
          </a:p>
          <a:p>
            <a:pPr algn="just"/>
            <a:r>
              <a:rPr lang="nn-NO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for (int i = 2; i &lt;= n; i++) {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    result = p + pp;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    pp = p;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    p = result;</a:t>
            </a:r>
          </a:p>
          <a:p>
            <a:pPr algn="just"/>
            <a:r>
              <a:rPr lang="ko-KR" altLang="en-US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</a:t>
            </a:r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return result;</a:t>
            </a:r>
          </a:p>
          <a:p>
            <a:pPr algn="just"/>
            <a:r>
              <a:rPr lang="en-US" altLang="ko-KR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endParaRPr lang="en-US" altLang="ko-KR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18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하노이 탑 문제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문제는 막대 </a:t>
            </a:r>
            <a:r>
              <a:rPr lang="en-US" altLang="ko-KR" dirty="0" smtClean="0"/>
              <a:t>A</a:t>
            </a:r>
            <a:r>
              <a:rPr lang="ko-KR" altLang="en-US" dirty="0" smtClean="0"/>
              <a:t>에 쌓여있는 원판 </a:t>
            </a:r>
            <a:r>
              <a:rPr lang="en-US" altLang="ko-KR" dirty="0" smtClean="0"/>
              <a:t>n</a:t>
            </a:r>
            <a:r>
              <a:rPr lang="ko-KR" altLang="en-US" dirty="0" smtClean="0"/>
              <a:t>개를 막대 </a:t>
            </a:r>
            <a:r>
              <a:rPr lang="en-US" altLang="ko-KR" dirty="0" smtClean="0"/>
              <a:t>C</a:t>
            </a:r>
            <a:r>
              <a:rPr lang="ko-KR" altLang="en-US" dirty="0" smtClean="0"/>
              <a:t>로 옮기는 것이다</a:t>
            </a:r>
            <a:r>
              <a:rPr lang="en-US" altLang="ko-KR" dirty="0" smtClean="0"/>
              <a:t>. </a:t>
            </a:r>
          </a:p>
          <a:p>
            <a:pPr lvl="1" eaLnBrk="1" hangingPunct="1"/>
            <a:r>
              <a:rPr lang="ko-KR" altLang="en-US" dirty="0" smtClean="0"/>
              <a:t>한 번에 하나의 원판만 이동할 수 있다 </a:t>
            </a:r>
          </a:p>
          <a:p>
            <a:pPr lvl="1" eaLnBrk="1" hangingPunct="1"/>
            <a:r>
              <a:rPr lang="ko-KR" altLang="en-US" dirty="0" smtClean="0"/>
              <a:t>맨 위에 있는 원판만 이동할 수 있다 </a:t>
            </a:r>
          </a:p>
          <a:p>
            <a:pPr lvl="1" eaLnBrk="1" hangingPunct="1"/>
            <a:r>
              <a:rPr lang="ko-KR" altLang="en-US" dirty="0" smtClean="0"/>
              <a:t>크기가 작은 원판 위에 큰 원판이 쌓일 수 없다</a:t>
            </a:r>
            <a:r>
              <a:rPr lang="en-US" altLang="ko-KR" dirty="0" smtClean="0"/>
              <a:t>. </a:t>
            </a:r>
          </a:p>
          <a:p>
            <a:pPr lvl="1" eaLnBrk="1" hangingPunct="1"/>
            <a:r>
              <a:rPr lang="ko-KR" altLang="en-US" dirty="0" smtClean="0"/>
              <a:t>중간의 막대를 임시적으로 이용할 수 있으나 앞의 조건들을 </a:t>
            </a:r>
            <a:endParaRPr lang="en-US" altLang="ko-KR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지켜야 한다</a:t>
            </a:r>
            <a:r>
              <a:rPr lang="en-US" altLang="ko-KR" dirty="0" smtClean="0"/>
              <a:t>. </a:t>
            </a:r>
          </a:p>
        </p:txBody>
      </p:sp>
      <p:grpSp>
        <p:nvGrpSpPr>
          <p:cNvPr id="19460" name="Group 85"/>
          <p:cNvGrpSpPr>
            <a:grpSpLocks/>
          </p:cNvGrpSpPr>
          <p:nvPr/>
        </p:nvGrpSpPr>
        <p:grpSpPr bwMode="auto">
          <a:xfrm>
            <a:off x="2456765" y="4824155"/>
            <a:ext cx="4186238" cy="1420813"/>
            <a:chOff x="2460" y="2273"/>
            <a:chExt cx="2058" cy="485"/>
          </a:xfrm>
        </p:grpSpPr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2460" y="2273"/>
              <a:ext cx="595" cy="309"/>
              <a:chOff x="657" y="1480"/>
              <a:chExt cx="1180" cy="1043"/>
            </a:xfrm>
          </p:grpSpPr>
          <p:sp>
            <p:nvSpPr>
              <p:cNvPr id="19480" name="Rectangle 6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19481" name="Rectangle 7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19462" name="Group 8"/>
            <p:cNvGrpSpPr>
              <a:grpSpLocks/>
            </p:cNvGrpSpPr>
            <p:nvPr/>
          </p:nvGrpSpPr>
          <p:grpSpPr bwMode="auto">
            <a:xfrm>
              <a:off x="3192" y="2273"/>
              <a:ext cx="595" cy="309"/>
              <a:chOff x="657" y="1480"/>
              <a:chExt cx="1180" cy="1043"/>
            </a:xfrm>
          </p:grpSpPr>
          <p:sp>
            <p:nvSpPr>
              <p:cNvPr id="19478" name="Rectangle 9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19479" name="Rectangle 10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19463" name="Group 11"/>
            <p:cNvGrpSpPr>
              <a:grpSpLocks/>
            </p:cNvGrpSpPr>
            <p:nvPr/>
          </p:nvGrpSpPr>
          <p:grpSpPr bwMode="auto">
            <a:xfrm>
              <a:off x="3923" y="2273"/>
              <a:ext cx="595" cy="309"/>
              <a:chOff x="657" y="1480"/>
              <a:chExt cx="1180" cy="1043"/>
            </a:xfrm>
          </p:grpSpPr>
          <p:sp>
            <p:nvSpPr>
              <p:cNvPr id="19476" name="Rectangle 12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19477" name="Rectangle 13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19464" name="AutoShape 14"/>
            <p:cNvSpPr>
              <a:spLocks noChangeArrowheads="1"/>
            </p:cNvSpPr>
            <p:nvPr/>
          </p:nvSpPr>
          <p:spPr bwMode="auto">
            <a:xfrm>
              <a:off x="2573" y="2475"/>
              <a:ext cx="368" cy="4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9465" name="AutoShape 15"/>
            <p:cNvSpPr>
              <a:spLocks noChangeArrowheads="1"/>
            </p:cNvSpPr>
            <p:nvPr/>
          </p:nvSpPr>
          <p:spPr bwMode="auto">
            <a:xfrm>
              <a:off x="2529" y="2515"/>
              <a:ext cx="461" cy="4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9466" name="AutoShape 16"/>
            <p:cNvSpPr>
              <a:spLocks noChangeArrowheads="1"/>
            </p:cNvSpPr>
            <p:nvPr/>
          </p:nvSpPr>
          <p:spPr bwMode="auto">
            <a:xfrm>
              <a:off x="2607" y="2435"/>
              <a:ext cx="297" cy="4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9467" name="Text Box 17"/>
            <p:cNvSpPr txBox="1">
              <a:spLocks noChangeArrowheads="1"/>
            </p:cNvSpPr>
            <p:nvPr/>
          </p:nvSpPr>
          <p:spPr bwMode="auto">
            <a:xfrm>
              <a:off x="2712" y="2622"/>
              <a:ext cx="17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19468" name="Text Box 18"/>
            <p:cNvSpPr txBox="1">
              <a:spLocks noChangeArrowheads="1"/>
            </p:cNvSpPr>
            <p:nvPr/>
          </p:nvSpPr>
          <p:spPr bwMode="auto">
            <a:xfrm>
              <a:off x="3443" y="2622"/>
              <a:ext cx="16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19469" name="Text Box 19"/>
            <p:cNvSpPr txBox="1">
              <a:spLocks noChangeArrowheads="1"/>
            </p:cNvSpPr>
            <p:nvPr/>
          </p:nvSpPr>
          <p:spPr bwMode="auto">
            <a:xfrm>
              <a:off x="4176" y="2621"/>
              <a:ext cx="1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19470" name="AutoShape 20"/>
            <p:cNvSpPr>
              <a:spLocks noChangeArrowheads="1"/>
            </p:cNvSpPr>
            <p:nvPr/>
          </p:nvSpPr>
          <p:spPr bwMode="auto">
            <a:xfrm>
              <a:off x="3305" y="2475"/>
              <a:ext cx="367" cy="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9471" name="AutoShape 21"/>
            <p:cNvSpPr>
              <a:spLocks noChangeArrowheads="1"/>
            </p:cNvSpPr>
            <p:nvPr/>
          </p:nvSpPr>
          <p:spPr bwMode="auto">
            <a:xfrm>
              <a:off x="3260" y="2515"/>
              <a:ext cx="462" cy="4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9472" name="AutoShape 22"/>
            <p:cNvSpPr>
              <a:spLocks noChangeArrowheads="1"/>
            </p:cNvSpPr>
            <p:nvPr/>
          </p:nvSpPr>
          <p:spPr bwMode="auto">
            <a:xfrm>
              <a:off x="3339" y="2435"/>
              <a:ext cx="297" cy="40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9473" name="AutoShape 23"/>
            <p:cNvSpPr>
              <a:spLocks noChangeArrowheads="1"/>
            </p:cNvSpPr>
            <p:nvPr/>
          </p:nvSpPr>
          <p:spPr bwMode="auto">
            <a:xfrm>
              <a:off x="4036" y="2475"/>
              <a:ext cx="368" cy="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9474" name="AutoShape 24"/>
            <p:cNvSpPr>
              <a:spLocks noChangeArrowheads="1"/>
            </p:cNvSpPr>
            <p:nvPr/>
          </p:nvSpPr>
          <p:spPr bwMode="auto">
            <a:xfrm>
              <a:off x="3992" y="2515"/>
              <a:ext cx="461" cy="4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9475" name="AutoShape 25"/>
            <p:cNvSpPr>
              <a:spLocks noChangeArrowheads="1"/>
            </p:cNvSpPr>
            <p:nvPr/>
          </p:nvSpPr>
          <p:spPr bwMode="auto">
            <a:xfrm>
              <a:off x="4070" y="2435"/>
              <a:ext cx="297" cy="40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19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순환</a:t>
            </a:r>
            <a:r>
              <a:rPr lang="en-US" altLang="ko-KR" smtClean="0"/>
              <a:t>(recursion)</a:t>
            </a:r>
            <a:r>
              <a:rPr lang="ko-KR" altLang="en-US" smtClean="0"/>
              <a:t>이란</a:t>
            </a:r>
            <a:r>
              <a:rPr lang="en-US" altLang="ko-KR" smtClean="0"/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알고리즘이나 함수가 수행 도중에 자기 자신을 다시 호출하여 문제를 해결하는 기법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정의자체가 순환적으로 되어 있는 경우에 적합한 방법</a:t>
            </a:r>
          </a:p>
          <a:p>
            <a:pPr eaLnBrk="1" hangingPunct="1">
              <a:lnSpc>
                <a:spcPct val="90000"/>
              </a:lnSpc>
            </a:pPr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ko-KR" altLang="en-US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9220" name="Picture 6" descr="MCj02807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3383995"/>
            <a:ext cx="2340260" cy="224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2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81"/>
          <p:cNvGrpSpPr>
            <a:grpSpLocks/>
          </p:cNvGrpSpPr>
          <p:nvPr/>
        </p:nvGrpSpPr>
        <p:grpSpPr bwMode="auto">
          <a:xfrm>
            <a:off x="971550" y="1493838"/>
            <a:ext cx="2970213" cy="3857625"/>
            <a:chOff x="1422" y="119"/>
            <a:chExt cx="2782" cy="3816"/>
          </a:xfrm>
        </p:grpSpPr>
        <p:grpSp>
          <p:nvGrpSpPr>
            <p:cNvPr id="20559" name="Group 2"/>
            <p:cNvGrpSpPr>
              <a:grpSpLocks/>
            </p:cNvGrpSpPr>
            <p:nvPr/>
          </p:nvGrpSpPr>
          <p:grpSpPr bwMode="auto">
            <a:xfrm>
              <a:off x="1429" y="119"/>
              <a:ext cx="800" cy="641"/>
              <a:chOff x="657" y="1480"/>
              <a:chExt cx="1180" cy="1043"/>
            </a:xfrm>
          </p:grpSpPr>
          <p:sp>
            <p:nvSpPr>
              <p:cNvPr id="20636" name="Rectangle 3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37" name="Rectangle 4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60" name="Group 5"/>
            <p:cNvGrpSpPr>
              <a:grpSpLocks/>
            </p:cNvGrpSpPr>
            <p:nvPr/>
          </p:nvGrpSpPr>
          <p:grpSpPr bwMode="auto">
            <a:xfrm>
              <a:off x="2413" y="119"/>
              <a:ext cx="800" cy="641"/>
              <a:chOff x="657" y="1480"/>
              <a:chExt cx="1180" cy="1043"/>
            </a:xfrm>
          </p:grpSpPr>
          <p:sp>
            <p:nvSpPr>
              <p:cNvPr id="20634" name="Rectangle 6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35" name="Rectangle 7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61" name="Group 8"/>
            <p:cNvGrpSpPr>
              <a:grpSpLocks/>
            </p:cNvGrpSpPr>
            <p:nvPr/>
          </p:nvGrpSpPr>
          <p:grpSpPr bwMode="auto">
            <a:xfrm>
              <a:off x="3396" y="119"/>
              <a:ext cx="800" cy="641"/>
              <a:chOff x="657" y="1480"/>
              <a:chExt cx="1180" cy="1043"/>
            </a:xfrm>
          </p:grpSpPr>
          <p:sp>
            <p:nvSpPr>
              <p:cNvPr id="20632" name="Rectangle 9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33" name="Rectangle 10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0562" name="AutoShape 11"/>
            <p:cNvSpPr>
              <a:spLocks noChangeArrowheads="1"/>
            </p:cNvSpPr>
            <p:nvPr/>
          </p:nvSpPr>
          <p:spPr bwMode="auto">
            <a:xfrm>
              <a:off x="1581" y="537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63" name="AutoShape 12"/>
            <p:cNvSpPr>
              <a:spLocks noChangeArrowheads="1"/>
            </p:cNvSpPr>
            <p:nvPr/>
          </p:nvSpPr>
          <p:spPr bwMode="auto">
            <a:xfrm>
              <a:off x="1521" y="621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64" name="AutoShape 13"/>
            <p:cNvSpPr>
              <a:spLocks noChangeArrowheads="1"/>
            </p:cNvSpPr>
            <p:nvPr/>
          </p:nvSpPr>
          <p:spPr bwMode="auto">
            <a:xfrm>
              <a:off x="1627" y="454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65" name="Text Box 14"/>
            <p:cNvSpPr txBox="1">
              <a:spLocks noChangeArrowheads="1"/>
            </p:cNvSpPr>
            <p:nvPr/>
          </p:nvSpPr>
          <p:spPr bwMode="auto">
            <a:xfrm>
              <a:off x="1767" y="782"/>
              <a:ext cx="34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0566" name="Text Box 15"/>
            <p:cNvSpPr txBox="1">
              <a:spLocks noChangeArrowheads="1"/>
            </p:cNvSpPr>
            <p:nvPr/>
          </p:nvSpPr>
          <p:spPr bwMode="auto">
            <a:xfrm>
              <a:off x="2751" y="779"/>
              <a:ext cx="321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0567" name="Text Box 16"/>
            <p:cNvSpPr txBox="1">
              <a:spLocks noChangeArrowheads="1"/>
            </p:cNvSpPr>
            <p:nvPr/>
          </p:nvSpPr>
          <p:spPr bwMode="auto">
            <a:xfrm>
              <a:off x="3734" y="775"/>
              <a:ext cx="33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0568" name="AutoShape 17"/>
            <p:cNvSpPr>
              <a:spLocks noChangeArrowheads="1"/>
            </p:cNvSpPr>
            <p:nvPr/>
          </p:nvSpPr>
          <p:spPr bwMode="auto">
            <a:xfrm>
              <a:off x="2565" y="537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69" name="AutoShape 18"/>
            <p:cNvSpPr>
              <a:spLocks noChangeArrowheads="1"/>
            </p:cNvSpPr>
            <p:nvPr/>
          </p:nvSpPr>
          <p:spPr bwMode="auto">
            <a:xfrm>
              <a:off x="2505" y="621"/>
              <a:ext cx="620" cy="8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70" name="AutoShape 19"/>
            <p:cNvSpPr>
              <a:spLocks noChangeArrowheads="1"/>
            </p:cNvSpPr>
            <p:nvPr/>
          </p:nvSpPr>
          <p:spPr bwMode="auto">
            <a:xfrm>
              <a:off x="2611" y="454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71" name="AutoShape 20"/>
            <p:cNvSpPr>
              <a:spLocks noChangeArrowheads="1"/>
            </p:cNvSpPr>
            <p:nvPr/>
          </p:nvSpPr>
          <p:spPr bwMode="auto">
            <a:xfrm>
              <a:off x="3548" y="537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72" name="AutoShape 21"/>
            <p:cNvSpPr>
              <a:spLocks noChangeArrowheads="1"/>
            </p:cNvSpPr>
            <p:nvPr/>
          </p:nvSpPr>
          <p:spPr bwMode="auto">
            <a:xfrm>
              <a:off x="3488" y="621"/>
              <a:ext cx="621" cy="8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73" name="AutoShape 22"/>
            <p:cNvSpPr>
              <a:spLocks noChangeArrowheads="1"/>
            </p:cNvSpPr>
            <p:nvPr/>
          </p:nvSpPr>
          <p:spPr bwMode="auto">
            <a:xfrm>
              <a:off x="3594" y="454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grpSp>
          <p:nvGrpSpPr>
            <p:cNvPr id="20574" name="Group 23"/>
            <p:cNvGrpSpPr>
              <a:grpSpLocks/>
            </p:cNvGrpSpPr>
            <p:nvPr/>
          </p:nvGrpSpPr>
          <p:grpSpPr bwMode="auto">
            <a:xfrm>
              <a:off x="1437" y="1021"/>
              <a:ext cx="800" cy="641"/>
              <a:chOff x="657" y="1480"/>
              <a:chExt cx="1180" cy="1043"/>
            </a:xfrm>
          </p:grpSpPr>
          <p:sp>
            <p:nvSpPr>
              <p:cNvPr id="20630" name="Rectangle 24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31" name="Rectangle 25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75" name="Group 26"/>
            <p:cNvGrpSpPr>
              <a:grpSpLocks/>
            </p:cNvGrpSpPr>
            <p:nvPr/>
          </p:nvGrpSpPr>
          <p:grpSpPr bwMode="auto">
            <a:xfrm>
              <a:off x="2421" y="1021"/>
              <a:ext cx="800" cy="641"/>
              <a:chOff x="657" y="1480"/>
              <a:chExt cx="1180" cy="1043"/>
            </a:xfrm>
          </p:grpSpPr>
          <p:sp>
            <p:nvSpPr>
              <p:cNvPr id="20628" name="Rectangle 27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29" name="Rectangle 28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76" name="Group 29"/>
            <p:cNvGrpSpPr>
              <a:grpSpLocks/>
            </p:cNvGrpSpPr>
            <p:nvPr/>
          </p:nvGrpSpPr>
          <p:grpSpPr bwMode="auto">
            <a:xfrm>
              <a:off x="3404" y="1021"/>
              <a:ext cx="800" cy="641"/>
              <a:chOff x="657" y="1480"/>
              <a:chExt cx="1180" cy="1043"/>
            </a:xfrm>
          </p:grpSpPr>
          <p:sp>
            <p:nvSpPr>
              <p:cNvPr id="20626" name="Rectangle 30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27" name="Rectangle 31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0577" name="AutoShape 32"/>
            <p:cNvSpPr>
              <a:spLocks noChangeArrowheads="1"/>
            </p:cNvSpPr>
            <p:nvPr/>
          </p:nvSpPr>
          <p:spPr bwMode="auto">
            <a:xfrm>
              <a:off x="1589" y="1439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78" name="AutoShape 33"/>
            <p:cNvSpPr>
              <a:spLocks noChangeArrowheads="1"/>
            </p:cNvSpPr>
            <p:nvPr/>
          </p:nvSpPr>
          <p:spPr bwMode="auto">
            <a:xfrm>
              <a:off x="1529" y="1523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79" name="AutoShape 34"/>
            <p:cNvSpPr>
              <a:spLocks noChangeArrowheads="1"/>
            </p:cNvSpPr>
            <p:nvPr/>
          </p:nvSpPr>
          <p:spPr bwMode="auto">
            <a:xfrm>
              <a:off x="3606" y="1525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80" name="Text Box 35"/>
            <p:cNvSpPr txBox="1">
              <a:spLocks noChangeArrowheads="1"/>
            </p:cNvSpPr>
            <p:nvPr/>
          </p:nvSpPr>
          <p:spPr bwMode="auto">
            <a:xfrm>
              <a:off x="1774" y="1683"/>
              <a:ext cx="341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0581" name="Text Box 36"/>
            <p:cNvSpPr txBox="1">
              <a:spLocks noChangeArrowheads="1"/>
            </p:cNvSpPr>
            <p:nvPr/>
          </p:nvSpPr>
          <p:spPr bwMode="auto">
            <a:xfrm>
              <a:off x="2759" y="1682"/>
              <a:ext cx="321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0582" name="Text Box 37"/>
            <p:cNvSpPr txBox="1">
              <a:spLocks noChangeArrowheads="1"/>
            </p:cNvSpPr>
            <p:nvPr/>
          </p:nvSpPr>
          <p:spPr bwMode="auto">
            <a:xfrm>
              <a:off x="3742" y="1678"/>
              <a:ext cx="331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0583" name="AutoShape 38"/>
            <p:cNvSpPr>
              <a:spLocks noChangeArrowheads="1"/>
            </p:cNvSpPr>
            <p:nvPr/>
          </p:nvSpPr>
          <p:spPr bwMode="auto">
            <a:xfrm>
              <a:off x="2573" y="1439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84" name="AutoShape 39"/>
            <p:cNvSpPr>
              <a:spLocks noChangeArrowheads="1"/>
            </p:cNvSpPr>
            <p:nvPr/>
          </p:nvSpPr>
          <p:spPr bwMode="auto">
            <a:xfrm>
              <a:off x="2513" y="1523"/>
              <a:ext cx="620" cy="8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85" name="AutoShape 40"/>
            <p:cNvSpPr>
              <a:spLocks noChangeArrowheads="1"/>
            </p:cNvSpPr>
            <p:nvPr/>
          </p:nvSpPr>
          <p:spPr bwMode="auto">
            <a:xfrm>
              <a:off x="2619" y="1356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86" name="AutoShape 41"/>
            <p:cNvSpPr>
              <a:spLocks noChangeArrowheads="1"/>
            </p:cNvSpPr>
            <p:nvPr/>
          </p:nvSpPr>
          <p:spPr bwMode="auto">
            <a:xfrm>
              <a:off x="3556" y="1439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87" name="AutoShape 42"/>
            <p:cNvSpPr>
              <a:spLocks noChangeArrowheads="1"/>
            </p:cNvSpPr>
            <p:nvPr/>
          </p:nvSpPr>
          <p:spPr bwMode="auto">
            <a:xfrm>
              <a:off x="3496" y="1523"/>
              <a:ext cx="621" cy="8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88" name="AutoShape 43"/>
            <p:cNvSpPr>
              <a:spLocks noChangeArrowheads="1"/>
            </p:cNvSpPr>
            <p:nvPr/>
          </p:nvSpPr>
          <p:spPr bwMode="auto">
            <a:xfrm>
              <a:off x="3602" y="1356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grpSp>
          <p:nvGrpSpPr>
            <p:cNvPr id="20589" name="Group 44"/>
            <p:cNvGrpSpPr>
              <a:grpSpLocks/>
            </p:cNvGrpSpPr>
            <p:nvPr/>
          </p:nvGrpSpPr>
          <p:grpSpPr bwMode="auto">
            <a:xfrm>
              <a:off x="1422" y="1928"/>
              <a:ext cx="800" cy="641"/>
              <a:chOff x="657" y="1480"/>
              <a:chExt cx="1180" cy="1043"/>
            </a:xfrm>
          </p:grpSpPr>
          <p:sp>
            <p:nvSpPr>
              <p:cNvPr id="20624" name="Rectangle 45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25" name="Rectangle 46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90" name="Group 47"/>
            <p:cNvGrpSpPr>
              <a:grpSpLocks/>
            </p:cNvGrpSpPr>
            <p:nvPr/>
          </p:nvGrpSpPr>
          <p:grpSpPr bwMode="auto">
            <a:xfrm>
              <a:off x="2406" y="1928"/>
              <a:ext cx="800" cy="641"/>
              <a:chOff x="657" y="1480"/>
              <a:chExt cx="1180" cy="1043"/>
            </a:xfrm>
          </p:grpSpPr>
          <p:sp>
            <p:nvSpPr>
              <p:cNvPr id="20622" name="Rectangle 48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23" name="Rectangle 49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91" name="Group 50"/>
            <p:cNvGrpSpPr>
              <a:grpSpLocks/>
            </p:cNvGrpSpPr>
            <p:nvPr/>
          </p:nvGrpSpPr>
          <p:grpSpPr bwMode="auto">
            <a:xfrm>
              <a:off x="3389" y="1928"/>
              <a:ext cx="800" cy="641"/>
              <a:chOff x="657" y="1480"/>
              <a:chExt cx="1180" cy="1043"/>
            </a:xfrm>
          </p:grpSpPr>
          <p:sp>
            <p:nvSpPr>
              <p:cNvPr id="20620" name="Rectangle 51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21" name="Rectangle 52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0592" name="AutoShape 53"/>
            <p:cNvSpPr>
              <a:spLocks noChangeArrowheads="1"/>
            </p:cNvSpPr>
            <p:nvPr/>
          </p:nvSpPr>
          <p:spPr bwMode="auto">
            <a:xfrm>
              <a:off x="2544" y="2432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93" name="AutoShape 54"/>
            <p:cNvSpPr>
              <a:spLocks noChangeArrowheads="1"/>
            </p:cNvSpPr>
            <p:nvPr/>
          </p:nvSpPr>
          <p:spPr bwMode="auto">
            <a:xfrm>
              <a:off x="1519" y="2432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94" name="AutoShape 55"/>
            <p:cNvSpPr>
              <a:spLocks noChangeArrowheads="1"/>
            </p:cNvSpPr>
            <p:nvPr/>
          </p:nvSpPr>
          <p:spPr bwMode="auto">
            <a:xfrm>
              <a:off x="3591" y="2432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95" name="Text Box 56"/>
            <p:cNvSpPr txBox="1">
              <a:spLocks noChangeArrowheads="1"/>
            </p:cNvSpPr>
            <p:nvPr/>
          </p:nvSpPr>
          <p:spPr bwMode="auto">
            <a:xfrm>
              <a:off x="1760" y="2591"/>
              <a:ext cx="34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0596" name="Text Box 57"/>
            <p:cNvSpPr txBox="1">
              <a:spLocks noChangeArrowheads="1"/>
            </p:cNvSpPr>
            <p:nvPr/>
          </p:nvSpPr>
          <p:spPr bwMode="auto">
            <a:xfrm>
              <a:off x="2744" y="2589"/>
              <a:ext cx="321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0597" name="Text Box 58"/>
            <p:cNvSpPr txBox="1">
              <a:spLocks noChangeArrowheads="1"/>
            </p:cNvSpPr>
            <p:nvPr/>
          </p:nvSpPr>
          <p:spPr bwMode="auto">
            <a:xfrm>
              <a:off x="3727" y="2584"/>
              <a:ext cx="331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0598" name="AutoShape 59"/>
            <p:cNvSpPr>
              <a:spLocks noChangeArrowheads="1"/>
            </p:cNvSpPr>
            <p:nvPr/>
          </p:nvSpPr>
          <p:spPr bwMode="auto">
            <a:xfrm>
              <a:off x="2558" y="2346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99" name="AutoShape 60"/>
            <p:cNvSpPr>
              <a:spLocks noChangeArrowheads="1"/>
            </p:cNvSpPr>
            <p:nvPr/>
          </p:nvSpPr>
          <p:spPr bwMode="auto">
            <a:xfrm>
              <a:off x="2498" y="2430"/>
              <a:ext cx="620" cy="8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600" name="AutoShape 61"/>
            <p:cNvSpPr>
              <a:spLocks noChangeArrowheads="1"/>
            </p:cNvSpPr>
            <p:nvPr/>
          </p:nvSpPr>
          <p:spPr bwMode="auto">
            <a:xfrm>
              <a:off x="2604" y="2263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601" name="AutoShape 62"/>
            <p:cNvSpPr>
              <a:spLocks noChangeArrowheads="1"/>
            </p:cNvSpPr>
            <p:nvPr/>
          </p:nvSpPr>
          <p:spPr bwMode="auto">
            <a:xfrm>
              <a:off x="3541" y="2346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602" name="AutoShape 63"/>
            <p:cNvSpPr>
              <a:spLocks noChangeArrowheads="1"/>
            </p:cNvSpPr>
            <p:nvPr/>
          </p:nvSpPr>
          <p:spPr bwMode="auto">
            <a:xfrm>
              <a:off x="3481" y="2430"/>
              <a:ext cx="621" cy="8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603" name="AutoShape 64"/>
            <p:cNvSpPr>
              <a:spLocks noChangeArrowheads="1"/>
            </p:cNvSpPr>
            <p:nvPr/>
          </p:nvSpPr>
          <p:spPr bwMode="auto">
            <a:xfrm>
              <a:off x="3587" y="2263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grpSp>
          <p:nvGrpSpPr>
            <p:cNvPr id="20604" name="Group 65"/>
            <p:cNvGrpSpPr>
              <a:grpSpLocks/>
            </p:cNvGrpSpPr>
            <p:nvPr/>
          </p:nvGrpSpPr>
          <p:grpSpPr bwMode="auto">
            <a:xfrm>
              <a:off x="1422" y="2881"/>
              <a:ext cx="800" cy="641"/>
              <a:chOff x="657" y="1480"/>
              <a:chExt cx="1180" cy="1043"/>
            </a:xfrm>
          </p:grpSpPr>
          <p:sp>
            <p:nvSpPr>
              <p:cNvPr id="20618" name="Rectangle 66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19" name="Rectangle 67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605" name="Group 68"/>
            <p:cNvGrpSpPr>
              <a:grpSpLocks/>
            </p:cNvGrpSpPr>
            <p:nvPr/>
          </p:nvGrpSpPr>
          <p:grpSpPr bwMode="auto">
            <a:xfrm>
              <a:off x="2406" y="2881"/>
              <a:ext cx="800" cy="641"/>
              <a:chOff x="657" y="1480"/>
              <a:chExt cx="1180" cy="1043"/>
            </a:xfrm>
          </p:grpSpPr>
          <p:sp>
            <p:nvSpPr>
              <p:cNvPr id="20616" name="Rectangle 69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17" name="Rectangle 70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606" name="Group 71"/>
            <p:cNvGrpSpPr>
              <a:grpSpLocks/>
            </p:cNvGrpSpPr>
            <p:nvPr/>
          </p:nvGrpSpPr>
          <p:grpSpPr bwMode="auto">
            <a:xfrm>
              <a:off x="3389" y="2881"/>
              <a:ext cx="800" cy="641"/>
              <a:chOff x="657" y="1480"/>
              <a:chExt cx="1180" cy="1043"/>
            </a:xfrm>
          </p:grpSpPr>
          <p:sp>
            <p:nvSpPr>
              <p:cNvPr id="20614" name="Rectangle 72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615" name="Rectangle 73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0607" name="AutoShape 74"/>
            <p:cNvSpPr>
              <a:spLocks noChangeArrowheads="1"/>
            </p:cNvSpPr>
            <p:nvPr/>
          </p:nvSpPr>
          <p:spPr bwMode="auto">
            <a:xfrm>
              <a:off x="2562" y="3385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608" name="AutoShape 75"/>
            <p:cNvSpPr>
              <a:spLocks noChangeArrowheads="1"/>
            </p:cNvSpPr>
            <p:nvPr/>
          </p:nvSpPr>
          <p:spPr bwMode="auto">
            <a:xfrm>
              <a:off x="1519" y="3385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609" name="AutoShape 76"/>
            <p:cNvSpPr>
              <a:spLocks noChangeArrowheads="1"/>
            </p:cNvSpPr>
            <p:nvPr/>
          </p:nvSpPr>
          <p:spPr bwMode="auto">
            <a:xfrm>
              <a:off x="2608" y="3294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610" name="Text Box 77"/>
            <p:cNvSpPr txBox="1">
              <a:spLocks noChangeArrowheads="1"/>
            </p:cNvSpPr>
            <p:nvPr/>
          </p:nvSpPr>
          <p:spPr bwMode="auto">
            <a:xfrm>
              <a:off x="1760" y="3542"/>
              <a:ext cx="340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0611" name="Text Box 78"/>
            <p:cNvSpPr txBox="1">
              <a:spLocks noChangeArrowheads="1"/>
            </p:cNvSpPr>
            <p:nvPr/>
          </p:nvSpPr>
          <p:spPr bwMode="auto">
            <a:xfrm>
              <a:off x="2744" y="3541"/>
              <a:ext cx="321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0612" name="Text Box 79"/>
            <p:cNvSpPr txBox="1">
              <a:spLocks noChangeArrowheads="1"/>
            </p:cNvSpPr>
            <p:nvPr/>
          </p:nvSpPr>
          <p:spPr bwMode="auto">
            <a:xfrm>
              <a:off x="3727" y="3538"/>
              <a:ext cx="331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0613" name="AutoShape 80"/>
            <p:cNvSpPr>
              <a:spLocks noChangeArrowheads="1"/>
            </p:cNvSpPr>
            <p:nvPr/>
          </p:nvSpPr>
          <p:spPr bwMode="auto">
            <a:xfrm>
              <a:off x="3587" y="3216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  <p:sp>
        <p:nvSpPr>
          <p:cNvPr id="20483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n=3</a:t>
            </a:r>
            <a:r>
              <a:rPr lang="ko-KR" altLang="en-US" smtClean="0"/>
              <a:t>인 경우의 해답</a:t>
            </a:r>
          </a:p>
        </p:txBody>
      </p:sp>
      <p:grpSp>
        <p:nvGrpSpPr>
          <p:cNvPr id="20484" name="Group 84"/>
          <p:cNvGrpSpPr>
            <a:grpSpLocks/>
          </p:cNvGrpSpPr>
          <p:nvPr/>
        </p:nvGrpSpPr>
        <p:grpSpPr bwMode="auto">
          <a:xfrm>
            <a:off x="5111750" y="1628775"/>
            <a:ext cx="3240088" cy="3784600"/>
            <a:chOff x="1422" y="119"/>
            <a:chExt cx="2782" cy="3826"/>
          </a:xfrm>
        </p:grpSpPr>
        <p:grpSp>
          <p:nvGrpSpPr>
            <p:cNvPr id="20487" name="Group 85"/>
            <p:cNvGrpSpPr>
              <a:grpSpLocks/>
            </p:cNvGrpSpPr>
            <p:nvPr/>
          </p:nvGrpSpPr>
          <p:grpSpPr bwMode="auto">
            <a:xfrm>
              <a:off x="1429" y="119"/>
              <a:ext cx="800" cy="641"/>
              <a:chOff x="657" y="1480"/>
              <a:chExt cx="1180" cy="1043"/>
            </a:xfrm>
          </p:grpSpPr>
          <p:sp>
            <p:nvSpPr>
              <p:cNvPr id="20557" name="Rectangle 86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58" name="Rectangle 87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488" name="Group 88"/>
            <p:cNvGrpSpPr>
              <a:grpSpLocks/>
            </p:cNvGrpSpPr>
            <p:nvPr/>
          </p:nvGrpSpPr>
          <p:grpSpPr bwMode="auto">
            <a:xfrm>
              <a:off x="2413" y="119"/>
              <a:ext cx="800" cy="641"/>
              <a:chOff x="657" y="1480"/>
              <a:chExt cx="1180" cy="1043"/>
            </a:xfrm>
          </p:grpSpPr>
          <p:sp>
            <p:nvSpPr>
              <p:cNvPr id="20555" name="Rectangle 89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56" name="Rectangle 90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489" name="Group 91"/>
            <p:cNvGrpSpPr>
              <a:grpSpLocks/>
            </p:cNvGrpSpPr>
            <p:nvPr/>
          </p:nvGrpSpPr>
          <p:grpSpPr bwMode="auto">
            <a:xfrm>
              <a:off x="3396" y="119"/>
              <a:ext cx="800" cy="641"/>
              <a:chOff x="657" y="1480"/>
              <a:chExt cx="1180" cy="1043"/>
            </a:xfrm>
          </p:grpSpPr>
          <p:sp>
            <p:nvSpPr>
              <p:cNvPr id="20553" name="Rectangle 92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54" name="Rectangle 93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0490" name="AutoShape 94"/>
            <p:cNvSpPr>
              <a:spLocks noChangeArrowheads="1"/>
            </p:cNvSpPr>
            <p:nvPr/>
          </p:nvSpPr>
          <p:spPr bwMode="auto">
            <a:xfrm>
              <a:off x="2562" y="618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491" name="AutoShape 95"/>
            <p:cNvSpPr>
              <a:spLocks noChangeArrowheads="1"/>
            </p:cNvSpPr>
            <p:nvPr/>
          </p:nvSpPr>
          <p:spPr bwMode="auto">
            <a:xfrm>
              <a:off x="3470" y="618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492" name="AutoShape 96"/>
            <p:cNvSpPr>
              <a:spLocks noChangeArrowheads="1"/>
            </p:cNvSpPr>
            <p:nvPr/>
          </p:nvSpPr>
          <p:spPr bwMode="auto">
            <a:xfrm>
              <a:off x="2608" y="535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493" name="Text Box 97"/>
            <p:cNvSpPr txBox="1">
              <a:spLocks noChangeArrowheads="1"/>
            </p:cNvSpPr>
            <p:nvPr/>
          </p:nvSpPr>
          <p:spPr bwMode="auto">
            <a:xfrm>
              <a:off x="1767" y="780"/>
              <a:ext cx="31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0494" name="Text Box 98"/>
            <p:cNvSpPr txBox="1">
              <a:spLocks noChangeArrowheads="1"/>
            </p:cNvSpPr>
            <p:nvPr/>
          </p:nvSpPr>
          <p:spPr bwMode="auto">
            <a:xfrm>
              <a:off x="2751" y="779"/>
              <a:ext cx="294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0495" name="Text Box 99"/>
            <p:cNvSpPr txBox="1">
              <a:spLocks noChangeArrowheads="1"/>
            </p:cNvSpPr>
            <p:nvPr/>
          </p:nvSpPr>
          <p:spPr bwMode="auto">
            <a:xfrm>
              <a:off x="3734" y="775"/>
              <a:ext cx="304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0496" name="AutoShape 100"/>
            <p:cNvSpPr>
              <a:spLocks noChangeArrowheads="1"/>
            </p:cNvSpPr>
            <p:nvPr/>
          </p:nvSpPr>
          <p:spPr bwMode="auto">
            <a:xfrm>
              <a:off x="3548" y="537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497" name="AutoShape 101"/>
            <p:cNvSpPr>
              <a:spLocks noChangeArrowheads="1"/>
            </p:cNvSpPr>
            <p:nvPr/>
          </p:nvSpPr>
          <p:spPr bwMode="auto">
            <a:xfrm>
              <a:off x="3488" y="621"/>
              <a:ext cx="621" cy="8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498" name="AutoShape 102"/>
            <p:cNvSpPr>
              <a:spLocks noChangeArrowheads="1"/>
            </p:cNvSpPr>
            <p:nvPr/>
          </p:nvSpPr>
          <p:spPr bwMode="auto">
            <a:xfrm>
              <a:off x="3594" y="454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grpSp>
          <p:nvGrpSpPr>
            <p:cNvPr id="20499" name="Group 103"/>
            <p:cNvGrpSpPr>
              <a:grpSpLocks/>
            </p:cNvGrpSpPr>
            <p:nvPr/>
          </p:nvGrpSpPr>
          <p:grpSpPr bwMode="auto">
            <a:xfrm>
              <a:off x="1437" y="1021"/>
              <a:ext cx="800" cy="641"/>
              <a:chOff x="657" y="1480"/>
              <a:chExt cx="1180" cy="1043"/>
            </a:xfrm>
          </p:grpSpPr>
          <p:sp>
            <p:nvSpPr>
              <p:cNvPr id="20551" name="Rectangle 104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52" name="Rectangle 105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00" name="Group 106"/>
            <p:cNvGrpSpPr>
              <a:grpSpLocks/>
            </p:cNvGrpSpPr>
            <p:nvPr/>
          </p:nvGrpSpPr>
          <p:grpSpPr bwMode="auto">
            <a:xfrm>
              <a:off x="2421" y="1021"/>
              <a:ext cx="800" cy="641"/>
              <a:chOff x="657" y="1480"/>
              <a:chExt cx="1180" cy="1043"/>
            </a:xfrm>
          </p:grpSpPr>
          <p:sp>
            <p:nvSpPr>
              <p:cNvPr id="20549" name="Rectangle 107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50" name="Rectangle 108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01" name="Group 109"/>
            <p:cNvGrpSpPr>
              <a:grpSpLocks/>
            </p:cNvGrpSpPr>
            <p:nvPr/>
          </p:nvGrpSpPr>
          <p:grpSpPr bwMode="auto">
            <a:xfrm>
              <a:off x="3404" y="1021"/>
              <a:ext cx="800" cy="641"/>
              <a:chOff x="657" y="1480"/>
              <a:chExt cx="1180" cy="1043"/>
            </a:xfrm>
          </p:grpSpPr>
          <p:sp>
            <p:nvSpPr>
              <p:cNvPr id="20547" name="Rectangle 110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48" name="Rectangle 111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0502" name="AutoShape 112"/>
            <p:cNvSpPr>
              <a:spLocks noChangeArrowheads="1"/>
            </p:cNvSpPr>
            <p:nvPr/>
          </p:nvSpPr>
          <p:spPr bwMode="auto">
            <a:xfrm>
              <a:off x="2562" y="1525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03" name="AutoShape 113"/>
            <p:cNvSpPr>
              <a:spLocks noChangeArrowheads="1"/>
            </p:cNvSpPr>
            <p:nvPr/>
          </p:nvSpPr>
          <p:spPr bwMode="auto">
            <a:xfrm>
              <a:off x="3470" y="1525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04" name="Text Box 114"/>
            <p:cNvSpPr txBox="1">
              <a:spLocks noChangeArrowheads="1"/>
            </p:cNvSpPr>
            <p:nvPr/>
          </p:nvSpPr>
          <p:spPr bwMode="auto">
            <a:xfrm>
              <a:off x="1775" y="1681"/>
              <a:ext cx="31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0505" name="Text Box 115"/>
            <p:cNvSpPr txBox="1">
              <a:spLocks noChangeArrowheads="1"/>
            </p:cNvSpPr>
            <p:nvPr/>
          </p:nvSpPr>
          <p:spPr bwMode="auto">
            <a:xfrm>
              <a:off x="2759" y="1681"/>
              <a:ext cx="295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0506" name="Text Box 116"/>
            <p:cNvSpPr txBox="1">
              <a:spLocks noChangeArrowheads="1"/>
            </p:cNvSpPr>
            <p:nvPr/>
          </p:nvSpPr>
          <p:spPr bwMode="auto">
            <a:xfrm>
              <a:off x="3743" y="1677"/>
              <a:ext cx="304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0507" name="AutoShape 117"/>
            <p:cNvSpPr>
              <a:spLocks noChangeArrowheads="1"/>
            </p:cNvSpPr>
            <p:nvPr/>
          </p:nvSpPr>
          <p:spPr bwMode="auto">
            <a:xfrm>
              <a:off x="2573" y="1439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08" name="AutoShape 118"/>
            <p:cNvSpPr>
              <a:spLocks noChangeArrowheads="1"/>
            </p:cNvSpPr>
            <p:nvPr/>
          </p:nvSpPr>
          <p:spPr bwMode="auto">
            <a:xfrm>
              <a:off x="2513" y="1523"/>
              <a:ext cx="620" cy="88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09" name="AutoShape 119"/>
            <p:cNvSpPr>
              <a:spLocks noChangeArrowheads="1"/>
            </p:cNvSpPr>
            <p:nvPr/>
          </p:nvSpPr>
          <p:spPr bwMode="auto">
            <a:xfrm>
              <a:off x="2619" y="1356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10" name="AutoShape 120"/>
            <p:cNvSpPr>
              <a:spLocks noChangeArrowheads="1"/>
            </p:cNvSpPr>
            <p:nvPr/>
          </p:nvSpPr>
          <p:spPr bwMode="auto">
            <a:xfrm>
              <a:off x="3556" y="1439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11" name="AutoShape 121"/>
            <p:cNvSpPr>
              <a:spLocks noChangeArrowheads="1"/>
            </p:cNvSpPr>
            <p:nvPr/>
          </p:nvSpPr>
          <p:spPr bwMode="auto">
            <a:xfrm>
              <a:off x="3602" y="1356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grpSp>
          <p:nvGrpSpPr>
            <p:cNvPr id="20512" name="Group 122"/>
            <p:cNvGrpSpPr>
              <a:grpSpLocks/>
            </p:cNvGrpSpPr>
            <p:nvPr/>
          </p:nvGrpSpPr>
          <p:grpSpPr bwMode="auto">
            <a:xfrm>
              <a:off x="1422" y="1928"/>
              <a:ext cx="800" cy="641"/>
              <a:chOff x="657" y="1480"/>
              <a:chExt cx="1180" cy="1043"/>
            </a:xfrm>
          </p:grpSpPr>
          <p:sp>
            <p:nvSpPr>
              <p:cNvPr id="20545" name="Rectangle 123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46" name="Rectangle 124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13" name="Group 125"/>
            <p:cNvGrpSpPr>
              <a:grpSpLocks/>
            </p:cNvGrpSpPr>
            <p:nvPr/>
          </p:nvGrpSpPr>
          <p:grpSpPr bwMode="auto">
            <a:xfrm>
              <a:off x="2406" y="1928"/>
              <a:ext cx="800" cy="641"/>
              <a:chOff x="657" y="1480"/>
              <a:chExt cx="1180" cy="1043"/>
            </a:xfrm>
          </p:grpSpPr>
          <p:sp>
            <p:nvSpPr>
              <p:cNvPr id="20543" name="Rectangle 126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44" name="Rectangle 127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14" name="Group 128"/>
            <p:cNvGrpSpPr>
              <a:grpSpLocks/>
            </p:cNvGrpSpPr>
            <p:nvPr/>
          </p:nvGrpSpPr>
          <p:grpSpPr bwMode="auto">
            <a:xfrm>
              <a:off x="3389" y="1928"/>
              <a:ext cx="800" cy="641"/>
              <a:chOff x="657" y="1480"/>
              <a:chExt cx="1180" cy="1043"/>
            </a:xfrm>
          </p:grpSpPr>
          <p:sp>
            <p:nvSpPr>
              <p:cNvPr id="20541" name="Rectangle 129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42" name="Rectangle 130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0515" name="AutoShape 131"/>
            <p:cNvSpPr>
              <a:spLocks noChangeArrowheads="1"/>
            </p:cNvSpPr>
            <p:nvPr/>
          </p:nvSpPr>
          <p:spPr bwMode="auto">
            <a:xfrm>
              <a:off x="3515" y="2341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16" name="Text Box 132"/>
            <p:cNvSpPr txBox="1">
              <a:spLocks noChangeArrowheads="1"/>
            </p:cNvSpPr>
            <p:nvPr/>
          </p:nvSpPr>
          <p:spPr bwMode="auto">
            <a:xfrm>
              <a:off x="1760" y="2587"/>
              <a:ext cx="312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0517" name="Text Box 133"/>
            <p:cNvSpPr txBox="1">
              <a:spLocks noChangeArrowheads="1"/>
            </p:cNvSpPr>
            <p:nvPr/>
          </p:nvSpPr>
          <p:spPr bwMode="auto">
            <a:xfrm>
              <a:off x="2744" y="2587"/>
              <a:ext cx="295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0518" name="Text Box 134"/>
            <p:cNvSpPr txBox="1">
              <a:spLocks noChangeArrowheads="1"/>
            </p:cNvSpPr>
            <p:nvPr/>
          </p:nvSpPr>
          <p:spPr bwMode="auto">
            <a:xfrm>
              <a:off x="3726" y="2582"/>
              <a:ext cx="304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0519" name="AutoShape 135"/>
            <p:cNvSpPr>
              <a:spLocks noChangeArrowheads="1"/>
            </p:cNvSpPr>
            <p:nvPr/>
          </p:nvSpPr>
          <p:spPr bwMode="auto">
            <a:xfrm>
              <a:off x="2558" y="2346"/>
              <a:ext cx="494" cy="8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20" name="AutoShape 136"/>
            <p:cNvSpPr>
              <a:spLocks noChangeArrowheads="1"/>
            </p:cNvSpPr>
            <p:nvPr/>
          </p:nvSpPr>
          <p:spPr bwMode="auto">
            <a:xfrm>
              <a:off x="2604" y="2263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21" name="AutoShape 137"/>
            <p:cNvSpPr>
              <a:spLocks noChangeArrowheads="1"/>
            </p:cNvSpPr>
            <p:nvPr/>
          </p:nvSpPr>
          <p:spPr bwMode="auto">
            <a:xfrm>
              <a:off x="3587" y="2263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grpSp>
          <p:nvGrpSpPr>
            <p:cNvPr id="20522" name="Group 138"/>
            <p:cNvGrpSpPr>
              <a:grpSpLocks/>
            </p:cNvGrpSpPr>
            <p:nvPr/>
          </p:nvGrpSpPr>
          <p:grpSpPr bwMode="auto">
            <a:xfrm>
              <a:off x="1422" y="2881"/>
              <a:ext cx="800" cy="641"/>
              <a:chOff x="657" y="1480"/>
              <a:chExt cx="1180" cy="1043"/>
            </a:xfrm>
          </p:grpSpPr>
          <p:sp>
            <p:nvSpPr>
              <p:cNvPr id="20539" name="Rectangle 139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40" name="Rectangle 140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23" name="Group 141"/>
            <p:cNvGrpSpPr>
              <a:grpSpLocks/>
            </p:cNvGrpSpPr>
            <p:nvPr/>
          </p:nvGrpSpPr>
          <p:grpSpPr bwMode="auto">
            <a:xfrm>
              <a:off x="2406" y="2881"/>
              <a:ext cx="800" cy="641"/>
              <a:chOff x="657" y="1480"/>
              <a:chExt cx="1180" cy="1043"/>
            </a:xfrm>
          </p:grpSpPr>
          <p:sp>
            <p:nvSpPr>
              <p:cNvPr id="20537" name="Rectangle 142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38" name="Rectangle 143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0524" name="Group 144"/>
            <p:cNvGrpSpPr>
              <a:grpSpLocks/>
            </p:cNvGrpSpPr>
            <p:nvPr/>
          </p:nvGrpSpPr>
          <p:grpSpPr bwMode="auto">
            <a:xfrm>
              <a:off x="3389" y="2881"/>
              <a:ext cx="800" cy="641"/>
              <a:chOff x="657" y="1480"/>
              <a:chExt cx="1180" cy="1043"/>
            </a:xfrm>
          </p:grpSpPr>
          <p:sp>
            <p:nvSpPr>
              <p:cNvPr id="20535" name="Rectangle 145"/>
              <p:cNvSpPr>
                <a:spLocks noChangeArrowheads="1"/>
              </p:cNvSpPr>
              <p:nvPr/>
            </p:nvSpPr>
            <p:spPr bwMode="auto">
              <a:xfrm>
                <a:off x="657" y="2432"/>
                <a:ext cx="1180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0536" name="Rectangle 146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0525" name="AutoShape 147"/>
            <p:cNvSpPr>
              <a:spLocks noChangeArrowheads="1"/>
            </p:cNvSpPr>
            <p:nvPr/>
          </p:nvSpPr>
          <p:spPr bwMode="auto">
            <a:xfrm>
              <a:off x="3515" y="3294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26" name="AutoShape 148"/>
            <p:cNvSpPr>
              <a:spLocks noChangeArrowheads="1"/>
            </p:cNvSpPr>
            <p:nvPr/>
          </p:nvSpPr>
          <p:spPr bwMode="auto">
            <a:xfrm>
              <a:off x="3470" y="3385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27" name="AutoShape 149"/>
            <p:cNvSpPr>
              <a:spLocks noChangeArrowheads="1"/>
            </p:cNvSpPr>
            <p:nvPr/>
          </p:nvSpPr>
          <p:spPr bwMode="auto">
            <a:xfrm>
              <a:off x="3560" y="3203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28" name="Text Box 150"/>
            <p:cNvSpPr txBox="1">
              <a:spLocks noChangeArrowheads="1"/>
            </p:cNvSpPr>
            <p:nvPr/>
          </p:nvSpPr>
          <p:spPr bwMode="auto">
            <a:xfrm>
              <a:off x="1760" y="3544"/>
              <a:ext cx="31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0529" name="Text Box 151"/>
            <p:cNvSpPr txBox="1">
              <a:spLocks noChangeArrowheads="1"/>
            </p:cNvSpPr>
            <p:nvPr/>
          </p:nvSpPr>
          <p:spPr bwMode="auto">
            <a:xfrm>
              <a:off x="2744" y="3540"/>
              <a:ext cx="295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0530" name="Text Box 152"/>
            <p:cNvSpPr txBox="1">
              <a:spLocks noChangeArrowheads="1"/>
            </p:cNvSpPr>
            <p:nvPr/>
          </p:nvSpPr>
          <p:spPr bwMode="auto">
            <a:xfrm>
              <a:off x="3726" y="3537"/>
              <a:ext cx="304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20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0531" name="AutoShape 153"/>
            <p:cNvSpPr>
              <a:spLocks noChangeArrowheads="1"/>
            </p:cNvSpPr>
            <p:nvPr/>
          </p:nvSpPr>
          <p:spPr bwMode="auto">
            <a:xfrm>
              <a:off x="3587" y="3216"/>
              <a:ext cx="399" cy="83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32" name="AutoShape 154"/>
            <p:cNvSpPr>
              <a:spLocks noChangeArrowheads="1"/>
            </p:cNvSpPr>
            <p:nvPr/>
          </p:nvSpPr>
          <p:spPr bwMode="auto">
            <a:xfrm>
              <a:off x="1610" y="1525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33" name="AutoShape 155"/>
            <p:cNvSpPr>
              <a:spLocks noChangeArrowheads="1"/>
            </p:cNvSpPr>
            <p:nvPr/>
          </p:nvSpPr>
          <p:spPr bwMode="auto">
            <a:xfrm>
              <a:off x="3470" y="2432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0534" name="AutoShape 156"/>
            <p:cNvSpPr>
              <a:spLocks noChangeArrowheads="1"/>
            </p:cNvSpPr>
            <p:nvPr/>
          </p:nvSpPr>
          <p:spPr bwMode="auto">
            <a:xfrm>
              <a:off x="1610" y="2432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  <p:sp>
        <p:nvSpPr>
          <p:cNvPr id="20485" name="Line 157"/>
          <p:cNvSpPr>
            <a:spLocks noChangeShapeType="1"/>
          </p:cNvSpPr>
          <p:nvPr/>
        </p:nvSpPr>
        <p:spPr bwMode="auto">
          <a:xfrm>
            <a:off x="4076700" y="2079625"/>
            <a:ext cx="0" cy="32226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486" name="Line 158"/>
          <p:cNvSpPr>
            <a:spLocks noChangeShapeType="1"/>
          </p:cNvSpPr>
          <p:nvPr/>
        </p:nvSpPr>
        <p:spPr bwMode="auto">
          <a:xfrm flipV="1">
            <a:off x="4167188" y="2033588"/>
            <a:ext cx="900112" cy="32861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20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일반적인 경우에는</a:t>
            </a:r>
            <a:r>
              <a:rPr lang="en-US" altLang="ko-KR" smtClean="0"/>
              <a:t>?</a:t>
            </a: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522288" y="1718142"/>
            <a:ext cx="4572000" cy="4401671"/>
            <a:chOff x="417" y="-18"/>
            <a:chExt cx="3908" cy="3928"/>
          </a:xfrm>
        </p:grpSpPr>
        <p:grpSp>
          <p:nvGrpSpPr>
            <p:cNvPr id="21511" name="Group 5"/>
            <p:cNvGrpSpPr>
              <a:grpSpLocks/>
            </p:cNvGrpSpPr>
            <p:nvPr/>
          </p:nvGrpSpPr>
          <p:grpSpPr bwMode="auto">
            <a:xfrm>
              <a:off x="1519" y="-18"/>
              <a:ext cx="800" cy="642"/>
              <a:chOff x="657" y="1480"/>
              <a:chExt cx="1181" cy="1045"/>
            </a:xfrm>
          </p:grpSpPr>
          <p:sp>
            <p:nvSpPr>
              <p:cNvPr id="21581" name="Rectangle 6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82" name="Rectangle 7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503" y="-18"/>
              <a:ext cx="800" cy="642"/>
              <a:chOff x="657" y="1480"/>
              <a:chExt cx="1181" cy="1045"/>
            </a:xfrm>
          </p:grpSpPr>
          <p:sp>
            <p:nvSpPr>
              <p:cNvPr id="21579" name="Rectangle 9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80" name="Rectangle 10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1513" name="Group 11"/>
            <p:cNvGrpSpPr>
              <a:grpSpLocks/>
            </p:cNvGrpSpPr>
            <p:nvPr/>
          </p:nvGrpSpPr>
          <p:grpSpPr bwMode="auto">
            <a:xfrm>
              <a:off x="3486" y="-18"/>
              <a:ext cx="800" cy="642"/>
              <a:chOff x="657" y="1480"/>
              <a:chExt cx="1181" cy="1045"/>
            </a:xfrm>
          </p:grpSpPr>
          <p:sp>
            <p:nvSpPr>
              <p:cNvPr id="21577" name="Rectangle 12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78" name="Rectangle 13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1514" name="Text Box 14"/>
            <p:cNvSpPr txBox="1">
              <a:spLocks noChangeArrowheads="1"/>
            </p:cNvSpPr>
            <p:nvPr/>
          </p:nvSpPr>
          <p:spPr bwMode="auto">
            <a:xfrm>
              <a:off x="1857" y="714"/>
              <a:ext cx="26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1515" name="Text Box 15"/>
            <p:cNvSpPr txBox="1">
              <a:spLocks noChangeArrowheads="1"/>
            </p:cNvSpPr>
            <p:nvPr/>
          </p:nvSpPr>
          <p:spPr bwMode="auto">
            <a:xfrm>
              <a:off x="2841" y="713"/>
              <a:ext cx="2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1516" name="Text Box 16"/>
            <p:cNvSpPr txBox="1">
              <a:spLocks noChangeArrowheads="1"/>
            </p:cNvSpPr>
            <p:nvPr/>
          </p:nvSpPr>
          <p:spPr bwMode="auto">
            <a:xfrm>
              <a:off x="3823" y="710"/>
              <a:ext cx="259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1517" name="AutoShape 17"/>
            <p:cNvSpPr>
              <a:spLocks noChangeArrowheads="1"/>
            </p:cNvSpPr>
            <p:nvPr/>
          </p:nvSpPr>
          <p:spPr bwMode="auto">
            <a:xfrm>
              <a:off x="1686" y="391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18" name="AutoShape 18"/>
            <p:cNvSpPr>
              <a:spLocks noChangeArrowheads="1"/>
            </p:cNvSpPr>
            <p:nvPr/>
          </p:nvSpPr>
          <p:spPr bwMode="auto">
            <a:xfrm>
              <a:off x="1641" y="482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19" name="AutoShape 19"/>
            <p:cNvSpPr>
              <a:spLocks noChangeArrowheads="1"/>
            </p:cNvSpPr>
            <p:nvPr/>
          </p:nvSpPr>
          <p:spPr bwMode="auto">
            <a:xfrm>
              <a:off x="1731" y="300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20" name="AutoShape 20"/>
            <p:cNvSpPr>
              <a:spLocks noChangeArrowheads="1"/>
            </p:cNvSpPr>
            <p:nvPr/>
          </p:nvSpPr>
          <p:spPr bwMode="auto">
            <a:xfrm>
              <a:off x="1778" y="210"/>
              <a:ext cx="273" cy="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21" name="AutoShape 21"/>
            <p:cNvSpPr>
              <a:spLocks noChangeArrowheads="1"/>
            </p:cNvSpPr>
            <p:nvPr/>
          </p:nvSpPr>
          <p:spPr bwMode="auto">
            <a:xfrm>
              <a:off x="1823" y="120"/>
              <a:ext cx="182" cy="9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22" name="AutoShape 22"/>
            <p:cNvSpPr>
              <a:spLocks/>
            </p:cNvSpPr>
            <p:nvPr/>
          </p:nvSpPr>
          <p:spPr bwMode="auto">
            <a:xfrm>
              <a:off x="1370" y="74"/>
              <a:ext cx="181" cy="363"/>
            </a:xfrm>
            <a:prstGeom prst="leftBrace">
              <a:avLst>
                <a:gd name="adj1" fmla="val 1671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23" name="Text Box 23"/>
            <p:cNvSpPr txBox="1">
              <a:spLocks noChangeArrowheads="1"/>
            </p:cNvSpPr>
            <p:nvPr/>
          </p:nvSpPr>
          <p:spPr bwMode="auto">
            <a:xfrm>
              <a:off x="417" y="169"/>
              <a:ext cx="141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 dirty="0">
                  <a:latin typeface="HY엽서L" pitchFamily="18" charset="-127"/>
                  <a:ea typeface="HY엽서L" pitchFamily="18" charset="-127"/>
                </a:rPr>
                <a:t>n-1</a:t>
              </a:r>
              <a:r>
                <a:rPr lang="ko-KR" altLang="en-US" sz="1400" dirty="0">
                  <a:latin typeface="HY엽서L" pitchFamily="18" charset="-127"/>
                  <a:ea typeface="HY엽서L" pitchFamily="18" charset="-127"/>
                </a:rPr>
                <a:t>개의 원판</a:t>
              </a:r>
            </a:p>
          </p:txBody>
        </p:sp>
        <p:sp>
          <p:nvSpPr>
            <p:cNvPr id="21524" name="Text Box 24"/>
            <p:cNvSpPr txBox="1">
              <a:spLocks noChangeArrowheads="1"/>
            </p:cNvSpPr>
            <p:nvPr/>
          </p:nvSpPr>
          <p:spPr bwMode="auto">
            <a:xfrm>
              <a:off x="507" y="441"/>
              <a:ext cx="91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1</a:t>
              </a:r>
              <a:r>
                <a:rPr lang="ko-KR" altLang="en-US" sz="1400">
                  <a:latin typeface="HY엽서L" pitchFamily="18" charset="-127"/>
                  <a:ea typeface="HY엽서L" pitchFamily="18" charset="-127"/>
                </a:rPr>
                <a:t>개의 원판</a:t>
              </a:r>
            </a:p>
          </p:txBody>
        </p:sp>
        <p:sp>
          <p:nvSpPr>
            <p:cNvPr id="21525" name="Line 25"/>
            <p:cNvSpPr>
              <a:spLocks noChangeShapeType="1"/>
            </p:cNvSpPr>
            <p:nvPr/>
          </p:nvSpPr>
          <p:spPr bwMode="auto">
            <a:xfrm>
              <a:off x="1324" y="52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grpSp>
          <p:nvGrpSpPr>
            <p:cNvPr id="21526" name="Group 26"/>
            <p:cNvGrpSpPr>
              <a:grpSpLocks/>
            </p:cNvGrpSpPr>
            <p:nvPr/>
          </p:nvGrpSpPr>
          <p:grpSpPr bwMode="auto">
            <a:xfrm>
              <a:off x="1519" y="910"/>
              <a:ext cx="800" cy="642"/>
              <a:chOff x="657" y="1480"/>
              <a:chExt cx="1181" cy="1045"/>
            </a:xfrm>
          </p:grpSpPr>
          <p:sp>
            <p:nvSpPr>
              <p:cNvPr id="21575" name="Rectangle 27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76" name="Rectangle 28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1527" name="Group 29"/>
            <p:cNvGrpSpPr>
              <a:grpSpLocks/>
            </p:cNvGrpSpPr>
            <p:nvPr/>
          </p:nvGrpSpPr>
          <p:grpSpPr bwMode="auto">
            <a:xfrm>
              <a:off x="2503" y="910"/>
              <a:ext cx="800" cy="642"/>
              <a:chOff x="657" y="1480"/>
              <a:chExt cx="1181" cy="1045"/>
            </a:xfrm>
          </p:grpSpPr>
          <p:sp>
            <p:nvSpPr>
              <p:cNvPr id="21573" name="Rectangle 30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74" name="Rectangle 31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1528" name="Group 32"/>
            <p:cNvGrpSpPr>
              <a:grpSpLocks/>
            </p:cNvGrpSpPr>
            <p:nvPr/>
          </p:nvGrpSpPr>
          <p:grpSpPr bwMode="auto">
            <a:xfrm>
              <a:off x="3486" y="910"/>
              <a:ext cx="800" cy="642"/>
              <a:chOff x="657" y="1480"/>
              <a:chExt cx="1181" cy="1045"/>
            </a:xfrm>
          </p:grpSpPr>
          <p:sp>
            <p:nvSpPr>
              <p:cNvPr id="21571" name="Rectangle 33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72" name="Rectangle 34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1529" name="Text Box 35"/>
            <p:cNvSpPr txBox="1">
              <a:spLocks noChangeArrowheads="1"/>
            </p:cNvSpPr>
            <p:nvPr/>
          </p:nvSpPr>
          <p:spPr bwMode="auto">
            <a:xfrm>
              <a:off x="1857" y="1642"/>
              <a:ext cx="26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1530" name="Text Box 36"/>
            <p:cNvSpPr txBox="1">
              <a:spLocks noChangeArrowheads="1"/>
            </p:cNvSpPr>
            <p:nvPr/>
          </p:nvSpPr>
          <p:spPr bwMode="auto">
            <a:xfrm>
              <a:off x="2841" y="1641"/>
              <a:ext cx="2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1531" name="Text Box 37"/>
            <p:cNvSpPr txBox="1">
              <a:spLocks noChangeArrowheads="1"/>
            </p:cNvSpPr>
            <p:nvPr/>
          </p:nvSpPr>
          <p:spPr bwMode="auto">
            <a:xfrm>
              <a:off x="3823" y="1638"/>
              <a:ext cx="259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1532" name="AutoShape 38"/>
            <p:cNvSpPr>
              <a:spLocks noChangeArrowheads="1"/>
            </p:cNvSpPr>
            <p:nvPr/>
          </p:nvSpPr>
          <p:spPr bwMode="auto">
            <a:xfrm>
              <a:off x="2672" y="1406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33" name="AutoShape 39"/>
            <p:cNvSpPr>
              <a:spLocks noChangeArrowheads="1"/>
            </p:cNvSpPr>
            <p:nvPr/>
          </p:nvSpPr>
          <p:spPr bwMode="auto">
            <a:xfrm>
              <a:off x="1641" y="1410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34" name="AutoShape 40"/>
            <p:cNvSpPr>
              <a:spLocks noChangeArrowheads="1"/>
            </p:cNvSpPr>
            <p:nvPr/>
          </p:nvSpPr>
          <p:spPr bwMode="auto">
            <a:xfrm>
              <a:off x="2717" y="1315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35" name="AutoShape 41"/>
            <p:cNvSpPr>
              <a:spLocks noChangeArrowheads="1"/>
            </p:cNvSpPr>
            <p:nvPr/>
          </p:nvSpPr>
          <p:spPr bwMode="auto">
            <a:xfrm>
              <a:off x="2764" y="1225"/>
              <a:ext cx="273" cy="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36" name="AutoShape 42"/>
            <p:cNvSpPr>
              <a:spLocks noChangeArrowheads="1"/>
            </p:cNvSpPr>
            <p:nvPr/>
          </p:nvSpPr>
          <p:spPr bwMode="auto">
            <a:xfrm>
              <a:off x="2809" y="1135"/>
              <a:ext cx="182" cy="9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grpSp>
          <p:nvGrpSpPr>
            <p:cNvPr id="21537" name="Group 43"/>
            <p:cNvGrpSpPr>
              <a:grpSpLocks/>
            </p:cNvGrpSpPr>
            <p:nvPr/>
          </p:nvGrpSpPr>
          <p:grpSpPr bwMode="auto">
            <a:xfrm>
              <a:off x="1519" y="1907"/>
              <a:ext cx="800" cy="642"/>
              <a:chOff x="657" y="1480"/>
              <a:chExt cx="1181" cy="1045"/>
            </a:xfrm>
          </p:grpSpPr>
          <p:sp>
            <p:nvSpPr>
              <p:cNvPr id="21569" name="Rectangle 44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70" name="Rectangle 45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1538" name="Group 46"/>
            <p:cNvGrpSpPr>
              <a:grpSpLocks/>
            </p:cNvGrpSpPr>
            <p:nvPr/>
          </p:nvGrpSpPr>
          <p:grpSpPr bwMode="auto">
            <a:xfrm>
              <a:off x="2503" y="1907"/>
              <a:ext cx="800" cy="642"/>
              <a:chOff x="657" y="1480"/>
              <a:chExt cx="1181" cy="1045"/>
            </a:xfrm>
          </p:grpSpPr>
          <p:sp>
            <p:nvSpPr>
              <p:cNvPr id="21567" name="Rectangle 47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68" name="Rectangle 48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1539" name="Group 49"/>
            <p:cNvGrpSpPr>
              <a:grpSpLocks/>
            </p:cNvGrpSpPr>
            <p:nvPr/>
          </p:nvGrpSpPr>
          <p:grpSpPr bwMode="auto">
            <a:xfrm>
              <a:off x="3486" y="1907"/>
              <a:ext cx="800" cy="642"/>
              <a:chOff x="657" y="1480"/>
              <a:chExt cx="1181" cy="1045"/>
            </a:xfrm>
          </p:grpSpPr>
          <p:sp>
            <p:nvSpPr>
              <p:cNvPr id="21565" name="Rectangle 50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66" name="Rectangle 51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1540" name="Text Box 52"/>
            <p:cNvSpPr txBox="1">
              <a:spLocks noChangeArrowheads="1"/>
            </p:cNvSpPr>
            <p:nvPr/>
          </p:nvSpPr>
          <p:spPr bwMode="auto">
            <a:xfrm>
              <a:off x="1857" y="2639"/>
              <a:ext cx="26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1541" name="Text Box 53"/>
            <p:cNvSpPr txBox="1">
              <a:spLocks noChangeArrowheads="1"/>
            </p:cNvSpPr>
            <p:nvPr/>
          </p:nvSpPr>
          <p:spPr bwMode="auto">
            <a:xfrm>
              <a:off x="2841" y="2638"/>
              <a:ext cx="2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1542" name="Text Box 54"/>
            <p:cNvSpPr txBox="1">
              <a:spLocks noChangeArrowheads="1"/>
            </p:cNvSpPr>
            <p:nvPr/>
          </p:nvSpPr>
          <p:spPr bwMode="auto">
            <a:xfrm>
              <a:off x="3823" y="2634"/>
              <a:ext cx="259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1543" name="AutoShape 55"/>
            <p:cNvSpPr>
              <a:spLocks noChangeArrowheads="1"/>
            </p:cNvSpPr>
            <p:nvPr/>
          </p:nvSpPr>
          <p:spPr bwMode="auto">
            <a:xfrm>
              <a:off x="2672" y="2404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44" name="AutoShape 56"/>
            <p:cNvSpPr>
              <a:spLocks noChangeArrowheads="1"/>
            </p:cNvSpPr>
            <p:nvPr/>
          </p:nvSpPr>
          <p:spPr bwMode="auto">
            <a:xfrm>
              <a:off x="3560" y="2408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45" name="AutoShape 57"/>
            <p:cNvSpPr>
              <a:spLocks noChangeArrowheads="1"/>
            </p:cNvSpPr>
            <p:nvPr/>
          </p:nvSpPr>
          <p:spPr bwMode="auto">
            <a:xfrm>
              <a:off x="2717" y="2313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46" name="AutoShape 58"/>
            <p:cNvSpPr>
              <a:spLocks noChangeArrowheads="1"/>
            </p:cNvSpPr>
            <p:nvPr/>
          </p:nvSpPr>
          <p:spPr bwMode="auto">
            <a:xfrm>
              <a:off x="2764" y="2223"/>
              <a:ext cx="273" cy="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47" name="AutoShape 59"/>
            <p:cNvSpPr>
              <a:spLocks noChangeArrowheads="1"/>
            </p:cNvSpPr>
            <p:nvPr/>
          </p:nvSpPr>
          <p:spPr bwMode="auto">
            <a:xfrm>
              <a:off x="2809" y="2133"/>
              <a:ext cx="182" cy="9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grpSp>
          <p:nvGrpSpPr>
            <p:cNvPr id="21548" name="Group 60"/>
            <p:cNvGrpSpPr>
              <a:grpSpLocks/>
            </p:cNvGrpSpPr>
            <p:nvPr/>
          </p:nvGrpSpPr>
          <p:grpSpPr bwMode="auto">
            <a:xfrm>
              <a:off x="1558" y="2905"/>
              <a:ext cx="800" cy="642"/>
              <a:chOff x="657" y="1480"/>
              <a:chExt cx="1181" cy="1045"/>
            </a:xfrm>
          </p:grpSpPr>
          <p:sp>
            <p:nvSpPr>
              <p:cNvPr id="21563" name="Rectangle 61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64" name="Rectangle 62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1549" name="Group 63"/>
            <p:cNvGrpSpPr>
              <a:grpSpLocks/>
            </p:cNvGrpSpPr>
            <p:nvPr/>
          </p:nvGrpSpPr>
          <p:grpSpPr bwMode="auto">
            <a:xfrm>
              <a:off x="2542" y="2905"/>
              <a:ext cx="800" cy="642"/>
              <a:chOff x="657" y="1480"/>
              <a:chExt cx="1181" cy="1045"/>
            </a:xfrm>
          </p:grpSpPr>
          <p:sp>
            <p:nvSpPr>
              <p:cNvPr id="21561" name="Rectangle 64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62" name="Rectangle 65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grpSp>
          <p:nvGrpSpPr>
            <p:cNvPr id="21550" name="Group 66"/>
            <p:cNvGrpSpPr>
              <a:grpSpLocks/>
            </p:cNvGrpSpPr>
            <p:nvPr/>
          </p:nvGrpSpPr>
          <p:grpSpPr bwMode="auto">
            <a:xfrm>
              <a:off x="3525" y="2905"/>
              <a:ext cx="800" cy="642"/>
              <a:chOff x="657" y="1480"/>
              <a:chExt cx="1181" cy="1045"/>
            </a:xfrm>
          </p:grpSpPr>
          <p:sp>
            <p:nvSpPr>
              <p:cNvPr id="21559" name="Rectangle 67"/>
              <p:cNvSpPr>
                <a:spLocks noChangeArrowheads="1"/>
              </p:cNvSpPr>
              <p:nvPr/>
            </p:nvSpPr>
            <p:spPr bwMode="auto">
              <a:xfrm>
                <a:off x="657" y="2434"/>
                <a:ext cx="1181" cy="9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  <p:sp>
            <p:nvSpPr>
              <p:cNvPr id="21560" name="Rectangle 68"/>
              <p:cNvSpPr>
                <a:spLocks noChangeArrowheads="1"/>
              </p:cNvSpPr>
              <p:nvPr/>
            </p:nvSpPr>
            <p:spPr bwMode="auto">
              <a:xfrm>
                <a:off x="1220" y="1480"/>
                <a:ext cx="45" cy="9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21551" name="Text Box 69"/>
            <p:cNvSpPr txBox="1">
              <a:spLocks noChangeArrowheads="1"/>
            </p:cNvSpPr>
            <p:nvPr/>
          </p:nvSpPr>
          <p:spPr bwMode="auto">
            <a:xfrm>
              <a:off x="1896" y="3638"/>
              <a:ext cx="26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A</a:t>
              </a:r>
            </a:p>
          </p:txBody>
        </p:sp>
        <p:sp>
          <p:nvSpPr>
            <p:cNvPr id="21552" name="Text Box 70"/>
            <p:cNvSpPr txBox="1">
              <a:spLocks noChangeArrowheads="1"/>
            </p:cNvSpPr>
            <p:nvPr/>
          </p:nvSpPr>
          <p:spPr bwMode="auto">
            <a:xfrm>
              <a:off x="2880" y="3635"/>
              <a:ext cx="2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B</a:t>
              </a:r>
            </a:p>
          </p:txBody>
        </p:sp>
        <p:sp>
          <p:nvSpPr>
            <p:cNvPr id="21553" name="Text Box 71"/>
            <p:cNvSpPr txBox="1">
              <a:spLocks noChangeArrowheads="1"/>
            </p:cNvSpPr>
            <p:nvPr/>
          </p:nvSpPr>
          <p:spPr bwMode="auto">
            <a:xfrm>
              <a:off x="3864" y="3632"/>
              <a:ext cx="259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C</a:t>
              </a:r>
            </a:p>
          </p:txBody>
        </p:sp>
        <p:sp>
          <p:nvSpPr>
            <p:cNvPr id="21554" name="AutoShape 72"/>
            <p:cNvSpPr>
              <a:spLocks noChangeArrowheads="1"/>
            </p:cNvSpPr>
            <p:nvPr/>
          </p:nvSpPr>
          <p:spPr bwMode="auto">
            <a:xfrm>
              <a:off x="3687" y="3312"/>
              <a:ext cx="494" cy="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55" name="AutoShape 73"/>
            <p:cNvSpPr>
              <a:spLocks noChangeArrowheads="1"/>
            </p:cNvSpPr>
            <p:nvPr/>
          </p:nvSpPr>
          <p:spPr bwMode="auto">
            <a:xfrm>
              <a:off x="3642" y="3403"/>
              <a:ext cx="620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56" name="AutoShape 74"/>
            <p:cNvSpPr>
              <a:spLocks noChangeArrowheads="1"/>
            </p:cNvSpPr>
            <p:nvPr/>
          </p:nvSpPr>
          <p:spPr bwMode="auto">
            <a:xfrm>
              <a:off x="3732" y="3221"/>
              <a:ext cx="399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57" name="AutoShape 75"/>
            <p:cNvSpPr>
              <a:spLocks noChangeArrowheads="1"/>
            </p:cNvSpPr>
            <p:nvPr/>
          </p:nvSpPr>
          <p:spPr bwMode="auto">
            <a:xfrm>
              <a:off x="3779" y="3131"/>
              <a:ext cx="273" cy="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1558" name="AutoShape 76"/>
            <p:cNvSpPr>
              <a:spLocks noChangeArrowheads="1"/>
            </p:cNvSpPr>
            <p:nvPr/>
          </p:nvSpPr>
          <p:spPr bwMode="auto">
            <a:xfrm>
              <a:off x="3824" y="3041"/>
              <a:ext cx="182" cy="9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rgbClr val="FFFF99"/>
                </a:gs>
                <a:gs pos="100000">
                  <a:srgbClr val="FF3300"/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  <p:sp>
        <p:nvSpPr>
          <p:cNvPr id="21508" name="AutoShape 77"/>
          <p:cNvSpPr>
            <a:spLocks/>
          </p:cNvSpPr>
          <p:nvPr/>
        </p:nvSpPr>
        <p:spPr bwMode="auto">
          <a:xfrm>
            <a:off x="5786438" y="2528888"/>
            <a:ext cx="3041650" cy="700087"/>
          </a:xfrm>
          <a:prstGeom prst="borderCallout2">
            <a:avLst>
              <a:gd name="adj1" fmla="val 16329"/>
              <a:gd name="adj2" fmla="val -2505"/>
              <a:gd name="adj3" fmla="val 16329"/>
              <a:gd name="adj4" fmla="val -16963"/>
              <a:gd name="adj5" fmla="val 97278"/>
              <a:gd name="adj6" fmla="val -32046"/>
            </a:avLst>
          </a:prstGeom>
          <a:solidFill>
            <a:srgbClr val="FFFF99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ctr" eaLnBrk="1" hangingPunct="1"/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C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를 임시버퍼로 사용하여 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A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에 쌓여있는  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n-1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개의 원판을 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B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로 옮긴다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  <p:sp>
        <p:nvSpPr>
          <p:cNvPr id="21509" name="AutoShape 78"/>
          <p:cNvSpPr>
            <a:spLocks/>
          </p:cNvSpPr>
          <p:nvPr/>
        </p:nvSpPr>
        <p:spPr bwMode="auto">
          <a:xfrm>
            <a:off x="5786438" y="3924300"/>
            <a:ext cx="3041650" cy="314325"/>
          </a:xfrm>
          <a:prstGeom prst="borderCallout2">
            <a:avLst>
              <a:gd name="adj1" fmla="val 36366"/>
              <a:gd name="adj2" fmla="val -2505"/>
              <a:gd name="adj3" fmla="val 36366"/>
              <a:gd name="adj4" fmla="val -12472"/>
              <a:gd name="adj5" fmla="val 134847"/>
              <a:gd name="adj6" fmla="val -22810"/>
            </a:avLst>
          </a:prstGeom>
          <a:solidFill>
            <a:srgbClr val="FFFF99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ctr" eaLnBrk="1" hangingPunct="1"/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A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의 가장 큰 원판을 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C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로 옮긴다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  <p:sp>
        <p:nvSpPr>
          <p:cNvPr id="21510" name="AutoShape 79"/>
          <p:cNvSpPr>
            <a:spLocks/>
          </p:cNvSpPr>
          <p:nvPr/>
        </p:nvSpPr>
        <p:spPr bwMode="auto">
          <a:xfrm>
            <a:off x="5786438" y="5049838"/>
            <a:ext cx="3016250" cy="720725"/>
          </a:xfrm>
          <a:prstGeom prst="borderCallout2">
            <a:avLst>
              <a:gd name="adj1" fmla="val 15861"/>
              <a:gd name="adj2" fmla="val -2528"/>
              <a:gd name="adj3" fmla="val 15861"/>
              <a:gd name="adj4" fmla="val -12051"/>
              <a:gd name="adj5" fmla="val 54625"/>
              <a:gd name="adj6" fmla="val -21894"/>
            </a:avLst>
          </a:prstGeom>
          <a:solidFill>
            <a:srgbClr val="FFFF99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ctr" eaLnBrk="1" hangingPunct="1"/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A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를 임시버퍼로 사용하여 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B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에 쌓여있는  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n-1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개의 원판을 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C</a:t>
            </a:r>
            <a:r>
              <a:rPr lang="ko-KR" altLang="en-US" sz="1600">
                <a:latin typeface="굴림" panose="020B0600000101010101" pitchFamily="50" charset="-127"/>
                <a:ea typeface="굴림" panose="020B0600000101010101" pitchFamily="50" charset="-127"/>
              </a:rPr>
              <a:t>로 옮긴다</a:t>
            </a:r>
            <a:r>
              <a:rPr lang="en-US" altLang="ko-KR" sz="160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21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남아있는 문제는</a:t>
            </a:r>
            <a:r>
              <a:rPr lang="en-US" altLang="ko-KR" smtClean="0"/>
              <a:t>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493838"/>
            <a:ext cx="8193087" cy="4781550"/>
          </a:xfrm>
        </p:spPr>
        <p:txBody>
          <a:bodyPr>
            <a:normAutofit/>
          </a:bodyPr>
          <a:lstStyle/>
          <a:p>
            <a:pPr eaLnBrk="1" hangingPunct="1"/>
            <a:r>
              <a:rPr lang="ko-KR" altLang="en-US" dirty="0" smtClean="0"/>
              <a:t>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그러면 어떻게 </a:t>
            </a:r>
            <a:r>
              <a:rPr lang="en-US" altLang="ko-KR" dirty="0" smtClean="0"/>
              <a:t>n-1</a:t>
            </a:r>
            <a:r>
              <a:rPr lang="ko-KR" altLang="en-US" dirty="0" smtClean="0"/>
              <a:t>개의 원판을 </a:t>
            </a:r>
            <a:r>
              <a:rPr lang="en-US" altLang="ko-KR" dirty="0" smtClean="0"/>
              <a:t>A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B</a:t>
            </a:r>
            <a:r>
              <a:rPr lang="ko-KR" altLang="en-US" dirty="0" smtClean="0"/>
              <a:t>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 </a:t>
            </a:r>
            <a:r>
              <a:rPr lang="en-US" altLang="ko-KR" dirty="0" smtClean="0"/>
              <a:t>B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C</a:t>
            </a:r>
            <a:r>
              <a:rPr lang="ko-KR" altLang="en-US" dirty="0" smtClean="0"/>
              <a:t>로 이동하는가</a:t>
            </a:r>
            <a:r>
              <a:rPr lang="en-US" altLang="ko-KR" dirty="0" smtClean="0"/>
              <a:t>?</a:t>
            </a:r>
          </a:p>
          <a:p>
            <a:pPr eaLnBrk="1" hangingPunct="1"/>
            <a:r>
              <a:rPr lang="en-US" altLang="ko-KR" b="1" u="sng" dirty="0" smtClean="0">
                <a:solidFill>
                  <a:srgbClr val="FF3300"/>
                </a:solidFill>
              </a:rPr>
              <a:t>(</a:t>
            </a:r>
            <a:r>
              <a:rPr lang="ko-KR" altLang="en-US" b="1" u="sng" dirty="0" smtClean="0">
                <a:solidFill>
                  <a:srgbClr val="FF3300"/>
                </a:solidFill>
              </a:rPr>
              <a:t>힌트</a:t>
            </a:r>
            <a:r>
              <a:rPr lang="en-US" altLang="ko-KR" b="1" u="sng" dirty="0" smtClean="0">
                <a:solidFill>
                  <a:srgbClr val="FF3300"/>
                </a:solidFill>
              </a:rPr>
              <a:t>) </a:t>
            </a:r>
            <a:r>
              <a:rPr lang="ko-KR" altLang="en-US" b="1" u="sng" dirty="0" smtClean="0">
                <a:solidFill>
                  <a:srgbClr val="FF3300"/>
                </a:solidFill>
              </a:rPr>
              <a:t>우리의 원래 문제가 </a:t>
            </a:r>
            <a:r>
              <a:rPr lang="en-US" altLang="ko-KR" b="1" u="sng" dirty="0" smtClean="0">
                <a:solidFill>
                  <a:srgbClr val="FF3300"/>
                </a:solidFill>
              </a:rPr>
              <a:t>n</a:t>
            </a:r>
            <a:r>
              <a:rPr lang="ko-KR" altLang="en-US" b="1" u="sng" dirty="0" smtClean="0">
                <a:solidFill>
                  <a:srgbClr val="FF3300"/>
                </a:solidFill>
              </a:rPr>
              <a:t>개의 원판을 </a:t>
            </a:r>
            <a:r>
              <a:rPr lang="en-US" altLang="ko-KR" b="1" u="sng" dirty="0" smtClean="0">
                <a:solidFill>
                  <a:srgbClr val="FF3300"/>
                </a:solidFill>
              </a:rPr>
              <a:t>A</a:t>
            </a:r>
            <a:r>
              <a:rPr lang="ko-KR" altLang="en-US" b="1" u="sng" dirty="0" smtClean="0">
                <a:solidFill>
                  <a:srgbClr val="FF3300"/>
                </a:solidFill>
              </a:rPr>
              <a:t>에서 </a:t>
            </a:r>
            <a:r>
              <a:rPr lang="en-US" altLang="ko-KR" b="1" u="sng" dirty="0" smtClean="0">
                <a:solidFill>
                  <a:srgbClr val="FF3300"/>
                </a:solidFill>
              </a:rPr>
              <a:t>C</a:t>
            </a:r>
            <a:r>
              <a:rPr lang="ko-KR" altLang="en-US" b="1" u="sng" dirty="0" smtClean="0">
                <a:solidFill>
                  <a:srgbClr val="FF3300"/>
                </a:solidFill>
              </a:rPr>
              <a:t>로 옮기는 것임을 기억하라</a:t>
            </a:r>
            <a:r>
              <a:rPr lang="en-US" altLang="ko-KR" b="1" u="sng" dirty="0" smtClean="0">
                <a:solidFill>
                  <a:srgbClr val="FF3300"/>
                </a:solidFill>
              </a:rPr>
              <a:t>.</a:t>
            </a:r>
            <a:r>
              <a:rPr lang="en-US" altLang="ko-KR" b="1" dirty="0" smtClean="0">
                <a:solidFill>
                  <a:srgbClr val="FF3300"/>
                </a:solidFill>
              </a:rPr>
              <a:t> </a:t>
            </a:r>
          </a:p>
          <a:p>
            <a:pPr eaLnBrk="1" hangingPunct="1"/>
            <a:r>
              <a:rPr lang="en-US" altLang="ko-KR" dirty="0" smtClean="0"/>
              <a:t>-&gt; </a:t>
            </a:r>
            <a:r>
              <a:rPr lang="ko-KR" altLang="en-US" dirty="0" smtClean="0"/>
              <a:t>따라서 지금 작성하고 있는 함수의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매개변수를 </a:t>
            </a:r>
            <a:r>
              <a:rPr lang="en-US" altLang="ko-KR" dirty="0" smtClean="0"/>
              <a:t>n-1</a:t>
            </a:r>
            <a:r>
              <a:rPr lang="ko-KR" altLang="en-US" dirty="0" smtClean="0"/>
              <a:t>로 바꾸어 순환 호출하면 된다</a:t>
            </a:r>
            <a:r>
              <a:rPr lang="en-US" altLang="ko-KR" dirty="0" smtClean="0"/>
              <a:t>. </a:t>
            </a:r>
          </a:p>
          <a:p>
            <a:pPr eaLnBrk="1" hangingPunct="1"/>
            <a:endParaRPr lang="en-US" altLang="ko-KR" dirty="0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22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남아있는 문제는</a:t>
            </a:r>
            <a:r>
              <a:rPr lang="en-US" altLang="ko-KR" smtClean="0"/>
              <a:t>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01570" y="1583795"/>
            <a:ext cx="8102705" cy="369331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막대 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from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에 쌓여있는 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n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개의 원판을 막대 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tmp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를 사용하여 막대 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to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로 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옮긴다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. </a:t>
            </a:r>
            <a:endParaRPr lang="en-US" altLang="ko-KR" b="1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eaLnBrk="1" hangingPunct="1"/>
            <a:r>
              <a:rPr lang="en-US" altLang="ko-KR" b="1">
                <a:latin typeface="Trebuchet MS" panose="020B0603020202020204" pitchFamily="34" charset="0"/>
                <a:ea typeface="굴림" panose="020B0600000101010101" pitchFamily="50" charset="-127"/>
              </a:rPr>
              <a:t>void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 hanoi_tower(</a:t>
            </a:r>
            <a:r>
              <a:rPr lang="en-US" altLang="ko-KR" b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 n, </a:t>
            </a:r>
            <a:r>
              <a:rPr lang="en-US" altLang="ko-KR" b="1"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 from, </a:t>
            </a:r>
            <a:r>
              <a:rPr lang="en-US" altLang="ko-KR" b="1"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 tmp, </a:t>
            </a:r>
            <a:r>
              <a:rPr lang="en-US" altLang="ko-KR" b="1"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 to)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{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   </a:t>
            </a:r>
            <a:r>
              <a:rPr lang="en-US" altLang="ko-KR" b="1">
                <a:latin typeface="Trebuchet MS" panose="020B0603020202020204" pitchFamily="34" charset="0"/>
                <a:ea typeface="굴림" panose="020B0600000101010101" pitchFamily="50" charset="-127"/>
              </a:rPr>
              <a:t>if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 (n==1){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       from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에서 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to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로 원판을 옮긴다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.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   }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   </a:t>
            </a:r>
            <a:r>
              <a:rPr lang="en-US" altLang="ko-KR" b="1">
                <a:latin typeface="Trebuchet MS" panose="020B0603020202020204" pitchFamily="34" charset="0"/>
                <a:ea typeface="굴림" panose="020B0600000101010101" pitchFamily="50" charset="-127"/>
              </a:rPr>
              <a:t>else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{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       </a:t>
            </a:r>
            <a:r>
              <a:rPr lang="en-US" altLang="ko-KR" b="1">
                <a:solidFill>
                  <a:srgbClr val="FF33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hanoi_tower(n-1, from, to, tmp);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       from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에 있는 한 개의 원판을 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to</a:t>
            </a:r>
            <a:r>
              <a:rPr lang="ko-KR" altLang="en-US">
                <a:latin typeface="Trebuchet MS" panose="020B0603020202020204" pitchFamily="34" charset="0"/>
                <a:ea typeface="굴림" panose="020B0600000101010101" pitchFamily="50" charset="-127"/>
              </a:rPr>
              <a:t>로 옮긴다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.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      </a:t>
            </a:r>
            <a:r>
              <a:rPr lang="en-US" altLang="ko-KR">
                <a:solidFill>
                  <a:srgbClr val="FF33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 </a:t>
            </a:r>
            <a:r>
              <a:rPr lang="en-US" altLang="ko-KR" b="1">
                <a:solidFill>
                  <a:srgbClr val="FF33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hanoi_tower(n-1, tmp, from, to);</a:t>
            </a:r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   } </a:t>
            </a:r>
          </a:p>
          <a:p>
            <a:pPr eaLnBrk="1" hangingPunct="1"/>
            <a:r>
              <a:rPr lang="en-US" altLang="ko-KR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23</a:t>
            </a:fld>
            <a:r>
              <a:rPr lang="en-US" smtClean="0"/>
              <a:t>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하노이탑 최종 프로그램</a:t>
            </a:r>
          </a:p>
        </p:txBody>
      </p:sp>
      <p:sp>
        <p:nvSpPr>
          <p:cNvPr id="23556" name="Text Box 152"/>
          <p:cNvSpPr txBox="1">
            <a:spLocks noChangeArrowheads="1"/>
          </p:cNvSpPr>
          <p:nvPr/>
        </p:nvSpPr>
        <p:spPr bwMode="auto">
          <a:xfrm>
            <a:off x="502907" y="1673805"/>
            <a:ext cx="8240712" cy="401648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#</a:t>
            </a:r>
            <a:r>
              <a:rPr lang="en-US" altLang="ko-KR" sz="1700" b="1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include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&lt;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eaLnBrk="1" hangingPunct="1"/>
            <a:r>
              <a:rPr lang="en-US" altLang="ko-KR" sz="1700" b="1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void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hanoi_tower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700" b="1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n, </a:t>
            </a:r>
            <a:r>
              <a:rPr lang="en-US" altLang="ko-KR" sz="1700" b="1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from, </a:t>
            </a:r>
            <a:r>
              <a:rPr lang="en-US" altLang="ko-KR" sz="1700" b="1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tmp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700" b="1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to)</a:t>
            </a:r>
          </a:p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 </a:t>
            </a:r>
            <a:r>
              <a:rPr lang="en-US" altLang="ko-KR" sz="1700" b="1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if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( n==1 ) 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("</a:t>
            </a:r>
            <a:r>
              <a:rPr lang="ko-KR" altLang="en-US" sz="1700" dirty="0">
                <a:latin typeface="Trebuchet MS" panose="020B0603020202020204" pitchFamily="34" charset="0"/>
                <a:ea typeface="굴림" panose="020B0600000101010101" pitchFamily="50" charset="-127"/>
              </a:rPr>
              <a:t>원판 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1</a:t>
            </a:r>
            <a:r>
              <a:rPr lang="ko-KR" altLang="en-US" sz="1700" dirty="0">
                <a:latin typeface="Trebuchet MS" panose="020B0603020202020204" pitchFamily="34" charset="0"/>
                <a:ea typeface="굴림" panose="020B0600000101010101" pitchFamily="50" charset="-127"/>
              </a:rPr>
              <a:t>을 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%c </a:t>
            </a:r>
            <a:r>
              <a:rPr lang="ko-KR" altLang="en-US" sz="1700" dirty="0">
                <a:latin typeface="Trebuchet MS" panose="020B0603020202020204" pitchFamily="34" charset="0"/>
                <a:ea typeface="굴림" panose="020B0600000101010101" pitchFamily="50" charset="-127"/>
              </a:rPr>
              <a:t>에서 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%c</a:t>
            </a:r>
            <a:r>
              <a:rPr lang="ko-KR" altLang="en-US" sz="1700" dirty="0">
                <a:latin typeface="Trebuchet MS" panose="020B0603020202020204" pitchFamily="34" charset="0"/>
                <a:ea typeface="굴림" panose="020B0600000101010101" pitchFamily="50" charset="-127"/>
              </a:rPr>
              <a:t>으로 옮긴다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.\n",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from,to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eaLnBrk="1" hangingPunct="1"/>
            <a:r>
              <a:rPr lang="en-US" altLang="ko-KR" sz="1700" b="1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   else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hanoi_tower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(n-1, from, to, 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tmp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lvl="1"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("</a:t>
            </a:r>
            <a:r>
              <a:rPr lang="ko-KR" altLang="en-US" sz="1700" dirty="0">
                <a:latin typeface="Trebuchet MS" panose="020B0603020202020204" pitchFamily="34" charset="0"/>
                <a:ea typeface="굴림" panose="020B0600000101010101" pitchFamily="50" charset="-127"/>
              </a:rPr>
              <a:t>원판 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%d</a:t>
            </a:r>
            <a:r>
              <a:rPr lang="ko-KR" altLang="en-US" sz="1700" dirty="0">
                <a:latin typeface="Trebuchet MS" panose="020B0603020202020204" pitchFamily="34" charset="0"/>
                <a:ea typeface="굴림" panose="020B0600000101010101" pitchFamily="50" charset="-127"/>
              </a:rPr>
              <a:t>을 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%c</a:t>
            </a:r>
            <a:r>
              <a:rPr lang="ko-KR" altLang="en-US" sz="1700" dirty="0">
                <a:latin typeface="Trebuchet MS" panose="020B0603020202020204" pitchFamily="34" charset="0"/>
                <a:ea typeface="굴림" panose="020B0600000101010101" pitchFamily="50" charset="-127"/>
              </a:rPr>
              <a:t>에서 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%c</a:t>
            </a:r>
            <a:r>
              <a:rPr lang="ko-KR" altLang="en-US" sz="1700" dirty="0">
                <a:latin typeface="Trebuchet MS" panose="020B0603020202020204" pitchFamily="34" charset="0"/>
                <a:ea typeface="굴림" panose="020B0600000101010101" pitchFamily="50" charset="-127"/>
              </a:rPr>
              <a:t>으로 옮긴다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.\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n",n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, from, to);</a:t>
            </a:r>
          </a:p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hanoi_tower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(n-1, 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tmp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, from, to);</a:t>
            </a:r>
          </a:p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 }</a:t>
            </a:r>
          </a:p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eaLnBrk="1" hangingPunct="1"/>
            <a:r>
              <a:rPr lang="en-US" altLang="ko-KR" sz="1700" dirty="0" err="1" smtClean="0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ko-KR" altLang="en-US" sz="17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7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main(void)</a:t>
            </a:r>
            <a:endParaRPr lang="en-US" altLang="ko-KR" sz="17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    </a:t>
            </a:r>
            <a:r>
              <a:rPr lang="en-US" altLang="ko-KR" sz="1700" dirty="0" err="1">
                <a:latin typeface="Trebuchet MS" panose="020B0603020202020204" pitchFamily="34" charset="0"/>
                <a:ea typeface="굴림" panose="020B0600000101010101" pitchFamily="50" charset="-127"/>
              </a:rPr>
              <a:t>hanoi_tower</a:t>
            </a:r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(4, 'A', 'B', 'C</a:t>
            </a:r>
            <a:r>
              <a:rPr lang="en-US" altLang="ko-KR" sz="17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');</a:t>
            </a:r>
          </a:p>
          <a:p>
            <a:pPr eaLnBrk="1" hangingPunct="1"/>
            <a:r>
              <a:rPr lang="en-US" altLang="ko-KR" sz="17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    </a:t>
            </a:r>
            <a:r>
              <a:rPr lang="en-US" altLang="ko-KR" sz="1700" dirty="0" err="1" smtClean="0">
                <a:latin typeface="Trebuchet MS" panose="020B0603020202020204" pitchFamily="34" charset="0"/>
                <a:ea typeface="굴림" panose="020B0600000101010101" pitchFamily="50" charset="-127"/>
              </a:rPr>
              <a:t>retrun</a:t>
            </a:r>
            <a:r>
              <a:rPr lang="en-US" altLang="ko-KR" sz="17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 0;</a:t>
            </a:r>
            <a:endParaRPr lang="en-US" altLang="ko-KR" sz="17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eaLnBrk="1" hangingPunct="1"/>
            <a:r>
              <a:rPr lang="en-US" altLang="ko-KR" sz="17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24</a:t>
            </a:fld>
            <a:r>
              <a:rPr lang="en-US" smtClean="0"/>
              <a:t>/45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실행결과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1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A 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B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2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A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C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1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B 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C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3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A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B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1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C 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A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2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C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B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1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A 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B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4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A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C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1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B 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C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2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B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A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1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C 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A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3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B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C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1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A 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B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2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A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C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  <a:p>
            <a:pPr marL="0" indent="0" fontAlgn="base">
              <a:buNone/>
            </a:pPr>
            <a:r>
              <a:rPr lang="ko-KR" altLang="en-US" dirty="0">
                <a:latin typeface="+mn-lt"/>
              </a:rPr>
              <a:t>원판 </a:t>
            </a:r>
            <a:r>
              <a:rPr lang="en-US" altLang="ko-KR" dirty="0">
                <a:latin typeface="+mn-lt"/>
              </a:rPr>
              <a:t>1</a:t>
            </a:r>
            <a:r>
              <a:rPr lang="ko-KR" altLang="en-US" dirty="0">
                <a:latin typeface="+mn-lt"/>
              </a:rPr>
              <a:t>을 </a:t>
            </a:r>
            <a:r>
              <a:rPr lang="en-US" altLang="ko-KR" dirty="0">
                <a:latin typeface="+mn-lt"/>
              </a:rPr>
              <a:t>B </a:t>
            </a:r>
            <a:r>
              <a:rPr lang="ko-KR" altLang="en-US" dirty="0">
                <a:latin typeface="+mn-lt"/>
              </a:rPr>
              <a:t>에서 </a:t>
            </a:r>
            <a:r>
              <a:rPr lang="en-US" altLang="ko-KR" dirty="0">
                <a:latin typeface="+mn-lt"/>
              </a:rPr>
              <a:t>C</a:t>
            </a:r>
            <a:r>
              <a:rPr lang="ko-KR" altLang="en-US" dirty="0">
                <a:latin typeface="+mn-lt"/>
              </a:rPr>
              <a:t>으로 옮긴다</a:t>
            </a:r>
            <a:r>
              <a:rPr lang="en-US" altLang="ko-KR" dirty="0">
                <a:latin typeface="+mn-lt"/>
              </a:rPr>
              <a:t>.</a:t>
            </a:r>
            <a:endParaRPr lang="ko-KR" altLang="en-US" dirty="0">
              <a:latin typeface="+mn-lt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25</a:t>
            </a:fld>
            <a:r>
              <a:rPr lang="en-US" smtClean="0"/>
              <a:t>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93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475" y="371475"/>
            <a:ext cx="7623175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ko-KR" sz="3600" smtClean="0"/>
              <a:t>Q &amp; A</a:t>
            </a:r>
          </a:p>
        </p:txBody>
      </p:sp>
      <p:pic>
        <p:nvPicPr>
          <p:cNvPr id="74755" name="Picture 3" descr="MCj02406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978025"/>
            <a:ext cx="279717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4" descr="MCj04165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2103438"/>
            <a:ext cx="170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26</a:t>
            </a:fld>
            <a:r>
              <a:rPr lang="en-US" smtClean="0"/>
              <a:t>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7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팩토리얼 프로그래밍 </a:t>
            </a:r>
            <a:r>
              <a:rPr lang="en-US" altLang="ko-KR" smtClean="0"/>
              <a:t>#1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팩토리얼의</a:t>
            </a:r>
            <a:r>
              <a:rPr lang="ko-KR" altLang="en-US" dirty="0" smtClean="0"/>
              <a:t> 정의</a:t>
            </a:r>
            <a:endParaRPr lang="ko-KR" altLang="en-US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52900"/>
              </p:ext>
            </p:extLst>
          </p:nvPr>
        </p:nvGraphicFramePr>
        <p:xfrm>
          <a:off x="2636785" y="2258870"/>
          <a:ext cx="3219264" cy="93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3" imgW="1574800" imgH="457200" progId="Equation.3">
                  <p:embed/>
                </p:oleObj>
              </mc:Choice>
              <mc:Fallback>
                <p:oleObj name="Equation" r:id="rId3" imgW="1574800" imgH="457200" progId="Equation.3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785" y="2258870"/>
                        <a:ext cx="3219264" cy="93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3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팩토리얼 프로그래밍 </a:t>
            </a:r>
            <a:r>
              <a:rPr lang="en-US" altLang="ko-KR" smtClean="0"/>
              <a:t>#1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881590" y="2033845"/>
            <a:ext cx="7200800" cy="157517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900" b="1" dirty="0" err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 sz="1900" dirty="0">
                <a:latin typeface="¹ÙÅÁ" charset="0"/>
                <a:ea typeface="MS UI Gothic" pitchFamily="34" charset="-128"/>
              </a:rPr>
              <a:t> factorial(</a:t>
            </a:r>
            <a:r>
              <a:rPr lang="en-US" altLang="ko-KR" sz="1900" b="1" dirty="0" err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 sz="1900" dirty="0">
                <a:latin typeface="¹ÙÅÁ" charset="0"/>
                <a:ea typeface="MS UI Gothic" pitchFamily="34" charset="-128"/>
              </a:rPr>
              <a:t> n)</a:t>
            </a:r>
            <a:endParaRPr lang="en-US" altLang="ko-KR" sz="1900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900" dirty="0">
                <a:latin typeface="¹ÙÅÁ" charset="0"/>
                <a:ea typeface="MS UI Gothic" pitchFamily="34" charset="-128"/>
              </a:rPr>
              <a:t>{</a:t>
            </a:r>
            <a:endParaRPr lang="en-US" altLang="ko-KR" sz="1900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900" dirty="0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sz="1900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 sz="1900" dirty="0">
                <a:latin typeface="¹ÙÅÁ" charset="0"/>
                <a:ea typeface="MS UI Gothic" pitchFamily="34" charset="-128"/>
              </a:rPr>
              <a:t>( n&lt;= 1 ) </a:t>
            </a:r>
            <a:r>
              <a:rPr lang="en-US" altLang="ko-KR" sz="1900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sz="1900" dirty="0">
                <a:latin typeface="¹ÙÅÁ" charset="0"/>
                <a:ea typeface="MS UI Gothic" pitchFamily="34" charset="-128"/>
              </a:rPr>
              <a:t>(1);</a:t>
            </a:r>
            <a:endParaRPr lang="en-US" altLang="ko-KR" sz="1900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900" dirty="0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sz="1900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else</a:t>
            </a:r>
            <a:r>
              <a:rPr lang="en-US" altLang="ko-KR" sz="1900" b="1" dirty="0">
                <a:latin typeface="¹ÙÅÁ" charset="0"/>
                <a:ea typeface="MS UI Gothic" pitchFamily="34" charset="-128"/>
              </a:rPr>
              <a:t> </a:t>
            </a:r>
            <a:r>
              <a:rPr lang="en-US" altLang="ko-KR" sz="1900" b="1" dirty="0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 sz="1900" dirty="0">
                <a:latin typeface="¹ÙÅÁ" charset="0"/>
                <a:ea typeface="MS UI Gothic" pitchFamily="34" charset="-128"/>
              </a:rPr>
              <a:t> (n * factorial_n_1(n-1) );</a:t>
            </a:r>
            <a:endParaRPr lang="en-US" altLang="ko-KR" sz="1900" dirty="0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 sz="1900" dirty="0">
                <a:latin typeface="¹ÙÅÁ" charset="0"/>
                <a:ea typeface="MS UI Gothic" pitchFamily="34" charset="-128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4</a:t>
            </a:fld>
            <a:r>
              <a:rPr lang="en-US" smtClean="0"/>
              <a:t>/26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팩토리얼 프로그래밍 </a:t>
            </a:r>
            <a:r>
              <a:rPr lang="en-US" altLang="ko-KR" smtClean="0"/>
              <a:t>#2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36585" y="1763815"/>
            <a:ext cx="6974687" cy="150283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>
                <a:latin typeface="¹ÙÅÁ" charset="0"/>
                <a:ea typeface="MS UI Gothic" pitchFamily="34" charset="-128"/>
              </a:rPr>
              <a:t> factorial(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>
                <a:latin typeface="¹ÙÅÁ" charset="0"/>
                <a:ea typeface="MS UI Gothic" pitchFamily="34" charset="-128"/>
              </a:rPr>
              <a:t> n)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{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if</a:t>
            </a:r>
            <a:r>
              <a:rPr lang="en-US" altLang="ko-KR">
                <a:latin typeface="¹ÙÅÁ" charset="0"/>
                <a:ea typeface="MS UI Gothic" pitchFamily="34" charset="-128"/>
              </a:rPr>
              <a:t>( n &lt;= 1 )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>
                <a:latin typeface="¹ÙÅÁ" charset="0"/>
                <a:ea typeface="MS UI Gothic" pitchFamily="34" charset="-128"/>
              </a:rPr>
              <a:t>(1);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else</a:t>
            </a:r>
            <a:r>
              <a:rPr lang="en-US" altLang="ko-KR" b="1">
                <a:latin typeface="¹ÙÅÁ" charset="0"/>
                <a:ea typeface="MS UI Gothic" pitchFamily="34" charset="-128"/>
              </a:rPr>
              <a:t>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>
                <a:latin typeface="¹ÙÅÁ" charset="0"/>
                <a:ea typeface="MS UI Gothic" pitchFamily="34" charset="-128"/>
              </a:rPr>
              <a:t> (n * factorial(n-1) );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}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95" y="3564015"/>
            <a:ext cx="7229475" cy="246697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5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순환호출순서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ko-KR" altLang="en-US" sz="1800" dirty="0" err="1" smtClean="0"/>
              <a:t>팩토리얼</a:t>
            </a:r>
            <a:r>
              <a:rPr lang="ko-KR" altLang="en-US" sz="1800" dirty="0" smtClean="0"/>
              <a:t> 함수의 호출 순서</a:t>
            </a:r>
          </a:p>
          <a:p>
            <a:pPr eaLnBrk="1" hangingPunct="1">
              <a:buFont typeface="Wingdings" pitchFamily="2" charset="2"/>
              <a:buNone/>
            </a:pPr>
            <a:endParaRPr lang="ko-KR" altLang="en-US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ko-KR" sz="1800" dirty="0" smtClean="0"/>
              <a:t>factorial(5) = 5 * factorial(4)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1800" dirty="0" smtClean="0"/>
              <a:t>               = 5 * 4 * factorial(3)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1800" dirty="0" smtClean="0"/>
              <a:t>		= 5 * 4 * 3 * factorial(2)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1800" dirty="0" smtClean="0"/>
              <a:t>		= 5 * 4 * 3 * 2 * factorial(1)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1800" dirty="0" smtClean="0"/>
              <a:t>		= 5 * 4 * 3 * 2 *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1800" dirty="0" smtClean="0"/>
              <a:t>		= 120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18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ko-KR" sz="1800" dirty="0" smtClean="0"/>
          </a:p>
          <a:p>
            <a:pPr eaLnBrk="1" hangingPunct="1"/>
            <a:endParaRPr lang="en-US" altLang="ko-KR" sz="1800" dirty="0" smtClean="0"/>
          </a:p>
          <a:p>
            <a:pPr eaLnBrk="1" hangingPunct="1"/>
            <a:endParaRPr lang="en-US" altLang="ko-KR" sz="1800" dirty="0" smtClean="0"/>
          </a:p>
        </p:txBody>
      </p:sp>
      <p:sp>
        <p:nvSpPr>
          <p:cNvPr id="7172" name="Text Box 155"/>
          <p:cNvSpPr txBox="1">
            <a:spLocks noChangeArrowheads="1"/>
          </p:cNvSpPr>
          <p:nvPr/>
        </p:nvSpPr>
        <p:spPr bwMode="auto">
          <a:xfrm>
            <a:off x="5337175" y="3114675"/>
            <a:ext cx="3195638" cy="1257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/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factorial(2)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{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    if( 2 &lt;= 1 ) return 1; 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    </a:t>
            </a:r>
            <a:r>
              <a:rPr lang="en-US" altLang="ko-KR" sz="1600" dirty="0" smtClean="0">
                <a:solidFill>
                  <a:srgbClr val="FF0000"/>
                </a:solidFill>
                <a:latin typeface="+mj-lt"/>
                <a:ea typeface="굴림" pitchFamily="50" charset="-127"/>
              </a:rPr>
              <a:t>else return (2 * factorial(2-1) );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}</a:t>
            </a:r>
          </a:p>
        </p:txBody>
      </p:sp>
      <p:sp>
        <p:nvSpPr>
          <p:cNvPr id="7173" name="Text Box 156"/>
          <p:cNvSpPr txBox="1">
            <a:spLocks noChangeArrowheads="1"/>
          </p:cNvSpPr>
          <p:nvPr/>
        </p:nvSpPr>
        <p:spPr bwMode="auto">
          <a:xfrm>
            <a:off x="5337175" y="4508500"/>
            <a:ext cx="3195638" cy="13065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/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factorial(1)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{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    </a:t>
            </a:r>
            <a:r>
              <a:rPr lang="en-US" altLang="ko-KR" sz="1600" dirty="0" smtClean="0">
                <a:solidFill>
                  <a:srgbClr val="FF0000"/>
                </a:solidFill>
                <a:latin typeface="+mj-lt"/>
                <a:ea typeface="굴림" pitchFamily="50" charset="-127"/>
              </a:rPr>
              <a:t>if( 1 &lt;= 1 ) return 1;</a:t>
            </a:r>
            <a:r>
              <a:rPr lang="en-US" altLang="ko-KR" sz="1600" dirty="0" smtClean="0">
                <a:latin typeface="+mj-lt"/>
                <a:ea typeface="굴림" pitchFamily="50" charset="-127"/>
              </a:rPr>
              <a:t> 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	.....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}</a:t>
            </a:r>
          </a:p>
        </p:txBody>
      </p:sp>
      <p:sp>
        <p:nvSpPr>
          <p:cNvPr id="11270" name="Text Box 157"/>
          <p:cNvSpPr txBox="1">
            <a:spLocks noChangeArrowheads="1"/>
          </p:cNvSpPr>
          <p:nvPr/>
        </p:nvSpPr>
        <p:spPr bwMode="auto">
          <a:xfrm>
            <a:off x="8667750" y="2484438"/>
            <a:ext cx="33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en-US" altLang="ko-KR" sz="1200">
                <a:latin typeface="굴림" pitchFamily="50" charset="-127"/>
                <a:ea typeface="굴림" pitchFamily="50" charset="-127"/>
              </a:rPr>
              <a:t>①</a:t>
            </a:r>
          </a:p>
        </p:txBody>
      </p:sp>
      <p:sp>
        <p:nvSpPr>
          <p:cNvPr id="11271" name="Text Box 158"/>
          <p:cNvSpPr txBox="1">
            <a:spLocks noChangeArrowheads="1"/>
          </p:cNvSpPr>
          <p:nvPr/>
        </p:nvSpPr>
        <p:spPr bwMode="auto">
          <a:xfrm>
            <a:off x="8621713" y="3833813"/>
            <a:ext cx="33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en-US" altLang="ko-KR" sz="1200">
                <a:latin typeface="굴림" pitchFamily="50" charset="-127"/>
                <a:ea typeface="굴림" pitchFamily="50" charset="-127"/>
              </a:rPr>
              <a:t>②</a:t>
            </a:r>
          </a:p>
        </p:txBody>
      </p:sp>
      <p:sp>
        <p:nvSpPr>
          <p:cNvPr id="11272" name="Text Box 159"/>
          <p:cNvSpPr txBox="1">
            <a:spLocks noChangeArrowheads="1"/>
          </p:cNvSpPr>
          <p:nvPr/>
        </p:nvSpPr>
        <p:spPr bwMode="auto">
          <a:xfrm>
            <a:off x="4437063" y="4059238"/>
            <a:ext cx="33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en-US" altLang="ko-KR" sz="1200">
                <a:latin typeface="굴림" pitchFamily="50" charset="-127"/>
                <a:ea typeface="굴림" pitchFamily="50" charset="-127"/>
              </a:rPr>
              <a:t>③</a:t>
            </a:r>
          </a:p>
        </p:txBody>
      </p:sp>
      <p:sp>
        <p:nvSpPr>
          <p:cNvPr id="11273" name="Text Box 160"/>
          <p:cNvSpPr txBox="1">
            <a:spLocks noChangeArrowheads="1"/>
          </p:cNvSpPr>
          <p:nvPr/>
        </p:nvSpPr>
        <p:spPr bwMode="auto">
          <a:xfrm>
            <a:off x="4437063" y="2663825"/>
            <a:ext cx="336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en-US" altLang="ko-KR" sz="1200">
                <a:latin typeface="굴림" pitchFamily="50" charset="-127"/>
                <a:ea typeface="굴림" pitchFamily="50" charset="-127"/>
              </a:rPr>
              <a:t>④</a:t>
            </a:r>
          </a:p>
        </p:txBody>
      </p:sp>
      <p:sp>
        <p:nvSpPr>
          <p:cNvPr id="7178" name="Text Box 161"/>
          <p:cNvSpPr txBox="1">
            <a:spLocks noChangeArrowheads="1"/>
          </p:cNvSpPr>
          <p:nvPr/>
        </p:nvSpPr>
        <p:spPr bwMode="auto">
          <a:xfrm>
            <a:off x="5337175" y="1673225"/>
            <a:ext cx="3203575" cy="13065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/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factorial(3)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{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    if( 3 &lt;= 1 ) return 1; 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    </a:t>
            </a:r>
            <a:r>
              <a:rPr lang="en-US" altLang="ko-KR" sz="1600" dirty="0" smtClean="0">
                <a:solidFill>
                  <a:srgbClr val="FF0000"/>
                </a:solidFill>
                <a:latin typeface="+mj-lt"/>
                <a:ea typeface="굴림" pitchFamily="50" charset="-127"/>
              </a:rPr>
              <a:t>else return (3 * factorial(3-1) );</a:t>
            </a:r>
          </a:p>
          <a:p>
            <a:pPr eaLnBrk="1" hangingPunct="1">
              <a:defRPr/>
            </a:pPr>
            <a:r>
              <a:rPr lang="en-US" altLang="ko-KR" sz="1600" dirty="0" smtClean="0">
                <a:latin typeface="+mj-lt"/>
                <a:ea typeface="굴림" pitchFamily="50" charset="-127"/>
              </a:rPr>
              <a:t>}</a:t>
            </a:r>
          </a:p>
        </p:txBody>
      </p:sp>
      <p:sp>
        <p:nvSpPr>
          <p:cNvPr id="11275" name="Freeform 162"/>
          <p:cNvSpPr>
            <a:spLocks/>
          </p:cNvSpPr>
          <p:nvPr/>
        </p:nvSpPr>
        <p:spPr bwMode="auto">
          <a:xfrm>
            <a:off x="6958013" y="2663825"/>
            <a:ext cx="2303462" cy="612775"/>
          </a:xfrm>
          <a:custGeom>
            <a:avLst/>
            <a:gdLst>
              <a:gd name="T0" fmla="*/ 2147483647 w 2004"/>
              <a:gd name="T1" fmla="*/ 0 h 544"/>
              <a:gd name="T2" fmla="*/ 2147483647 w 2004"/>
              <a:gd name="T3" fmla="*/ 2147483647 h 544"/>
              <a:gd name="T4" fmla="*/ 0 w 2004"/>
              <a:gd name="T5" fmla="*/ 2147483647 h 544"/>
              <a:gd name="T6" fmla="*/ 0 60000 65536"/>
              <a:gd name="T7" fmla="*/ 0 60000 65536"/>
              <a:gd name="T8" fmla="*/ 0 60000 65536"/>
              <a:gd name="T9" fmla="*/ 0 w 2004"/>
              <a:gd name="T10" fmla="*/ 0 h 544"/>
              <a:gd name="T11" fmla="*/ 2004 w 2004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4" h="544">
                <a:moveTo>
                  <a:pt x="1407" y="0"/>
                </a:moveTo>
                <a:cubicBezTo>
                  <a:pt x="1705" y="68"/>
                  <a:pt x="2004" y="136"/>
                  <a:pt x="1769" y="227"/>
                </a:cubicBezTo>
                <a:cubicBezTo>
                  <a:pt x="1534" y="318"/>
                  <a:pt x="767" y="431"/>
                  <a:pt x="0" y="544"/>
                </a:cubicBezTo>
              </a:path>
            </a:pathLst>
          </a:custGeom>
          <a:noFill/>
          <a:ln w="9525" cap="flat" cmpd="sng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11276" name="Freeform 164"/>
          <p:cNvSpPr>
            <a:spLocks/>
          </p:cNvSpPr>
          <p:nvPr/>
        </p:nvSpPr>
        <p:spPr bwMode="auto">
          <a:xfrm>
            <a:off x="4797425" y="3968750"/>
            <a:ext cx="717550" cy="1260475"/>
          </a:xfrm>
          <a:custGeom>
            <a:avLst/>
            <a:gdLst>
              <a:gd name="T0" fmla="*/ 2147483647 w 687"/>
              <a:gd name="T1" fmla="*/ 2147483647 h 1089"/>
              <a:gd name="T2" fmla="*/ 2147483647 w 687"/>
              <a:gd name="T3" fmla="*/ 2147483647 h 1089"/>
              <a:gd name="T4" fmla="*/ 2147483647 w 687"/>
              <a:gd name="T5" fmla="*/ 0 h 1089"/>
              <a:gd name="T6" fmla="*/ 0 60000 65536"/>
              <a:gd name="T7" fmla="*/ 0 60000 65536"/>
              <a:gd name="T8" fmla="*/ 0 60000 65536"/>
              <a:gd name="T9" fmla="*/ 0 w 687"/>
              <a:gd name="T10" fmla="*/ 0 h 1089"/>
              <a:gd name="T11" fmla="*/ 687 w 687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7" h="1089">
                <a:moveTo>
                  <a:pt x="687" y="1089"/>
                </a:moveTo>
                <a:cubicBezTo>
                  <a:pt x="350" y="748"/>
                  <a:pt x="14" y="408"/>
                  <a:pt x="7" y="227"/>
                </a:cubicBezTo>
                <a:cubicBezTo>
                  <a:pt x="0" y="46"/>
                  <a:pt x="321" y="23"/>
                  <a:pt x="642" y="0"/>
                </a:cubicBezTo>
              </a:path>
            </a:pathLst>
          </a:custGeom>
          <a:noFill/>
          <a:ln w="9525" cap="flat" cmpd="sng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ko-KR" altLang="en-US"/>
          </a:p>
        </p:txBody>
      </p:sp>
      <p:sp>
        <p:nvSpPr>
          <p:cNvPr id="11277" name="Freeform 162"/>
          <p:cNvSpPr>
            <a:spLocks/>
          </p:cNvSpPr>
          <p:nvPr/>
        </p:nvSpPr>
        <p:spPr bwMode="auto">
          <a:xfrm>
            <a:off x="6732588" y="4059238"/>
            <a:ext cx="2555875" cy="611187"/>
          </a:xfrm>
          <a:custGeom>
            <a:avLst/>
            <a:gdLst>
              <a:gd name="T0" fmla="*/ 2147483647 w 2004"/>
              <a:gd name="T1" fmla="*/ 0 h 544"/>
              <a:gd name="T2" fmla="*/ 2147483647 w 2004"/>
              <a:gd name="T3" fmla="*/ 2147483647 h 544"/>
              <a:gd name="T4" fmla="*/ 0 w 2004"/>
              <a:gd name="T5" fmla="*/ 2147483647 h 544"/>
              <a:gd name="T6" fmla="*/ 0 60000 65536"/>
              <a:gd name="T7" fmla="*/ 0 60000 65536"/>
              <a:gd name="T8" fmla="*/ 0 60000 65536"/>
              <a:gd name="T9" fmla="*/ 0 w 2004"/>
              <a:gd name="T10" fmla="*/ 0 h 544"/>
              <a:gd name="T11" fmla="*/ 2004 w 2004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4" h="544">
                <a:moveTo>
                  <a:pt x="1407" y="0"/>
                </a:moveTo>
                <a:cubicBezTo>
                  <a:pt x="1705" y="68"/>
                  <a:pt x="2004" y="136"/>
                  <a:pt x="1769" y="227"/>
                </a:cubicBezTo>
                <a:cubicBezTo>
                  <a:pt x="1534" y="318"/>
                  <a:pt x="767" y="431"/>
                  <a:pt x="0" y="544"/>
                </a:cubicBezTo>
              </a:path>
            </a:pathLst>
          </a:custGeom>
          <a:noFill/>
          <a:ln w="9525" cap="flat" cmpd="sng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11278" name="Freeform 164"/>
          <p:cNvSpPr>
            <a:spLocks/>
          </p:cNvSpPr>
          <p:nvPr/>
        </p:nvSpPr>
        <p:spPr bwMode="auto">
          <a:xfrm>
            <a:off x="4797425" y="2573338"/>
            <a:ext cx="717550" cy="1368425"/>
          </a:xfrm>
          <a:custGeom>
            <a:avLst/>
            <a:gdLst>
              <a:gd name="T0" fmla="*/ 2147483647 w 687"/>
              <a:gd name="T1" fmla="*/ 2147483647 h 1089"/>
              <a:gd name="T2" fmla="*/ 2147483647 w 687"/>
              <a:gd name="T3" fmla="*/ 2147483647 h 1089"/>
              <a:gd name="T4" fmla="*/ 2147483647 w 687"/>
              <a:gd name="T5" fmla="*/ 0 h 1089"/>
              <a:gd name="T6" fmla="*/ 0 60000 65536"/>
              <a:gd name="T7" fmla="*/ 0 60000 65536"/>
              <a:gd name="T8" fmla="*/ 0 60000 65536"/>
              <a:gd name="T9" fmla="*/ 0 w 687"/>
              <a:gd name="T10" fmla="*/ 0 h 1089"/>
              <a:gd name="T11" fmla="*/ 687 w 687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7" h="1089">
                <a:moveTo>
                  <a:pt x="687" y="1089"/>
                </a:moveTo>
                <a:cubicBezTo>
                  <a:pt x="350" y="748"/>
                  <a:pt x="14" y="408"/>
                  <a:pt x="7" y="227"/>
                </a:cubicBezTo>
                <a:cubicBezTo>
                  <a:pt x="0" y="46"/>
                  <a:pt x="321" y="23"/>
                  <a:pt x="642" y="0"/>
                </a:cubicBezTo>
              </a:path>
            </a:pathLst>
          </a:custGeom>
          <a:noFill/>
          <a:ln w="9525" cap="flat" cmpd="sng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6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순환 알고리즘의 구조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altLang="ko-KR" sz="2000" dirty="0" smtClean="0">
              <a:solidFill>
                <a:srgbClr val="FF0000"/>
              </a:solidFill>
              <a:latin typeface="굴림" panose="020B0600000101010101" pitchFamily="50" charset="-127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altLang="ko-KR" sz="2000" dirty="0">
              <a:solidFill>
                <a:srgbClr val="FF0000"/>
              </a:solidFill>
              <a:latin typeface="굴림" panose="020B0600000101010101" pitchFamily="50" charset="-127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altLang="ko-KR" sz="2000" dirty="0" smtClean="0">
              <a:solidFill>
                <a:srgbClr val="FF0000"/>
              </a:solidFill>
              <a:latin typeface="굴림" panose="020B0600000101010101" pitchFamily="50" charset="-127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altLang="ko-KR" sz="2000" dirty="0">
              <a:solidFill>
                <a:srgbClr val="FF0000"/>
              </a:solidFill>
              <a:latin typeface="굴림" panose="020B0600000101010101" pitchFamily="50" charset="-127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altLang="ko-KR" sz="2000" dirty="0" smtClean="0">
              <a:solidFill>
                <a:srgbClr val="FF0000"/>
              </a:solidFill>
              <a:latin typeface="굴림" panose="020B0600000101010101" pitchFamily="50" charset="-127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altLang="ko-KR" sz="2000" dirty="0">
              <a:solidFill>
                <a:srgbClr val="FF0000"/>
              </a:solidFill>
              <a:latin typeface="굴림" panose="020B0600000101010101" pitchFamily="50" charset="-127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altLang="ko-KR" sz="2000" dirty="0" smtClean="0">
              <a:solidFill>
                <a:srgbClr val="FF0000"/>
              </a:solidFill>
              <a:latin typeface="굴림" panose="020B0600000101010101" pitchFamily="50" charset="-127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altLang="ko-KR" sz="2000" dirty="0">
              <a:solidFill>
                <a:srgbClr val="FF0000"/>
              </a:solidFill>
              <a:latin typeface="굴림" panose="020B0600000101010101" pitchFamily="50" charset="-127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ko-KR" altLang="en-US" sz="2000" dirty="0" smtClean="0">
                <a:solidFill>
                  <a:srgbClr val="FF0000"/>
                </a:solidFill>
                <a:latin typeface="굴림" panose="020B0600000101010101" pitchFamily="50" charset="-127"/>
              </a:rPr>
              <a:t>만약 </a:t>
            </a:r>
            <a:r>
              <a:rPr lang="ko-KR" altLang="en-US" sz="2000" dirty="0">
                <a:solidFill>
                  <a:srgbClr val="FF0000"/>
                </a:solidFill>
                <a:latin typeface="굴림" panose="020B0600000101010101" pitchFamily="50" charset="-127"/>
              </a:rPr>
              <a:t>순환 호출을 멈추는 부분이 없다면</a:t>
            </a:r>
            <a:r>
              <a:rPr lang="en-US" altLang="ko-KR" sz="2000" dirty="0">
                <a:solidFill>
                  <a:srgbClr val="FF0000"/>
                </a:solidFill>
                <a:latin typeface="굴림" panose="020B0600000101010101" pitchFamily="50" charset="-127"/>
              </a:rPr>
              <a:t>?.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l"/>
            </a:pPr>
            <a:r>
              <a:rPr lang="ko-KR" altLang="en-US" dirty="0">
                <a:solidFill>
                  <a:srgbClr val="FF0000"/>
                </a:solidFill>
                <a:latin typeface="굴림" panose="020B0600000101010101" pitchFamily="50" charset="-127"/>
              </a:rPr>
              <a:t>시스템 오류가 발생할 때까지 무한정 호출하게 된다</a:t>
            </a:r>
            <a:r>
              <a:rPr lang="en-US" altLang="ko-KR" dirty="0">
                <a:solidFill>
                  <a:srgbClr val="FF0000"/>
                </a:solidFill>
                <a:latin typeface="굴림" panose="020B0600000101010101" pitchFamily="50" charset="-127"/>
              </a:rPr>
              <a:t>.</a:t>
            </a:r>
          </a:p>
          <a:p>
            <a:endParaRPr lang="ko-KR" altLang="en-US" dirty="0"/>
          </a:p>
        </p:txBody>
      </p:sp>
      <p:grpSp>
        <p:nvGrpSpPr>
          <p:cNvPr id="12292" name="Group 16"/>
          <p:cNvGrpSpPr>
            <a:grpSpLocks/>
          </p:cNvGrpSpPr>
          <p:nvPr/>
        </p:nvGrpSpPr>
        <p:grpSpPr bwMode="auto">
          <a:xfrm>
            <a:off x="1016604" y="1916002"/>
            <a:ext cx="6795755" cy="2323088"/>
            <a:chOff x="608" y="799"/>
            <a:chExt cx="5254" cy="1785"/>
          </a:xfrm>
        </p:grpSpPr>
        <p:sp>
          <p:nvSpPr>
            <p:cNvPr id="12294" name="Freeform 4"/>
            <p:cNvSpPr>
              <a:spLocks/>
            </p:cNvSpPr>
            <p:nvPr/>
          </p:nvSpPr>
          <p:spPr bwMode="auto">
            <a:xfrm>
              <a:off x="983" y="1714"/>
              <a:ext cx="3250" cy="665"/>
            </a:xfrm>
            <a:custGeom>
              <a:avLst/>
              <a:gdLst>
                <a:gd name="T0" fmla="*/ 128 w 3250"/>
                <a:gd name="T1" fmla="*/ 310 h 665"/>
                <a:gd name="T2" fmla="*/ 264 w 3250"/>
                <a:gd name="T3" fmla="*/ 265 h 665"/>
                <a:gd name="T4" fmla="*/ 1035 w 3250"/>
                <a:gd name="T5" fmla="*/ 83 h 665"/>
                <a:gd name="T6" fmla="*/ 2532 w 3250"/>
                <a:gd name="T7" fmla="*/ 38 h 665"/>
                <a:gd name="T8" fmla="*/ 3122 w 3250"/>
                <a:gd name="T9" fmla="*/ 310 h 665"/>
                <a:gd name="T10" fmla="*/ 2804 w 3250"/>
                <a:gd name="T11" fmla="*/ 582 h 665"/>
                <a:gd name="T12" fmla="*/ 446 w 3250"/>
                <a:gd name="T13" fmla="*/ 627 h 665"/>
                <a:gd name="T14" fmla="*/ 128 w 3250"/>
                <a:gd name="T15" fmla="*/ 310 h 6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50"/>
                <a:gd name="T25" fmla="*/ 0 h 665"/>
                <a:gd name="T26" fmla="*/ 3250 w 3250"/>
                <a:gd name="T27" fmla="*/ 665 h 66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50" h="665">
                  <a:moveTo>
                    <a:pt x="128" y="310"/>
                  </a:moveTo>
                  <a:cubicBezTo>
                    <a:pt x="98" y="250"/>
                    <a:pt x="113" y="303"/>
                    <a:pt x="264" y="265"/>
                  </a:cubicBezTo>
                  <a:cubicBezTo>
                    <a:pt x="415" y="227"/>
                    <a:pt x="657" y="121"/>
                    <a:pt x="1035" y="83"/>
                  </a:cubicBezTo>
                  <a:cubicBezTo>
                    <a:pt x="1413" y="45"/>
                    <a:pt x="2184" y="0"/>
                    <a:pt x="2532" y="38"/>
                  </a:cubicBezTo>
                  <a:cubicBezTo>
                    <a:pt x="2880" y="76"/>
                    <a:pt x="3077" y="219"/>
                    <a:pt x="3122" y="310"/>
                  </a:cubicBezTo>
                  <a:cubicBezTo>
                    <a:pt x="3167" y="401"/>
                    <a:pt x="3250" y="529"/>
                    <a:pt x="2804" y="582"/>
                  </a:cubicBezTo>
                  <a:cubicBezTo>
                    <a:pt x="2358" y="635"/>
                    <a:pt x="892" y="665"/>
                    <a:pt x="446" y="627"/>
                  </a:cubicBezTo>
                  <a:cubicBezTo>
                    <a:pt x="0" y="589"/>
                    <a:pt x="158" y="370"/>
                    <a:pt x="128" y="310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12295" name="Freeform 5"/>
            <p:cNvSpPr>
              <a:spLocks/>
            </p:cNvSpPr>
            <p:nvPr/>
          </p:nvSpPr>
          <p:spPr bwMode="auto">
            <a:xfrm>
              <a:off x="1020" y="1162"/>
              <a:ext cx="3130" cy="635"/>
            </a:xfrm>
            <a:custGeom>
              <a:avLst/>
              <a:gdLst>
                <a:gd name="T0" fmla="*/ 121 w 2721"/>
                <a:gd name="T1" fmla="*/ 178 h 711"/>
                <a:gd name="T2" fmla="*/ 361 w 2721"/>
                <a:gd name="T3" fmla="*/ 138 h 711"/>
                <a:gd name="T4" fmla="*/ 1691 w 2721"/>
                <a:gd name="T5" fmla="*/ 34 h 711"/>
                <a:gd name="T6" fmla="*/ 6045 w 2721"/>
                <a:gd name="T7" fmla="*/ 34 h 711"/>
                <a:gd name="T8" fmla="*/ 6768 w 2721"/>
                <a:gd name="T9" fmla="*/ 240 h 711"/>
                <a:gd name="T10" fmla="*/ 3142 w 2721"/>
                <a:gd name="T11" fmla="*/ 282 h 711"/>
                <a:gd name="T12" fmla="*/ 605 w 2721"/>
                <a:gd name="T13" fmla="*/ 302 h 711"/>
                <a:gd name="T14" fmla="*/ 0 w 2721"/>
                <a:gd name="T15" fmla="*/ 158 h 7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21"/>
                <a:gd name="T25" fmla="*/ 0 h 711"/>
                <a:gd name="T26" fmla="*/ 2721 w 2721"/>
                <a:gd name="T27" fmla="*/ 711 h 7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21" h="711">
                  <a:moveTo>
                    <a:pt x="45" y="394"/>
                  </a:moveTo>
                  <a:cubicBezTo>
                    <a:pt x="41" y="375"/>
                    <a:pt x="38" y="356"/>
                    <a:pt x="136" y="303"/>
                  </a:cubicBezTo>
                  <a:cubicBezTo>
                    <a:pt x="234" y="250"/>
                    <a:pt x="280" y="114"/>
                    <a:pt x="635" y="76"/>
                  </a:cubicBezTo>
                  <a:cubicBezTo>
                    <a:pt x="990" y="38"/>
                    <a:pt x="1951" y="0"/>
                    <a:pt x="2268" y="76"/>
                  </a:cubicBezTo>
                  <a:cubicBezTo>
                    <a:pt x="2585" y="152"/>
                    <a:pt x="2721" y="439"/>
                    <a:pt x="2540" y="530"/>
                  </a:cubicBezTo>
                  <a:cubicBezTo>
                    <a:pt x="2359" y="621"/>
                    <a:pt x="1564" y="598"/>
                    <a:pt x="1179" y="621"/>
                  </a:cubicBezTo>
                  <a:cubicBezTo>
                    <a:pt x="794" y="644"/>
                    <a:pt x="423" y="711"/>
                    <a:pt x="227" y="666"/>
                  </a:cubicBezTo>
                  <a:cubicBezTo>
                    <a:pt x="31" y="621"/>
                    <a:pt x="15" y="485"/>
                    <a:pt x="0" y="349"/>
                  </a:cubicBezTo>
                </a:path>
              </a:pathLst>
            </a:cu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12296" name="Rectangle 6"/>
            <p:cNvSpPr>
              <a:spLocks noChangeArrowheads="1"/>
            </p:cNvSpPr>
            <p:nvPr/>
          </p:nvSpPr>
          <p:spPr bwMode="auto">
            <a:xfrm>
              <a:off x="1066" y="1797"/>
              <a:ext cx="3175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  else return n * factorial(n-1);</a:t>
              </a:r>
            </a:p>
          </p:txBody>
        </p:sp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1066" y="799"/>
              <a:ext cx="2273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600" dirty="0" err="1">
                  <a:latin typeface="Lucida Console" pitchFamily="49" charset="0"/>
                  <a:ea typeface="굴림" pitchFamily="50" charset="-127"/>
                </a:rPr>
                <a:t>int</a:t>
              </a:r>
              <a:r>
                <a:rPr lang="en-US" altLang="ko-KR" sz="1600" dirty="0">
                  <a:latin typeface="Lucida Console" pitchFamily="49" charset="0"/>
                  <a:ea typeface="굴림" pitchFamily="50" charset="-127"/>
                </a:rPr>
                <a:t> factorial(</a:t>
              </a:r>
              <a:r>
                <a:rPr lang="en-US" altLang="ko-KR" sz="1600" dirty="0" err="1">
                  <a:latin typeface="Lucida Console" pitchFamily="49" charset="0"/>
                  <a:ea typeface="굴림" pitchFamily="50" charset="-127"/>
                </a:rPr>
                <a:t>int</a:t>
              </a:r>
              <a:r>
                <a:rPr lang="en-US" altLang="ko-KR" sz="1600" dirty="0">
                  <a:latin typeface="Lucida Console" pitchFamily="49" charset="0"/>
                  <a:ea typeface="굴림" pitchFamily="50" charset="-127"/>
                </a:rPr>
                <a:t> n)</a:t>
              </a:r>
            </a:p>
            <a:p>
              <a:pPr eaLnBrk="1" hangingPunct="1"/>
              <a:r>
                <a:rPr lang="en-US" altLang="ko-KR" sz="1600" dirty="0">
                  <a:latin typeface="Lucida Console" pitchFamily="49" charset="0"/>
                  <a:ea typeface="굴림" pitchFamily="50" charset="-127"/>
                </a:rPr>
                <a:t>{</a:t>
              </a:r>
            </a:p>
          </p:txBody>
        </p:sp>
        <p:sp>
          <p:nvSpPr>
            <p:cNvPr id="12298" name="Text Box 8"/>
            <p:cNvSpPr txBox="1">
              <a:spLocks noChangeArrowheads="1"/>
            </p:cNvSpPr>
            <p:nvPr/>
          </p:nvSpPr>
          <p:spPr bwMode="auto">
            <a:xfrm>
              <a:off x="4151" y="1449"/>
              <a:ext cx="146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ko-KR" altLang="en-US" sz="1400" dirty="0">
                  <a:solidFill>
                    <a:srgbClr val="FF0000"/>
                  </a:solidFill>
                  <a:latin typeface="굴림" panose="020B0600000101010101" pitchFamily="50" charset="-127"/>
                  <a:ea typeface="굴림" panose="020B0600000101010101" pitchFamily="50" charset="-127"/>
                </a:rPr>
                <a:t>순환을 멈추는 부분</a:t>
              </a:r>
            </a:p>
          </p:txBody>
        </p:sp>
        <p:sp>
          <p:nvSpPr>
            <p:cNvPr id="12299" name="Text Box 9"/>
            <p:cNvSpPr txBox="1">
              <a:spLocks noChangeArrowheads="1"/>
            </p:cNvSpPr>
            <p:nvPr/>
          </p:nvSpPr>
          <p:spPr bwMode="auto">
            <a:xfrm>
              <a:off x="4195" y="1991"/>
              <a:ext cx="166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ko-KR" altLang="en-US" sz="1400" dirty="0">
                  <a:latin typeface="굴림" panose="020B0600000101010101" pitchFamily="50" charset="-127"/>
                  <a:ea typeface="굴림" panose="020B0600000101010101" pitchFamily="50" charset="-127"/>
                </a:rPr>
                <a:t>순환 호출을 하는 부분</a:t>
              </a:r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 flipH="1">
              <a:off x="4013" y="202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 flipH="1">
              <a:off x="3979" y="1476"/>
              <a:ext cx="227" cy="0"/>
            </a:xfrm>
            <a:prstGeom prst="line">
              <a:avLst/>
            </a:prstGeom>
            <a:noFill/>
            <a:ln w="9525">
              <a:solidFill>
                <a:srgbClr val="BD2E1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12302" name="Text Box 12"/>
            <p:cNvSpPr txBox="1">
              <a:spLocks noChangeArrowheads="1"/>
            </p:cNvSpPr>
            <p:nvPr/>
          </p:nvSpPr>
          <p:spPr bwMode="auto">
            <a:xfrm>
              <a:off x="1066" y="229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}</a:t>
              </a:r>
            </a:p>
          </p:txBody>
        </p:sp>
        <p:sp>
          <p:nvSpPr>
            <p:cNvPr id="12303" name="Rectangle 13"/>
            <p:cNvSpPr>
              <a:spLocks noChangeArrowheads="1"/>
            </p:cNvSpPr>
            <p:nvPr/>
          </p:nvSpPr>
          <p:spPr bwMode="auto">
            <a:xfrm>
              <a:off x="1025" y="1245"/>
              <a:ext cx="3175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  </a:t>
              </a:r>
              <a:r>
                <a:rPr lang="en-US" altLang="ko-KR" sz="1600">
                  <a:latin typeface="Lucida Console" pitchFamily="49" charset="0"/>
                  <a:ea typeface="굴림" pitchFamily="50" charset="-127"/>
                </a:rPr>
                <a:t>if( n &lt;= 1 )  return 1</a:t>
              </a:r>
              <a:endParaRPr lang="en-US" altLang="ko-KR" sz="1400">
                <a:latin typeface="Lucida Console" pitchFamily="49" charset="0"/>
                <a:ea typeface="굴림" pitchFamily="50" charset="-127"/>
              </a:endParaRPr>
            </a:p>
          </p:txBody>
        </p:sp>
        <p:sp>
          <p:nvSpPr>
            <p:cNvPr id="12304" name="Freeform 14"/>
            <p:cNvSpPr>
              <a:spLocks/>
            </p:cNvSpPr>
            <p:nvPr/>
          </p:nvSpPr>
          <p:spPr bwMode="auto">
            <a:xfrm>
              <a:off x="608" y="981"/>
              <a:ext cx="458" cy="1043"/>
            </a:xfrm>
            <a:custGeom>
              <a:avLst/>
              <a:gdLst>
                <a:gd name="T0" fmla="*/ 458 w 458"/>
                <a:gd name="T1" fmla="*/ 1043 h 1043"/>
                <a:gd name="T2" fmla="*/ 198 w 458"/>
                <a:gd name="T3" fmla="*/ 870 h 1043"/>
                <a:gd name="T4" fmla="*/ 4 w 458"/>
                <a:gd name="T5" fmla="*/ 317 h 1043"/>
                <a:gd name="T6" fmla="*/ 174 w 458"/>
                <a:gd name="T7" fmla="*/ 72 h 1043"/>
                <a:gd name="T8" fmla="*/ 458 w 458"/>
                <a:gd name="T9" fmla="*/ 0 h 10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8"/>
                <a:gd name="T16" fmla="*/ 0 h 1043"/>
                <a:gd name="T17" fmla="*/ 458 w 458"/>
                <a:gd name="T18" fmla="*/ 1043 h 10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8" h="1043">
                  <a:moveTo>
                    <a:pt x="458" y="1043"/>
                  </a:moveTo>
                  <a:cubicBezTo>
                    <a:pt x="415" y="1014"/>
                    <a:pt x="274" y="991"/>
                    <a:pt x="198" y="870"/>
                  </a:cubicBezTo>
                  <a:cubicBezTo>
                    <a:pt x="122" y="749"/>
                    <a:pt x="8" y="450"/>
                    <a:pt x="4" y="317"/>
                  </a:cubicBezTo>
                  <a:cubicBezTo>
                    <a:pt x="0" y="184"/>
                    <a:pt x="98" y="125"/>
                    <a:pt x="174" y="72"/>
                  </a:cubicBezTo>
                  <a:cubicBezTo>
                    <a:pt x="250" y="19"/>
                    <a:pt x="399" y="15"/>
                    <a:pt x="45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12305" name="Freeform 15"/>
            <p:cNvSpPr>
              <a:spLocks/>
            </p:cNvSpPr>
            <p:nvPr/>
          </p:nvSpPr>
          <p:spPr bwMode="auto">
            <a:xfrm>
              <a:off x="1198" y="1960"/>
              <a:ext cx="28" cy="19"/>
            </a:xfrm>
            <a:custGeom>
              <a:avLst/>
              <a:gdLst>
                <a:gd name="T0" fmla="*/ 0 w 28"/>
                <a:gd name="T1" fmla="*/ 19 h 19"/>
                <a:gd name="T2" fmla="*/ 28 w 28"/>
                <a:gd name="T3" fmla="*/ 0 h 19"/>
                <a:gd name="T4" fmla="*/ 0 w 28"/>
                <a:gd name="T5" fmla="*/ 19 h 19"/>
                <a:gd name="T6" fmla="*/ 0 60000 65536"/>
                <a:gd name="T7" fmla="*/ 0 60000 65536"/>
                <a:gd name="T8" fmla="*/ 0 60000 65536"/>
                <a:gd name="T9" fmla="*/ 0 w 28"/>
                <a:gd name="T10" fmla="*/ 0 h 19"/>
                <a:gd name="T11" fmla="*/ 28 w 28"/>
                <a:gd name="T12" fmla="*/ 19 h 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9">
                  <a:moveTo>
                    <a:pt x="0" y="19"/>
                  </a:moveTo>
                  <a:cubicBezTo>
                    <a:pt x="9" y="13"/>
                    <a:pt x="28" y="0"/>
                    <a:pt x="28" y="0"/>
                  </a:cubicBezTo>
                  <a:cubicBezTo>
                    <a:pt x="28" y="0"/>
                    <a:pt x="9" y="13"/>
                    <a:pt x="0" y="19"/>
                  </a:cubicBez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611188" y="5319713"/>
            <a:ext cx="7923212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altLang="ko-KR" dirty="0">
              <a:solidFill>
                <a:srgbClr val="FF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7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순환 </a:t>
            </a:r>
            <a:r>
              <a:rPr lang="en-US" altLang="ko-KR" smtClean="0"/>
              <a:t>&lt;-&gt; </a:t>
            </a:r>
            <a:r>
              <a:rPr lang="ko-KR" altLang="en-US" smtClean="0"/>
              <a:t>반복</a:t>
            </a:r>
          </a:p>
        </p:txBody>
      </p:sp>
      <p:sp>
        <p:nvSpPr>
          <p:cNvPr id="13315" name="Rectangle 154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3213" cy="1828800"/>
          </a:xfrm>
        </p:spPr>
        <p:txBody>
          <a:bodyPr/>
          <a:lstStyle/>
          <a:p>
            <a:pPr eaLnBrk="1" hangingPunct="1"/>
            <a:r>
              <a:rPr lang="ko-KR" altLang="en-US" dirty="0" smtClean="0"/>
              <a:t>대부분의 순환은 반복으로 바꾸어 작성할 수 있다</a:t>
            </a:r>
            <a:r>
              <a:rPr lang="en-US" altLang="ko-KR" dirty="0" smtClean="0"/>
              <a:t>.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95" y="2255355"/>
            <a:ext cx="7119705" cy="3109290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8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팩토리얼의 반복적 구현</a:t>
            </a: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0455545"/>
              </p:ext>
            </p:extLst>
          </p:nvPr>
        </p:nvGraphicFramePr>
        <p:xfrm>
          <a:off x="927100" y="1679575"/>
          <a:ext cx="5189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3" imgW="2438400" imgH="457200" progId="Equation.3">
                  <p:embed/>
                </p:oleObj>
              </mc:Choice>
              <mc:Fallback>
                <p:oleObj name="Equation" r:id="rId3" imgW="2438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679575"/>
                        <a:ext cx="5189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16605" y="3113965"/>
            <a:ext cx="7110789" cy="203200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>
                <a:latin typeface="¹ÙÅÁ" charset="0"/>
                <a:ea typeface="MS UI Gothic" pitchFamily="34" charset="-128"/>
              </a:rPr>
              <a:t> factorial_iter(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>
                <a:latin typeface="¹ÙÅÁ" charset="0"/>
                <a:ea typeface="MS UI Gothic" pitchFamily="34" charset="-128"/>
              </a:rPr>
              <a:t> n)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{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int</a:t>
            </a:r>
            <a:r>
              <a:rPr lang="en-US" altLang="ko-KR">
                <a:latin typeface="¹ÙÅÁ" charset="0"/>
                <a:ea typeface="MS UI Gothic" pitchFamily="34" charset="-128"/>
              </a:rPr>
              <a:t> k, v=1;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for</a:t>
            </a:r>
            <a:r>
              <a:rPr lang="en-US" altLang="ko-KR">
                <a:latin typeface="¹ÙÅÁ" charset="0"/>
                <a:ea typeface="MS UI Gothic" pitchFamily="34" charset="-128"/>
              </a:rPr>
              <a:t>(k=n; k&gt;0; k--)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        v = v*k;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    </a:t>
            </a:r>
            <a:r>
              <a:rPr lang="en-US" altLang="ko-KR" b="1">
                <a:solidFill>
                  <a:srgbClr val="0000FF"/>
                </a:solidFill>
                <a:latin typeface="¹ÙÅÁ" charset="0"/>
                <a:ea typeface="MS UI Gothic" pitchFamily="34" charset="-128"/>
              </a:rPr>
              <a:t>return</a:t>
            </a:r>
            <a:r>
              <a:rPr lang="en-US" altLang="ko-KR">
                <a:latin typeface="¹ÙÅÁ" charset="0"/>
                <a:ea typeface="MS UI Gothic" pitchFamily="34" charset="-128"/>
              </a:rPr>
              <a:t>(v);</a:t>
            </a:r>
            <a:endParaRPr lang="en-US" altLang="ko-KR">
              <a:latin typeface="Lucida Console" pitchFamily="49" charset="0"/>
              <a:ea typeface="MS UI Gothic" pitchFamily="34" charset="-128"/>
            </a:endParaRPr>
          </a:p>
          <a:p>
            <a:pPr algn="just" eaLnBrk="1" hangingPunct="1"/>
            <a:r>
              <a:rPr lang="en-US" altLang="ko-KR">
                <a:latin typeface="¹ÙÅÁ" charset="0"/>
                <a:ea typeface="MS UI Gothic" pitchFamily="34" charset="-128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9</a:t>
            </a:fld>
            <a:r>
              <a:rPr lang="en-US" smtClean="0"/>
              <a:t>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제03장 선택과반복(강의)</Template>
  <TotalTime>14214</TotalTime>
  <Words>1311</Words>
  <Application>Microsoft Office PowerPoint</Application>
  <PresentationFormat>화면 슬라이드 쇼(4:3)</PresentationFormat>
  <Paragraphs>312</Paragraphs>
  <Slides>26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17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45" baseType="lpstr">
      <vt:lpstr>¹ÙÅÁ</vt:lpstr>
      <vt:lpstr>HY얕은샘물M</vt:lpstr>
      <vt:lpstr>HY엽서L</vt:lpstr>
      <vt:lpstr>MS UI Gothic</vt:lpstr>
      <vt:lpstr>굴림</vt:lpstr>
      <vt:lpstr>맑은 고딕</vt:lpstr>
      <vt:lpstr>바탕</vt:lpstr>
      <vt:lpstr>한양신명조</vt:lpstr>
      <vt:lpstr>한양해서</vt:lpstr>
      <vt:lpstr>한컴바탕</vt:lpstr>
      <vt:lpstr>휴먼명조</vt:lpstr>
      <vt:lpstr>Arial</vt:lpstr>
      <vt:lpstr>Lucida Console</vt:lpstr>
      <vt:lpstr>Trebuchet MS</vt:lpstr>
      <vt:lpstr>Tw Cen MT</vt:lpstr>
      <vt:lpstr>Wingdings</vt:lpstr>
      <vt:lpstr>Wingdings 2</vt:lpstr>
      <vt:lpstr>1_가을</vt:lpstr>
      <vt:lpstr>Equation</vt:lpstr>
      <vt:lpstr>2장 순환</vt:lpstr>
      <vt:lpstr>순환(recursion)이란?</vt:lpstr>
      <vt:lpstr>팩토리얼 프로그래밍 #1</vt:lpstr>
      <vt:lpstr>팩토리얼 프로그래밍 #1</vt:lpstr>
      <vt:lpstr>팩토리얼 프로그래밍 #2</vt:lpstr>
      <vt:lpstr>순환호출순서</vt:lpstr>
      <vt:lpstr>순환 알고리즘의 구조</vt:lpstr>
      <vt:lpstr>순환 &lt;-&gt; 반복</vt:lpstr>
      <vt:lpstr>팩토리얼의 반복적 구현</vt:lpstr>
      <vt:lpstr>거듭제곱 값 프로그래밍 #1</vt:lpstr>
      <vt:lpstr>반복적인 방법</vt:lpstr>
      <vt:lpstr>순환적인 방법</vt:lpstr>
      <vt:lpstr>순환적인 방법</vt:lpstr>
      <vt:lpstr>거듭제곱 값 프로그래밍 분석</vt:lpstr>
      <vt:lpstr>피보나치 수열의 계산 #1</vt:lpstr>
      <vt:lpstr>피보나치 수열의 계산 #1</vt:lpstr>
      <vt:lpstr>피보나치 수열의 계산 #1</vt:lpstr>
      <vt:lpstr>피보나치 수열의 반복구현</vt:lpstr>
      <vt:lpstr>하노이 탑 문제</vt:lpstr>
      <vt:lpstr>n=3인 경우의 해답</vt:lpstr>
      <vt:lpstr>일반적인 경우에는?</vt:lpstr>
      <vt:lpstr>남아있는 문제는?</vt:lpstr>
      <vt:lpstr>남아있는 문제는?</vt:lpstr>
      <vt:lpstr>하노이탑 최종 프로그램</vt:lpstr>
      <vt:lpstr>실행결과 </vt:lpstr>
      <vt:lpstr>Q &amp; A</vt:lpstr>
    </vt:vector>
  </TitlesOfParts>
  <Company>순천향대학교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천인국</dc:creator>
  <cp:lastModifiedBy>shjung</cp:lastModifiedBy>
  <cp:revision>195</cp:revision>
  <dcterms:created xsi:type="dcterms:W3CDTF">2004-02-19T02:52:38Z</dcterms:created>
  <dcterms:modified xsi:type="dcterms:W3CDTF">2020-07-09T08:44:53Z</dcterms:modified>
</cp:coreProperties>
</file>