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50"/>
  </p:notesMasterIdLst>
  <p:sldIdLst>
    <p:sldId id="366" r:id="rId2"/>
    <p:sldId id="324" r:id="rId3"/>
    <p:sldId id="325" r:id="rId4"/>
    <p:sldId id="326" r:id="rId5"/>
    <p:sldId id="327" r:id="rId6"/>
    <p:sldId id="367" r:id="rId7"/>
    <p:sldId id="368" r:id="rId8"/>
    <p:sldId id="371" r:id="rId9"/>
    <p:sldId id="372" r:id="rId10"/>
    <p:sldId id="328" r:id="rId11"/>
    <p:sldId id="373" r:id="rId12"/>
    <p:sldId id="329" r:id="rId13"/>
    <p:sldId id="330" r:id="rId14"/>
    <p:sldId id="363" r:id="rId15"/>
    <p:sldId id="364" r:id="rId16"/>
    <p:sldId id="374" r:id="rId17"/>
    <p:sldId id="375" r:id="rId18"/>
    <p:sldId id="331" r:id="rId19"/>
    <p:sldId id="376" r:id="rId20"/>
    <p:sldId id="352" r:id="rId21"/>
    <p:sldId id="360" r:id="rId22"/>
    <p:sldId id="361" r:id="rId23"/>
    <p:sldId id="362" r:id="rId24"/>
    <p:sldId id="377" r:id="rId25"/>
    <p:sldId id="333" r:id="rId26"/>
    <p:sldId id="335" r:id="rId27"/>
    <p:sldId id="354" r:id="rId28"/>
    <p:sldId id="355" r:id="rId29"/>
    <p:sldId id="334" r:id="rId30"/>
    <p:sldId id="356" r:id="rId31"/>
    <p:sldId id="357" r:id="rId32"/>
    <p:sldId id="358" r:id="rId33"/>
    <p:sldId id="379" r:id="rId34"/>
    <p:sldId id="340" r:id="rId35"/>
    <p:sldId id="380" r:id="rId36"/>
    <p:sldId id="341" r:id="rId37"/>
    <p:sldId id="342" r:id="rId38"/>
    <p:sldId id="343" r:id="rId39"/>
    <p:sldId id="344" r:id="rId40"/>
    <p:sldId id="381" r:id="rId41"/>
    <p:sldId id="353" r:id="rId42"/>
    <p:sldId id="349" r:id="rId43"/>
    <p:sldId id="351" r:id="rId44"/>
    <p:sldId id="382" r:id="rId45"/>
    <p:sldId id="383" r:id="rId46"/>
    <p:sldId id="384" r:id="rId47"/>
    <p:sldId id="385" r:id="rId48"/>
    <p:sldId id="386" r:id="rId49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한양해서" pitchFamily="18" charset="-127"/>
        <a:ea typeface="한양해서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E1C48F"/>
    <a:srgbClr val="3399FF"/>
    <a:srgbClr val="FF3300"/>
    <a:srgbClr val="FFFF99"/>
    <a:srgbClr val="33CC33"/>
    <a:srgbClr val="0000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3" autoAdjust="0"/>
    <p:restoredTop sz="94660"/>
  </p:normalViewPr>
  <p:slideViewPr>
    <p:cSldViewPr>
      <p:cViewPr varScale="1">
        <p:scale>
          <a:sx n="81" d="100"/>
          <a:sy n="81" d="100"/>
        </p:scale>
        <p:origin x="2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CAFA8-D42D-49D0-8680-9C6CD91C6F36}" type="datetimeFigureOut">
              <a:rPr lang="ko-KR" altLang="en-US" smtClean="0"/>
              <a:t>2020-07-09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145B3-F14F-467C-8D0C-131ACC382E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259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클릭하여 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E0C21D5-D747-4DE3-9F3B-C60870E3B236}" type="datetime1">
              <a:rPr lang="en-US" altLang="ko-KR" smtClean="0"/>
              <a:t>7/9/2020</a:t>
            </a:fld>
            <a:endParaRPr lang="en-US" altLang="ko-KR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841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9D15-651C-4216-8BC9-7BC5E195A296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19716A1-2807-4439-A082-FE47AFB91274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직사각형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8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4613" cy="47815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3886200" cy="478155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90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5F356-7B48-4203-9B41-4BF5F38F6695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/48</a:t>
            </a:r>
            <a:endParaRPr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03821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7" name="직사각형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B451E-F5AE-4079-B09D-F945EC46CB76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11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A4864EB-55A1-4B58-967F-5E681B28E73B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/45</a:t>
            </a:r>
            <a:endParaRPr lang="en-US" dirty="0"/>
          </a:p>
        </p:txBody>
      </p:sp>
      <p:sp>
        <p:nvSpPr>
          <p:cNvPr id="12" name="바닥글 개체 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0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6E69075-0A6E-4F08-882E-BDCA9009DA4F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/45</a:t>
            </a:r>
            <a:endParaRPr lang="en-US" dirty="0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19917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A6357-40ED-4C22-B770-163FBE21E3CB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30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AB05-2743-40E7-A972-84E55A6ED561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429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DFD7-B5C9-4413-8E59-3D7EEA427570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/45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 편집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1006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 편집</a:t>
            </a:r>
          </a:p>
        </p:txBody>
      </p:sp>
      <p:sp>
        <p:nvSpPr>
          <p:cNvPr id="8" name="직사각형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직사각형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날짜 개체 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74AD10-69E5-4BE8-A67C-B03036069C86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바닥글 개체 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41615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C351A2-97D9-4100-A300-3E9A39FDA648}" type="datetime1">
              <a:rPr lang="en-US" altLang="ko-KR" smtClean="0"/>
              <a:t>7/9/2020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직사각형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r>
              <a:rPr lang="en-US" dirty="0" smtClean="0"/>
              <a:t>/45</a:t>
            </a:r>
            <a:endParaRPr lang="en-US" dirty="0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37" t="7674" r="13051" b="25082"/>
          <a:stretch>
            <a:fillRect/>
          </a:stretch>
        </p:blipFill>
        <p:spPr bwMode="auto">
          <a:xfrm>
            <a:off x="238125" y="187325"/>
            <a:ext cx="514350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588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1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1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1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1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1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1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1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1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장 배열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구조체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포인터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506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배열의 응용</a:t>
            </a:r>
            <a:r>
              <a:rPr lang="en-US" altLang="ko-KR" smtClean="0"/>
              <a:t>: </a:t>
            </a:r>
            <a:r>
              <a:rPr lang="ko-KR" altLang="en-US" smtClean="0"/>
              <a:t>다항식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55330531"/>
              </p:ext>
            </p:extLst>
          </p:nvPr>
        </p:nvGraphicFramePr>
        <p:xfrm>
          <a:off x="2276475" y="2333625"/>
          <a:ext cx="418623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3" imgW="2171700" imgH="241300" progId="Equation.3">
                  <p:embed/>
                </p:oleObj>
              </mc:Choice>
              <mc:Fallback>
                <p:oleObj name="Equation" r:id="rId3" imgW="21717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6475" y="2333625"/>
                        <a:ext cx="4186238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7923213" cy="4781550"/>
          </a:xfrm>
        </p:spPr>
        <p:txBody>
          <a:bodyPr>
            <a:noAutofit/>
          </a:bodyPr>
          <a:lstStyle/>
          <a:p>
            <a:pPr marL="381000" indent="-381000" eaLnBrk="1" hangingPunct="1"/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다항식의 일반적인 형태</a:t>
            </a:r>
          </a:p>
          <a:p>
            <a:pPr marL="381000" indent="-381000" eaLnBrk="1" hangingPunct="1"/>
            <a:endParaRPr lang="ko-KR" altLang="en-US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81000" indent="-381000" eaLnBrk="1" hangingPunct="1"/>
            <a:endParaRPr lang="ko-KR" altLang="en-US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381000" indent="-381000" eaLnBrk="1" hangingPunct="1"/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프로그램에서 다항식을 처리하려면 다항식을 위한 </a:t>
            </a:r>
            <a:r>
              <a:rPr lang="ko-KR" altLang="en-US" sz="24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자료구조가</a:t>
            </a:r>
            <a:r>
              <a:rPr lang="ko-KR" altLang="en-US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필요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-&gt; </a:t>
            </a:r>
            <a:r>
              <a:rPr lang="ko-KR" altLang="en-US" sz="2400" dirty="0" smtClean="0">
                <a:solidFill>
                  <a:srgbClr val="FF33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어떤 </a:t>
            </a:r>
            <a:r>
              <a:rPr lang="ko-KR" altLang="en-US" sz="2400" dirty="0" err="1" smtClean="0">
                <a:solidFill>
                  <a:srgbClr val="FF33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자료구조를</a:t>
            </a:r>
            <a:r>
              <a:rPr lang="ko-KR" altLang="en-US" sz="2400" dirty="0" smtClean="0">
                <a:solidFill>
                  <a:srgbClr val="FF33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사용해야 다항식의 덧셈</a:t>
            </a:r>
            <a:r>
              <a:rPr lang="en-US" altLang="ko-KR" sz="2400" dirty="0" smtClean="0">
                <a:solidFill>
                  <a:srgbClr val="FF33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400" dirty="0" smtClean="0">
                <a:solidFill>
                  <a:srgbClr val="FF33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뺄셈</a:t>
            </a:r>
            <a:r>
              <a:rPr lang="en-US" altLang="ko-KR" sz="2400" dirty="0" smtClean="0">
                <a:solidFill>
                  <a:srgbClr val="FF33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,</a:t>
            </a:r>
            <a:r>
              <a:rPr lang="ko-KR" altLang="en-US" sz="2400" dirty="0" smtClean="0">
                <a:solidFill>
                  <a:srgbClr val="FF33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곱셈</a:t>
            </a:r>
            <a:r>
              <a:rPr lang="en-US" altLang="ko-KR" sz="2400" dirty="0" smtClean="0">
                <a:solidFill>
                  <a:srgbClr val="FF33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400" dirty="0" smtClean="0">
                <a:solidFill>
                  <a:srgbClr val="FF33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나눗셈 연산을 할 때 편리하고 효율적일까</a:t>
            </a:r>
            <a:r>
              <a:rPr lang="en-US" altLang="ko-KR" sz="2400" dirty="0" smtClean="0">
                <a:solidFill>
                  <a:srgbClr val="FF33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  <a:r>
              <a:rPr lang="en-US" altLang="ko-KR" sz="2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</a:p>
          <a:p>
            <a:pPr marL="381000" indent="-381000" eaLnBrk="1" hangingPunct="1"/>
            <a:endParaRPr lang="en-US" altLang="ko-KR" sz="2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10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배열의 응용</a:t>
            </a:r>
            <a:r>
              <a:rPr lang="en-US" altLang="ko-KR" smtClean="0"/>
              <a:t>: </a:t>
            </a:r>
            <a:r>
              <a:rPr lang="ko-KR" altLang="en-US" smtClean="0"/>
              <a:t>다항식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612648" y="1628800"/>
            <a:ext cx="7923213" cy="4781550"/>
          </a:xfrm>
        </p:spPr>
        <p:txBody>
          <a:bodyPr>
            <a:noAutofit/>
          </a:bodyPr>
          <a:lstStyle/>
          <a:p>
            <a:pPr marL="381000" indent="-381000" eaLnBrk="1" hangingPunct="1"/>
            <a:r>
              <a:rPr lang="ko-KR" altLang="en-US" sz="2800" dirty="0" smtClean="0">
                <a:latin typeface="Trebuchet MS" panose="020B0603020202020204" pitchFamily="34" charset="0"/>
                <a:ea typeface="굴림" panose="020B0600000101010101" pitchFamily="50" charset="-127"/>
              </a:rPr>
              <a:t>배열을 사용한 </a:t>
            </a:r>
            <a:r>
              <a:rPr lang="en-US" altLang="ko-KR" sz="2800" dirty="0" smtClean="0">
                <a:latin typeface="Trebuchet MS" panose="020B0603020202020204" pitchFamily="34" charset="0"/>
                <a:ea typeface="굴림" panose="020B0600000101010101" pitchFamily="50" charset="-127"/>
              </a:rPr>
              <a:t>2</a:t>
            </a:r>
            <a:r>
              <a:rPr lang="ko-KR" altLang="en-US" sz="2800" dirty="0" smtClean="0">
                <a:latin typeface="Trebuchet MS" panose="020B0603020202020204" pitchFamily="34" charset="0"/>
                <a:ea typeface="굴림" panose="020B0600000101010101" pitchFamily="50" charset="-127"/>
              </a:rPr>
              <a:t>가지 방법</a:t>
            </a:r>
            <a:endParaRPr lang="en-US" altLang="ko-KR" sz="2800" dirty="0" smtClean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marL="800100" lvl="1" indent="-342900" eaLnBrk="1" hangingPunct="1">
              <a:buClr>
                <a:srgbClr val="FF3300"/>
              </a:buClr>
              <a:buSzTx/>
              <a:buFont typeface="Wingdings" pitchFamily="2" charset="2"/>
              <a:buAutoNum type="arabicParenR"/>
            </a:pPr>
            <a:r>
              <a:rPr lang="ko-KR" altLang="en-US" sz="2400" dirty="0" smtClean="0">
                <a:latin typeface="Trebuchet MS" panose="020B0603020202020204" pitchFamily="34" charset="0"/>
                <a:ea typeface="굴림" panose="020B0600000101010101" pitchFamily="50" charset="-127"/>
              </a:rPr>
              <a:t>다항식의 모든 항을 배열에 저장</a:t>
            </a:r>
          </a:p>
          <a:p>
            <a:pPr marL="800100" lvl="1" indent="-342900" eaLnBrk="1" hangingPunct="1">
              <a:buClr>
                <a:srgbClr val="FF3300"/>
              </a:buClr>
              <a:buSzTx/>
              <a:buFont typeface="Wingdings" pitchFamily="2" charset="2"/>
              <a:buAutoNum type="arabicParenR"/>
            </a:pPr>
            <a:r>
              <a:rPr lang="ko-KR" altLang="en-US" sz="2400" dirty="0" smtClean="0">
                <a:latin typeface="Trebuchet MS" panose="020B0603020202020204" pitchFamily="34" charset="0"/>
                <a:ea typeface="굴림" panose="020B0600000101010101" pitchFamily="50" charset="-127"/>
              </a:rPr>
              <a:t>다항식의 </a:t>
            </a:r>
            <a:r>
              <a:rPr lang="en-US" altLang="ko-KR" sz="2400" dirty="0" smtClean="0">
                <a:latin typeface="Trebuchet MS" panose="020B0603020202020204" pitchFamily="34" charset="0"/>
                <a:ea typeface="굴림" panose="020B0600000101010101" pitchFamily="50" charset="-127"/>
              </a:rPr>
              <a:t>0</a:t>
            </a:r>
            <a:r>
              <a:rPr lang="ko-KR" altLang="en-US" sz="2400" dirty="0" smtClean="0">
                <a:latin typeface="Trebuchet MS" panose="020B0603020202020204" pitchFamily="34" charset="0"/>
                <a:ea typeface="굴림" panose="020B0600000101010101" pitchFamily="50" charset="-127"/>
              </a:rPr>
              <a:t>이 아닌 항만을 배열에 저장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11</a:t>
            </a:fld>
            <a:r>
              <a:rPr lang="en-US" smtClean="0"/>
              <a:t>/48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4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다항식 표현 방법 </a:t>
            </a:r>
            <a:r>
              <a:rPr lang="en-US" altLang="ko-KR" smtClean="0"/>
              <a:t>#1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628775"/>
            <a:ext cx="8056562" cy="990600"/>
          </a:xfrm>
        </p:spPr>
        <p:txBody>
          <a:bodyPr/>
          <a:lstStyle/>
          <a:p>
            <a:pPr eaLnBrk="1" hangingPunct="1"/>
            <a:r>
              <a:rPr lang="ko-KR" altLang="en-US" smtClean="0"/>
              <a:t>모든 차수에 대한 계수값을 배열로 저장</a:t>
            </a:r>
          </a:p>
          <a:p>
            <a:pPr eaLnBrk="1" hangingPunct="1"/>
            <a:r>
              <a:rPr lang="ko-KR" altLang="en-US" smtClean="0"/>
              <a:t>하나의 다항식을 하나의 배열로 표현</a:t>
            </a:r>
          </a:p>
        </p:txBody>
      </p:sp>
      <p:grpSp>
        <p:nvGrpSpPr>
          <p:cNvPr id="2053" name="Group 4"/>
          <p:cNvGrpSpPr>
            <a:grpSpLocks/>
          </p:cNvGrpSpPr>
          <p:nvPr/>
        </p:nvGrpSpPr>
        <p:grpSpPr bwMode="auto">
          <a:xfrm>
            <a:off x="971600" y="3113965"/>
            <a:ext cx="6721475" cy="1671637"/>
            <a:chOff x="0" y="1262"/>
            <a:chExt cx="4702" cy="1284"/>
          </a:xfrm>
        </p:grpSpPr>
        <p:graphicFrame>
          <p:nvGraphicFramePr>
            <p:cNvPr id="2050" name="Object 5"/>
            <p:cNvGraphicFramePr>
              <a:graphicFrameLocks noChangeAspect="1"/>
            </p:cNvGraphicFramePr>
            <p:nvPr/>
          </p:nvGraphicFramePr>
          <p:xfrm>
            <a:off x="438" y="1262"/>
            <a:ext cx="2788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3" name="Equation" r:id="rId3" imgW="2070100" imgH="203200" progId="Equation.3">
                    <p:embed/>
                  </p:oleObj>
                </mc:Choice>
                <mc:Fallback>
                  <p:oleObj name="Equation" r:id="rId3" imgW="2070100" imgH="2032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" y="1262"/>
                          <a:ext cx="2788" cy="2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5" name="Line 6"/>
            <p:cNvSpPr>
              <a:spLocks noChangeShapeType="1"/>
            </p:cNvSpPr>
            <p:nvPr/>
          </p:nvSpPr>
          <p:spPr bwMode="auto">
            <a:xfrm flipH="1">
              <a:off x="1872" y="1533"/>
              <a:ext cx="268" cy="27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2056" name="Line 7"/>
            <p:cNvSpPr>
              <a:spLocks noChangeShapeType="1"/>
            </p:cNvSpPr>
            <p:nvPr/>
          </p:nvSpPr>
          <p:spPr bwMode="auto">
            <a:xfrm flipH="1">
              <a:off x="2269" y="1533"/>
              <a:ext cx="271" cy="27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2057" name="Line 8"/>
            <p:cNvSpPr>
              <a:spLocks noChangeShapeType="1"/>
            </p:cNvSpPr>
            <p:nvPr/>
          </p:nvSpPr>
          <p:spPr bwMode="auto">
            <a:xfrm flipH="1">
              <a:off x="2668" y="1533"/>
              <a:ext cx="438" cy="27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2058" name="Line 9"/>
            <p:cNvSpPr>
              <a:spLocks noChangeShapeType="1"/>
            </p:cNvSpPr>
            <p:nvPr/>
          </p:nvSpPr>
          <p:spPr bwMode="auto">
            <a:xfrm>
              <a:off x="669" y="1533"/>
              <a:ext cx="0" cy="27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2059" name="Line 10"/>
            <p:cNvSpPr>
              <a:spLocks noChangeShapeType="1"/>
            </p:cNvSpPr>
            <p:nvPr/>
          </p:nvSpPr>
          <p:spPr bwMode="auto">
            <a:xfrm flipH="1">
              <a:off x="1072" y="1533"/>
              <a:ext cx="129" cy="27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2060" name="Line 11"/>
            <p:cNvSpPr>
              <a:spLocks noChangeShapeType="1"/>
            </p:cNvSpPr>
            <p:nvPr/>
          </p:nvSpPr>
          <p:spPr bwMode="auto">
            <a:xfrm flipH="1">
              <a:off x="1484" y="1533"/>
              <a:ext cx="152" cy="27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  <p:sp>
          <p:nvSpPr>
            <p:cNvPr id="2061" name="Text Box 12"/>
            <p:cNvSpPr txBox="1">
              <a:spLocks noChangeArrowheads="1"/>
            </p:cNvSpPr>
            <p:nvPr/>
          </p:nvSpPr>
          <p:spPr bwMode="auto">
            <a:xfrm>
              <a:off x="0" y="2244"/>
              <a:ext cx="515" cy="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 i="1">
                  <a:latin typeface="Lucida Console" pitchFamily="49" charset="0"/>
                  <a:ea typeface="HY엽서L" pitchFamily="18" charset="-127"/>
                </a:rPr>
                <a:t>coef</a:t>
              </a:r>
            </a:p>
          </p:txBody>
        </p:sp>
        <p:sp>
          <p:nvSpPr>
            <p:cNvPr id="2062" name="AutoShape 13"/>
            <p:cNvSpPr>
              <a:spLocks noChangeArrowheads="1"/>
            </p:cNvSpPr>
            <p:nvPr/>
          </p:nvSpPr>
          <p:spPr bwMode="auto">
            <a:xfrm>
              <a:off x="494" y="1989"/>
              <a:ext cx="405" cy="557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2400">
                  <a:latin typeface="Lucida Console" pitchFamily="49" charset="0"/>
                  <a:ea typeface="굴림" pitchFamily="50" charset="-127"/>
                </a:rPr>
                <a:t>10</a:t>
              </a:r>
            </a:p>
          </p:txBody>
        </p:sp>
        <p:sp>
          <p:nvSpPr>
            <p:cNvPr id="2063" name="AutoShape 14"/>
            <p:cNvSpPr>
              <a:spLocks noChangeArrowheads="1"/>
            </p:cNvSpPr>
            <p:nvPr/>
          </p:nvSpPr>
          <p:spPr bwMode="auto">
            <a:xfrm>
              <a:off x="875" y="1989"/>
              <a:ext cx="405" cy="557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2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064" name="AutoShape 15"/>
            <p:cNvSpPr>
              <a:spLocks noChangeArrowheads="1"/>
            </p:cNvSpPr>
            <p:nvPr/>
          </p:nvSpPr>
          <p:spPr bwMode="auto">
            <a:xfrm>
              <a:off x="1255" y="1989"/>
              <a:ext cx="405" cy="557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2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065" name="AutoShape 16"/>
            <p:cNvSpPr>
              <a:spLocks noChangeArrowheads="1"/>
            </p:cNvSpPr>
            <p:nvPr/>
          </p:nvSpPr>
          <p:spPr bwMode="auto">
            <a:xfrm>
              <a:off x="1635" y="1989"/>
              <a:ext cx="405" cy="557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2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2066" name="AutoShape 17"/>
            <p:cNvSpPr>
              <a:spLocks noChangeArrowheads="1"/>
            </p:cNvSpPr>
            <p:nvPr/>
          </p:nvSpPr>
          <p:spPr bwMode="auto">
            <a:xfrm>
              <a:off x="2015" y="1989"/>
              <a:ext cx="405" cy="557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2400">
                  <a:latin typeface="Lucida Console" pitchFamily="49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2067" name="AutoShape 18"/>
            <p:cNvSpPr>
              <a:spLocks noChangeArrowheads="1"/>
            </p:cNvSpPr>
            <p:nvPr/>
          </p:nvSpPr>
          <p:spPr bwMode="auto">
            <a:xfrm>
              <a:off x="2395" y="1989"/>
              <a:ext cx="405" cy="557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2400">
                  <a:latin typeface="Lucida Console" pitchFamily="49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2068" name="AutoShape 19"/>
            <p:cNvSpPr>
              <a:spLocks noChangeArrowheads="1"/>
            </p:cNvSpPr>
            <p:nvPr/>
          </p:nvSpPr>
          <p:spPr bwMode="auto">
            <a:xfrm>
              <a:off x="2775" y="1989"/>
              <a:ext cx="405" cy="557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endParaRPr lang="ko-KR" altLang="ko-KR" sz="3200">
                <a:latin typeface="Lucida Console" pitchFamily="49" charset="0"/>
                <a:ea typeface="굴림" pitchFamily="50" charset="-127"/>
              </a:endParaRPr>
            </a:p>
          </p:txBody>
        </p:sp>
        <p:sp>
          <p:nvSpPr>
            <p:cNvPr id="2069" name="AutoShape 20"/>
            <p:cNvSpPr>
              <a:spLocks noChangeArrowheads="1"/>
            </p:cNvSpPr>
            <p:nvPr/>
          </p:nvSpPr>
          <p:spPr bwMode="auto">
            <a:xfrm>
              <a:off x="3155" y="1989"/>
              <a:ext cx="405" cy="557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endParaRPr lang="ko-KR" altLang="ko-KR" sz="3200">
                <a:latin typeface="Lucida Console" pitchFamily="49" charset="0"/>
                <a:ea typeface="굴림" pitchFamily="50" charset="-127"/>
              </a:endParaRPr>
            </a:p>
          </p:txBody>
        </p:sp>
        <p:sp>
          <p:nvSpPr>
            <p:cNvPr id="2070" name="AutoShape 21"/>
            <p:cNvSpPr>
              <a:spLocks noChangeArrowheads="1"/>
            </p:cNvSpPr>
            <p:nvPr/>
          </p:nvSpPr>
          <p:spPr bwMode="auto">
            <a:xfrm>
              <a:off x="3535" y="1989"/>
              <a:ext cx="405" cy="557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endParaRPr lang="ko-KR" altLang="ko-KR" sz="3200">
                <a:latin typeface="Lucida Console" pitchFamily="49" charset="0"/>
                <a:ea typeface="굴림" pitchFamily="50" charset="-127"/>
              </a:endParaRPr>
            </a:p>
          </p:txBody>
        </p:sp>
        <p:sp>
          <p:nvSpPr>
            <p:cNvPr id="2071" name="AutoShape 22"/>
            <p:cNvSpPr>
              <a:spLocks noChangeArrowheads="1"/>
            </p:cNvSpPr>
            <p:nvPr/>
          </p:nvSpPr>
          <p:spPr bwMode="auto">
            <a:xfrm>
              <a:off x="3915" y="1989"/>
              <a:ext cx="405" cy="557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endParaRPr lang="ko-KR" altLang="ko-KR" sz="3200">
                <a:latin typeface="Lucida Console" pitchFamily="49" charset="0"/>
                <a:ea typeface="굴림" pitchFamily="50" charset="-127"/>
              </a:endParaRPr>
            </a:p>
          </p:txBody>
        </p:sp>
        <p:sp>
          <p:nvSpPr>
            <p:cNvPr id="2072" name="AutoShape 23"/>
            <p:cNvSpPr>
              <a:spLocks noChangeArrowheads="1"/>
            </p:cNvSpPr>
            <p:nvPr/>
          </p:nvSpPr>
          <p:spPr bwMode="auto">
            <a:xfrm>
              <a:off x="4295" y="1989"/>
              <a:ext cx="405" cy="557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endParaRPr lang="ko-KR" altLang="ko-KR" sz="3200">
                <a:latin typeface="Lucida Console" pitchFamily="49" charset="0"/>
                <a:ea typeface="굴림" pitchFamily="50" charset="-127"/>
              </a:endParaRPr>
            </a:p>
          </p:txBody>
        </p:sp>
        <p:sp>
          <p:nvSpPr>
            <p:cNvPr id="2073" name="AutoShape 24"/>
            <p:cNvSpPr>
              <a:spLocks noChangeArrowheads="1"/>
            </p:cNvSpPr>
            <p:nvPr/>
          </p:nvSpPr>
          <p:spPr bwMode="auto">
            <a:xfrm>
              <a:off x="493" y="1644"/>
              <a:ext cx="414" cy="352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i="1">
                  <a:latin typeface="HY엽서L" pitchFamily="18" charset="-127"/>
                  <a:ea typeface="HY엽서L" pitchFamily="18" charset="-127"/>
                </a:rPr>
                <a:t>0</a:t>
              </a:r>
            </a:p>
          </p:txBody>
        </p:sp>
        <p:sp>
          <p:nvSpPr>
            <p:cNvPr id="2074" name="AutoShape 25"/>
            <p:cNvSpPr>
              <a:spLocks noChangeArrowheads="1"/>
            </p:cNvSpPr>
            <p:nvPr/>
          </p:nvSpPr>
          <p:spPr bwMode="auto">
            <a:xfrm>
              <a:off x="873" y="1644"/>
              <a:ext cx="414" cy="352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i="1">
                  <a:latin typeface="HY엽서L" pitchFamily="18" charset="-127"/>
                  <a:ea typeface="HY엽서L" pitchFamily="18" charset="-127"/>
                </a:rPr>
                <a:t>1</a:t>
              </a:r>
            </a:p>
          </p:txBody>
        </p:sp>
        <p:sp>
          <p:nvSpPr>
            <p:cNvPr id="2075" name="AutoShape 26"/>
            <p:cNvSpPr>
              <a:spLocks noChangeArrowheads="1"/>
            </p:cNvSpPr>
            <p:nvPr/>
          </p:nvSpPr>
          <p:spPr bwMode="auto">
            <a:xfrm>
              <a:off x="1254" y="1644"/>
              <a:ext cx="415" cy="352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i="1">
                  <a:latin typeface="HY엽서L" pitchFamily="18" charset="-127"/>
                  <a:ea typeface="HY엽서L" pitchFamily="18" charset="-127"/>
                </a:rPr>
                <a:t>2</a:t>
              </a:r>
            </a:p>
          </p:txBody>
        </p:sp>
        <p:sp>
          <p:nvSpPr>
            <p:cNvPr id="2076" name="AutoShape 27"/>
            <p:cNvSpPr>
              <a:spLocks noChangeArrowheads="1"/>
            </p:cNvSpPr>
            <p:nvPr/>
          </p:nvSpPr>
          <p:spPr bwMode="auto">
            <a:xfrm>
              <a:off x="1635" y="1644"/>
              <a:ext cx="414" cy="352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i="1">
                  <a:latin typeface="HY엽서L" pitchFamily="18" charset="-127"/>
                  <a:ea typeface="HY엽서L" pitchFamily="18" charset="-127"/>
                </a:rPr>
                <a:t>3</a:t>
              </a:r>
            </a:p>
          </p:txBody>
        </p:sp>
        <p:sp>
          <p:nvSpPr>
            <p:cNvPr id="2077" name="AutoShape 28"/>
            <p:cNvSpPr>
              <a:spLocks noChangeArrowheads="1"/>
            </p:cNvSpPr>
            <p:nvPr/>
          </p:nvSpPr>
          <p:spPr bwMode="auto">
            <a:xfrm>
              <a:off x="2014" y="1644"/>
              <a:ext cx="414" cy="352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i="1">
                  <a:latin typeface="HY엽서L" pitchFamily="18" charset="-127"/>
                  <a:ea typeface="HY엽서L" pitchFamily="18" charset="-127"/>
                </a:rPr>
                <a:t>4</a:t>
              </a:r>
            </a:p>
          </p:txBody>
        </p:sp>
        <p:sp>
          <p:nvSpPr>
            <p:cNvPr id="2078" name="AutoShape 29"/>
            <p:cNvSpPr>
              <a:spLocks noChangeArrowheads="1"/>
            </p:cNvSpPr>
            <p:nvPr/>
          </p:nvSpPr>
          <p:spPr bwMode="auto">
            <a:xfrm>
              <a:off x="2403" y="1644"/>
              <a:ext cx="414" cy="352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i="1">
                  <a:latin typeface="HY엽서L" pitchFamily="18" charset="-127"/>
                  <a:ea typeface="HY엽서L" pitchFamily="18" charset="-127"/>
                </a:rPr>
                <a:t>5</a:t>
              </a:r>
            </a:p>
          </p:txBody>
        </p:sp>
        <p:sp>
          <p:nvSpPr>
            <p:cNvPr id="2079" name="AutoShape 30"/>
            <p:cNvSpPr>
              <a:spLocks noChangeArrowheads="1"/>
            </p:cNvSpPr>
            <p:nvPr/>
          </p:nvSpPr>
          <p:spPr bwMode="auto">
            <a:xfrm>
              <a:off x="2774" y="1644"/>
              <a:ext cx="414" cy="352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i="1">
                  <a:latin typeface="HY엽서L" pitchFamily="18" charset="-127"/>
                  <a:ea typeface="HY엽서L" pitchFamily="18" charset="-127"/>
                </a:rPr>
                <a:t>6</a:t>
              </a:r>
            </a:p>
          </p:txBody>
        </p:sp>
        <p:sp>
          <p:nvSpPr>
            <p:cNvPr id="2080" name="AutoShape 31"/>
            <p:cNvSpPr>
              <a:spLocks noChangeArrowheads="1"/>
            </p:cNvSpPr>
            <p:nvPr/>
          </p:nvSpPr>
          <p:spPr bwMode="auto">
            <a:xfrm>
              <a:off x="3154" y="1644"/>
              <a:ext cx="414" cy="352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i="1">
                  <a:latin typeface="HY엽서L" pitchFamily="18" charset="-127"/>
                  <a:ea typeface="HY엽서L" pitchFamily="18" charset="-127"/>
                </a:rPr>
                <a:t>7</a:t>
              </a:r>
            </a:p>
          </p:txBody>
        </p:sp>
        <p:sp>
          <p:nvSpPr>
            <p:cNvPr id="2081" name="AutoShape 32"/>
            <p:cNvSpPr>
              <a:spLocks noChangeArrowheads="1"/>
            </p:cNvSpPr>
            <p:nvPr/>
          </p:nvSpPr>
          <p:spPr bwMode="auto">
            <a:xfrm>
              <a:off x="3534" y="1644"/>
              <a:ext cx="414" cy="352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i="1">
                  <a:latin typeface="HY엽서L" pitchFamily="18" charset="-127"/>
                  <a:ea typeface="HY엽서L" pitchFamily="18" charset="-127"/>
                </a:rPr>
                <a:t>8</a:t>
              </a:r>
            </a:p>
          </p:txBody>
        </p:sp>
        <p:sp>
          <p:nvSpPr>
            <p:cNvPr id="2082" name="AutoShape 33"/>
            <p:cNvSpPr>
              <a:spLocks noChangeArrowheads="1"/>
            </p:cNvSpPr>
            <p:nvPr/>
          </p:nvSpPr>
          <p:spPr bwMode="auto">
            <a:xfrm>
              <a:off x="3914" y="1644"/>
              <a:ext cx="415" cy="352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i="1">
                  <a:latin typeface="HY엽서L" pitchFamily="18" charset="-127"/>
                  <a:ea typeface="HY엽서L" pitchFamily="18" charset="-127"/>
                </a:rPr>
                <a:t>9</a:t>
              </a:r>
            </a:p>
          </p:txBody>
        </p:sp>
        <p:sp>
          <p:nvSpPr>
            <p:cNvPr id="2083" name="AutoShape 34"/>
            <p:cNvSpPr>
              <a:spLocks noChangeArrowheads="1"/>
            </p:cNvSpPr>
            <p:nvPr/>
          </p:nvSpPr>
          <p:spPr bwMode="auto">
            <a:xfrm>
              <a:off x="4294" y="1647"/>
              <a:ext cx="408" cy="353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i="1">
                  <a:latin typeface="HY엽서L" pitchFamily="18" charset="-127"/>
                  <a:ea typeface="HY엽서L" pitchFamily="18" charset="-127"/>
                </a:rPr>
                <a:t>10</a:t>
              </a:r>
            </a:p>
          </p:txBody>
        </p: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12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다항식 표현 방법 </a:t>
            </a:r>
            <a:r>
              <a:rPr lang="en-US" altLang="ko-KR" smtClean="0"/>
              <a:t>#1(</a:t>
            </a:r>
            <a:r>
              <a:rPr lang="ko-KR" altLang="en-US" smtClean="0"/>
              <a:t>계속</a:t>
            </a:r>
            <a:r>
              <a:rPr lang="en-US" altLang="ko-KR" smtClean="0"/>
              <a:t>)</a:t>
            </a:r>
          </a:p>
        </p:txBody>
      </p:sp>
      <p:sp>
        <p:nvSpPr>
          <p:cNvPr id="10244" name="Text Box 36"/>
          <p:cNvSpPr txBox="1">
            <a:spLocks noChangeArrowheads="1"/>
          </p:cNvSpPr>
          <p:nvPr/>
        </p:nvSpPr>
        <p:spPr bwMode="auto">
          <a:xfrm>
            <a:off x="595200" y="1763815"/>
            <a:ext cx="8117260" cy="2121543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defPPr>
              <a:defRPr lang="ko-KR"/>
            </a:defPPr>
            <a:lvl1pPr algn="just" eaLnBrk="0" hangingPunct="0">
              <a:spcBef>
                <a:spcPts val="0"/>
              </a:spcBef>
              <a:spcAft>
                <a:spcPts val="0"/>
              </a:spcAft>
              <a:defRPr kern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marL="190500">
              <a:lnSpc>
                <a:spcPct val="140000"/>
              </a:lnSpc>
            </a:pPr>
            <a:r>
              <a:rPr lang="en-US" altLang="ko-KR" sz="1600" dirty="0">
                <a:solidFill>
                  <a:srgbClr val="0000FF"/>
                </a:solidFill>
                <a:ea typeface="휴먼명조"/>
              </a:rPr>
              <a:t>#define</a:t>
            </a:r>
            <a:r>
              <a:rPr lang="en-US" altLang="ko-KR" sz="1600" dirty="0">
                <a:solidFill>
                  <a:srgbClr val="000000"/>
                </a:solidFill>
                <a:ea typeface="휴먼명조"/>
              </a:rPr>
              <a:t> MAX_DEGREE 101 // </a:t>
            </a:r>
            <a:r>
              <a:rPr lang="ko-KR" altLang="en-US" sz="1600" dirty="0">
                <a:solidFill>
                  <a:srgbClr val="000000"/>
                </a:solidFill>
                <a:ea typeface="휴먼명조"/>
              </a:rPr>
              <a:t>다항식의 </a:t>
            </a:r>
            <a:r>
              <a:rPr lang="ko-KR" altLang="en-US" sz="1600" dirty="0" err="1">
                <a:solidFill>
                  <a:srgbClr val="000000"/>
                </a:solidFill>
                <a:ea typeface="휴먼명조"/>
              </a:rPr>
              <a:t>최대차수</a:t>
            </a:r>
            <a:r>
              <a:rPr lang="ko-KR" altLang="en-US" sz="1600" dirty="0">
                <a:solidFill>
                  <a:srgbClr val="000000"/>
                </a:solidFill>
                <a:ea typeface="휴먼명조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ea typeface="휴먼명조"/>
              </a:rPr>
              <a:t>+ 1</a:t>
            </a:r>
            <a:endParaRPr lang="ko-KR" altLang="en-US" sz="1600" dirty="0">
              <a:solidFill>
                <a:srgbClr val="000000"/>
              </a:solidFill>
            </a:endParaRPr>
          </a:p>
          <a:p>
            <a:pPr marL="190500">
              <a:lnSpc>
                <a:spcPct val="140000"/>
              </a:lnSpc>
            </a:pPr>
            <a:r>
              <a:rPr lang="en-US" altLang="ko-KR" sz="1600" dirty="0" err="1">
                <a:solidFill>
                  <a:srgbClr val="0000FF"/>
                </a:solidFill>
                <a:ea typeface="휴먼명조"/>
              </a:rPr>
              <a:t>typedef</a:t>
            </a:r>
            <a:r>
              <a:rPr lang="en-US" altLang="ko-KR" sz="1600" b="1" dirty="0">
                <a:solidFill>
                  <a:srgbClr val="000000"/>
                </a:solidFill>
                <a:ea typeface="휴먼명조"/>
              </a:rPr>
              <a:t> </a:t>
            </a:r>
            <a:r>
              <a:rPr lang="en-US" altLang="ko-KR" sz="1600" dirty="0" err="1">
                <a:solidFill>
                  <a:srgbClr val="0000FF"/>
                </a:solidFill>
                <a:ea typeface="휴먼명조"/>
              </a:rPr>
              <a:t>struct</a:t>
            </a:r>
            <a:r>
              <a:rPr lang="en-US" altLang="ko-KR" sz="1600" dirty="0">
                <a:solidFill>
                  <a:srgbClr val="000000"/>
                </a:solidFill>
                <a:ea typeface="휴먼명조"/>
              </a:rPr>
              <a:t> { </a:t>
            </a:r>
            <a:endParaRPr lang="en-US" altLang="ko-KR" sz="1600" dirty="0">
              <a:solidFill>
                <a:srgbClr val="000000"/>
              </a:solidFill>
            </a:endParaRPr>
          </a:p>
          <a:p>
            <a:pPr marL="190500">
              <a:lnSpc>
                <a:spcPct val="140000"/>
              </a:lnSpc>
            </a:pPr>
            <a:r>
              <a:rPr lang="en-US" altLang="ko-KR" sz="1600" dirty="0">
                <a:solidFill>
                  <a:srgbClr val="000000"/>
                </a:solidFill>
              </a:rPr>
              <a:t>	</a:t>
            </a:r>
            <a:r>
              <a:rPr lang="en-US" altLang="ko-KR" sz="1600" dirty="0" err="1">
                <a:solidFill>
                  <a:srgbClr val="0000FF"/>
                </a:solidFill>
                <a:ea typeface="휴먼명조"/>
              </a:rPr>
              <a:t>int</a:t>
            </a:r>
            <a:r>
              <a:rPr lang="en-US" altLang="ko-KR" sz="1600" dirty="0">
                <a:solidFill>
                  <a:srgbClr val="0000FF"/>
                </a:solidFill>
                <a:ea typeface="휴먼명조"/>
              </a:rPr>
              <a:t> </a:t>
            </a:r>
            <a:r>
              <a:rPr lang="en-US" altLang="ko-KR" sz="1600" dirty="0">
                <a:solidFill>
                  <a:srgbClr val="000000"/>
                </a:solidFill>
                <a:ea typeface="휴먼명조"/>
              </a:rPr>
              <a:t>degree;</a:t>
            </a:r>
            <a:endParaRPr lang="en-US" altLang="ko-KR" sz="1600" dirty="0">
              <a:solidFill>
                <a:srgbClr val="000000"/>
              </a:solidFill>
            </a:endParaRPr>
          </a:p>
          <a:p>
            <a:pPr marL="190500">
              <a:lnSpc>
                <a:spcPct val="140000"/>
              </a:lnSpc>
            </a:pPr>
            <a:r>
              <a:rPr lang="en-US" altLang="ko-KR" sz="1600" dirty="0">
                <a:solidFill>
                  <a:srgbClr val="000000"/>
                </a:solidFill>
              </a:rPr>
              <a:t>	</a:t>
            </a:r>
            <a:r>
              <a:rPr lang="en-US" altLang="ko-KR" sz="1600" dirty="0">
                <a:solidFill>
                  <a:srgbClr val="0000FF"/>
                </a:solidFill>
                <a:ea typeface="휴먼명조"/>
              </a:rPr>
              <a:t>float</a:t>
            </a:r>
            <a:r>
              <a:rPr lang="en-US" altLang="ko-KR" sz="1600" dirty="0">
                <a:solidFill>
                  <a:srgbClr val="000000"/>
                </a:solidFill>
                <a:ea typeface="휴먼명조"/>
              </a:rPr>
              <a:t> </a:t>
            </a:r>
            <a:r>
              <a:rPr lang="en-US" altLang="ko-KR" sz="1600" dirty="0" err="1">
                <a:solidFill>
                  <a:srgbClr val="000000"/>
                </a:solidFill>
                <a:ea typeface="휴먼명조"/>
              </a:rPr>
              <a:t>coef</a:t>
            </a:r>
            <a:r>
              <a:rPr lang="en-US" altLang="ko-KR" sz="1600" dirty="0">
                <a:solidFill>
                  <a:srgbClr val="000000"/>
                </a:solidFill>
                <a:ea typeface="휴먼명조"/>
              </a:rPr>
              <a:t>[MAX_DEGREE];</a:t>
            </a:r>
            <a:endParaRPr lang="en-US" altLang="ko-KR" sz="1600" dirty="0">
              <a:solidFill>
                <a:srgbClr val="000000"/>
              </a:solidFill>
            </a:endParaRPr>
          </a:p>
          <a:p>
            <a:pPr marL="190500">
              <a:lnSpc>
                <a:spcPct val="140000"/>
              </a:lnSpc>
            </a:pPr>
            <a:r>
              <a:rPr lang="en-US" altLang="ko-KR" sz="1600" dirty="0">
                <a:solidFill>
                  <a:srgbClr val="000000"/>
                </a:solidFill>
                <a:ea typeface="휴먼명조"/>
              </a:rPr>
              <a:t>} polynomial;</a:t>
            </a:r>
            <a:endParaRPr lang="en-US" altLang="ko-KR" sz="1600" dirty="0">
              <a:solidFill>
                <a:srgbClr val="000000"/>
              </a:solidFill>
            </a:endParaRPr>
          </a:p>
          <a:p>
            <a:pPr marL="190500">
              <a:lnSpc>
                <a:spcPct val="140000"/>
              </a:lnSpc>
            </a:pPr>
            <a:r>
              <a:rPr lang="en-US" altLang="ko-KR" sz="1600" dirty="0">
                <a:solidFill>
                  <a:srgbClr val="000000"/>
                </a:solidFill>
                <a:ea typeface="휴먼명조"/>
              </a:rPr>
              <a:t>polynomial a = { 5, {10, 0, 0, 0, 6, 3} };</a:t>
            </a:r>
            <a:endParaRPr lang="en-US" altLang="ko-KR" sz="1600" dirty="0">
              <a:solidFill>
                <a:srgbClr val="000000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13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다항식 표현 방법 </a:t>
            </a:r>
            <a:r>
              <a:rPr lang="en-US" altLang="ko-KR" smtClean="0"/>
              <a:t>#1(</a:t>
            </a:r>
            <a:r>
              <a:rPr lang="ko-KR" altLang="en-US" smtClean="0"/>
              <a:t>계속</a:t>
            </a:r>
            <a:r>
              <a:rPr lang="en-US" altLang="ko-KR" smtClean="0"/>
              <a:t>)</a:t>
            </a:r>
          </a:p>
        </p:txBody>
      </p:sp>
      <p:sp>
        <p:nvSpPr>
          <p:cNvPr id="10244" name="Text Box 36"/>
          <p:cNvSpPr txBox="1">
            <a:spLocks noChangeArrowheads="1"/>
          </p:cNvSpPr>
          <p:nvPr/>
        </p:nvSpPr>
        <p:spPr bwMode="auto">
          <a:xfrm>
            <a:off x="611188" y="1673225"/>
            <a:ext cx="7291182" cy="3293209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// C = A+B 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여기서 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A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와 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B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는 다항식이다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. 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구조체가 반환된다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. </a:t>
            </a:r>
            <a:endParaRPr lang="ko-KR" altLang="en-US" sz="1600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2B91A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polynomial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poly_add1(</a:t>
            </a:r>
            <a:r>
              <a:rPr lang="en-US" altLang="ko-KR" sz="1600" kern="0" dirty="0">
                <a:solidFill>
                  <a:srgbClr val="2B91A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polynomial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A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1600" kern="0" dirty="0">
                <a:solidFill>
                  <a:srgbClr val="2B91A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polynomial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B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>
                <a:solidFill>
                  <a:srgbClr val="2B91A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polynomial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C;				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결과 다항식</a:t>
            </a:r>
            <a:endParaRPr lang="ko-KR" altLang="en-US" sz="1600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ko-KR" altLang="en-US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Apos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= 0,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Bpos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= 0,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Cpos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= 0;	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배열 인덱스 변수</a:t>
            </a:r>
            <a:endParaRPr lang="ko-KR" altLang="en-US" sz="1600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ko-KR" altLang="en-US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degree_a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= 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A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.degree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degree_b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= 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B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.degree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C.degree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= 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MAX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A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.degree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B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.degree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); 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결과 다항식 차수</a:t>
            </a:r>
            <a:endParaRPr lang="ko-KR" altLang="en-US" sz="1600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ko-KR" altLang="en-US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while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(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Apos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&lt;= 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A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.degree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&amp;&amp;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Bpos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&lt;= 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B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.degree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 {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(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degree_a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&gt;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degree_b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 { 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// A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항 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&gt; B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항</a:t>
            </a:r>
            <a:endParaRPr lang="ko-KR" altLang="en-US" sz="1600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ko-KR" altLang="en-US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C.coef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[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Cpos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++] = 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A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.coef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[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Apos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++];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degree_a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--;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}</a:t>
            </a:r>
            <a:endParaRPr lang="en-US" altLang="ko-KR" sz="1600" kern="0" spc="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14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다항식 표현 방법 </a:t>
            </a:r>
            <a:r>
              <a:rPr lang="en-US" altLang="ko-KR" smtClean="0"/>
              <a:t>#1(</a:t>
            </a:r>
            <a:r>
              <a:rPr lang="ko-KR" altLang="en-US" smtClean="0"/>
              <a:t>계속</a:t>
            </a:r>
            <a:r>
              <a:rPr lang="en-US" altLang="ko-KR" smtClean="0"/>
              <a:t>)</a:t>
            </a:r>
          </a:p>
        </p:txBody>
      </p:sp>
      <p:sp>
        <p:nvSpPr>
          <p:cNvPr id="10244" name="Text Box 36"/>
          <p:cNvSpPr txBox="1">
            <a:spLocks noChangeArrowheads="1"/>
          </p:cNvSpPr>
          <p:nvPr/>
        </p:nvSpPr>
        <p:spPr bwMode="auto">
          <a:xfrm>
            <a:off x="701570" y="1718810"/>
            <a:ext cx="6975475" cy="4278094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marL="190500"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else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(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degree_a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==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degree_b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 { 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// A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항 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== B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항</a:t>
            </a:r>
            <a:endParaRPr lang="ko-KR" altLang="en-US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spcBef>
                <a:spcPts val="0"/>
              </a:spcBef>
              <a:spcAft>
                <a:spcPts val="0"/>
              </a:spcAft>
            </a:pPr>
            <a:r>
              <a:rPr lang="ko-KR" altLang="en-US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C.coef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Cpos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++] = 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A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.coef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Apos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++] + 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B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.coef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Bpos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++];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degree_a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--;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degree_b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--;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else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{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	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// B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항 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&gt; A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항</a:t>
            </a:r>
            <a:endParaRPr lang="ko-KR" altLang="en-US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spcBef>
                <a:spcPts val="0"/>
              </a:spcBef>
              <a:spcAft>
                <a:spcPts val="0"/>
              </a:spcAft>
            </a:pPr>
            <a:r>
              <a:rPr lang="ko-KR" altLang="en-US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C.coef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Cpos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++] = 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B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.coef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Bpos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++];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degree_b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--;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return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C;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void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print_poly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</a:t>
            </a:r>
            <a:r>
              <a:rPr lang="en-US" altLang="ko-KR" sz="1600" kern="0" dirty="0">
                <a:solidFill>
                  <a:srgbClr val="2B91AF"/>
                </a:solidFill>
                <a:latin typeface="Trebuchet MS" panose="020B0603020202020204" pitchFamily="34" charset="0"/>
                <a:ea typeface="휴먼명조"/>
              </a:rPr>
              <a:t>polynomial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p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{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for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(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= 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p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.degree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;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&gt;0;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--)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printf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"%3.1fx^%d + "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, 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p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.coef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p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.degree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-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],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printf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"%3.1f \n"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, 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p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.coef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p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.degree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600" kern="0" spc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15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다항식 표현 방법 </a:t>
            </a:r>
            <a:r>
              <a:rPr lang="en-US" altLang="ko-KR" smtClean="0"/>
              <a:t>#1(</a:t>
            </a:r>
            <a:r>
              <a:rPr lang="ko-KR" altLang="en-US" smtClean="0"/>
              <a:t>계속</a:t>
            </a:r>
            <a:r>
              <a:rPr lang="en-US" altLang="ko-KR" smtClean="0"/>
              <a:t>)</a:t>
            </a:r>
          </a:p>
        </p:txBody>
      </p:sp>
      <p:sp>
        <p:nvSpPr>
          <p:cNvPr id="10244" name="Text Box 36"/>
          <p:cNvSpPr txBox="1">
            <a:spLocks noChangeArrowheads="1"/>
          </p:cNvSpPr>
          <p:nvPr/>
        </p:nvSpPr>
        <p:spPr bwMode="auto">
          <a:xfrm>
            <a:off x="535577" y="1808820"/>
            <a:ext cx="8100900" cy="3293209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// </a:t>
            </a:r>
            <a:r>
              <a:rPr lang="ko-KR" altLang="en-US" sz="1600" kern="0" dirty="0" err="1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주함수</a:t>
            </a:r>
            <a:endParaRPr lang="ko-KR" altLang="en-US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main(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void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{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2B91AF"/>
                </a:solidFill>
                <a:latin typeface="Trebuchet MS" panose="020B0603020202020204" pitchFamily="34" charset="0"/>
                <a:ea typeface="휴먼명조"/>
              </a:rPr>
              <a:t>polynomial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a = { 5,{ 3, 6, 0, 0, 0, 10 } };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2B91AF"/>
                </a:solidFill>
                <a:latin typeface="Trebuchet MS" panose="020B0603020202020204" pitchFamily="34" charset="0"/>
                <a:ea typeface="휴먼명조"/>
              </a:rPr>
              <a:t>polynomial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b = { 4,{ 7, 0, 5, 0, 1 } };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2B91AF"/>
                </a:solidFill>
                <a:latin typeface="Trebuchet MS" panose="020B0603020202020204" pitchFamily="34" charset="0"/>
                <a:ea typeface="휴먼명조"/>
              </a:rPr>
              <a:t>polynomial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c;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print_poly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(a);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print_poly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(b);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c </a:t>
            </a:r>
            <a:r>
              <a:rPr lang="en-US" altLang="ko-KR" sz="1600" kern="0" dirty="0">
                <a:solidFill>
                  <a:srgbClr val="008080"/>
                </a:solidFill>
                <a:latin typeface="Trebuchet MS" panose="020B0603020202020204" pitchFamily="34" charset="0"/>
                <a:ea typeface="휴먼명조"/>
              </a:rPr>
              <a:t>=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poly_add1(a, b);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printf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(“-----------------------------------------------------------------------------\n”);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print_poly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(c);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return 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0;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600" kern="0" spc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16</a:t>
            </a:fld>
            <a:r>
              <a:rPr lang="en-US" smtClean="0"/>
              <a:t>/48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69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실행결과</a:t>
            </a:r>
            <a:endParaRPr lang="ko-KR" altLang="en-US" dirty="0"/>
          </a:p>
        </p:txBody>
      </p:sp>
      <p:sp>
        <p:nvSpPr>
          <p:cNvPr id="4" name="Text Box 36"/>
          <p:cNvSpPr txBox="1">
            <a:spLocks noChangeArrowheads="1"/>
          </p:cNvSpPr>
          <p:nvPr/>
        </p:nvSpPr>
        <p:spPr bwMode="auto">
          <a:xfrm>
            <a:off x="612648" y="1718810"/>
            <a:ext cx="7974468" cy="1471172"/>
          </a:xfrm>
          <a:prstGeom prst="rect">
            <a:avLst/>
          </a:prstGeom>
          <a:solidFill>
            <a:srgbClr val="92D05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3.0x^5 + 6.0x^4 + 0.0x^3 + 0.0x^2 + 0.0x^1 + 10.0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7.0x^4 + 0.0x^3 + 5.0x^2 + 0.0x^1 + 1.0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-----------------------------------------------------------------------------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3.0x^5 + 13.0x^4 + 0.0x^3 + 5.0x^2 + 0.0x^1 + 11.0</a:t>
            </a:r>
            <a:endParaRPr lang="en-US" altLang="ko-KR" sz="1400" kern="0" spc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17</a:t>
            </a:fld>
            <a:r>
              <a:rPr lang="en-US" smtClean="0"/>
              <a:t>/48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9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다항식 표현 방법 </a:t>
            </a:r>
            <a:r>
              <a:rPr lang="en-US" altLang="ko-KR" smtClean="0"/>
              <a:t>#2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46631" y="1673805"/>
            <a:ext cx="8012113" cy="4303713"/>
          </a:xfrm>
        </p:spPr>
        <p:txBody>
          <a:bodyPr/>
          <a:lstStyle/>
          <a:p>
            <a:pPr eaLnBrk="1" hangingPunct="1"/>
            <a:r>
              <a:rPr lang="ko-KR" altLang="en-US" dirty="0" smtClean="0"/>
              <a:t>다항식에서 </a:t>
            </a:r>
            <a:r>
              <a:rPr lang="en-US" altLang="ko-KR" dirty="0" smtClean="0"/>
              <a:t>0</a:t>
            </a:r>
            <a:r>
              <a:rPr lang="ko-KR" altLang="en-US" dirty="0" smtClean="0"/>
              <a:t>이 아닌 항만을 배열에 저장</a:t>
            </a:r>
          </a:p>
          <a:p>
            <a:pPr eaLnBrk="1" hangingPunct="1"/>
            <a:r>
              <a:rPr lang="en-US" altLang="ko-KR" dirty="0" smtClean="0"/>
              <a:t>(</a:t>
            </a:r>
            <a:r>
              <a:rPr lang="ko-KR" altLang="en-US" dirty="0" smtClean="0"/>
              <a:t>계수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차수</a:t>
            </a:r>
            <a:r>
              <a:rPr lang="en-US" altLang="ko-KR" dirty="0" smtClean="0"/>
              <a:t>) </a:t>
            </a:r>
            <a:r>
              <a:rPr lang="ko-KR" altLang="en-US" dirty="0" smtClean="0"/>
              <a:t>형식으로 배열에 저장</a:t>
            </a:r>
          </a:p>
          <a:p>
            <a:pPr lvl="1" eaLnBrk="1" hangingPunct="1"/>
            <a:r>
              <a:rPr lang="en-US" altLang="ko-KR" dirty="0" smtClean="0"/>
              <a:t>(</a:t>
            </a:r>
            <a:r>
              <a:rPr lang="ko-KR" altLang="en-US" dirty="0" smtClean="0"/>
              <a:t>예</a:t>
            </a:r>
            <a:r>
              <a:rPr lang="en-US" altLang="ko-KR" dirty="0" smtClean="0"/>
              <a:t>) 10x</a:t>
            </a:r>
            <a:r>
              <a:rPr lang="en-US" altLang="ko-KR" baseline="30000" dirty="0" smtClean="0"/>
              <a:t>5</a:t>
            </a:r>
            <a:r>
              <a:rPr lang="en-US" altLang="ko-KR" dirty="0" smtClean="0"/>
              <a:t>+6x+3 -&gt; ((10,5), (6,1), (3,0))</a:t>
            </a:r>
          </a:p>
          <a:p>
            <a:pPr lvl="1" eaLnBrk="1" hangingPunct="1"/>
            <a:endParaRPr lang="en-US" altLang="ko-KR" dirty="0" smtClean="0"/>
          </a:p>
          <a:p>
            <a:pPr lvl="1" eaLnBrk="1" hangingPunct="1"/>
            <a:endParaRPr lang="en-US" altLang="ko-KR" dirty="0" smtClean="0"/>
          </a:p>
          <a:p>
            <a:pPr lvl="1" eaLnBrk="1" hangingPunct="1"/>
            <a:endParaRPr lang="en-US" altLang="ko-KR" dirty="0" smtClean="0"/>
          </a:p>
          <a:p>
            <a:pPr lvl="1" eaLnBrk="1" hangingPunct="1"/>
            <a:endParaRPr lang="en-US" altLang="ko-KR" dirty="0" smtClean="0"/>
          </a:p>
          <a:p>
            <a:pPr lvl="1" eaLnBrk="1" hangingPunct="1"/>
            <a:endParaRPr lang="en-US" altLang="ko-KR" dirty="0" smtClean="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94769" y="3609020"/>
            <a:ext cx="7515835" cy="2160591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#define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MAX_TERMS 101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struct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{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float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coef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expon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 terms[MAX_TERMS];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avail;</a:t>
            </a:r>
            <a:endParaRPr lang="en-US" altLang="ko-KR" sz="1600" kern="0" spc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18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예제</a:t>
            </a:r>
            <a:endParaRPr lang="ko-KR" altLang="en-US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16605" y="1763815"/>
            <a:ext cx="4486275" cy="40005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48" y="3113965"/>
            <a:ext cx="5600700" cy="1990725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19</a:t>
            </a:fld>
            <a:r>
              <a:rPr lang="en-US" smtClean="0"/>
              <a:t>/48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02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배열이란</a:t>
            </a:r>
            <a:r>
              <a:rPr lang="en-US" altLang="ko-KR" smtClean="0"/>
              <a:t>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같은 형의 변수를 여러 개 만드는 경우에 사용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/>
              <a:t>list1, list2, list3, list4, list5, list6;</a:t>
            </a:r>
            <a:r>
              <a:rPr lang="en-US" altLang="ko-KR" dirty="0" smtClean="0"/>
              <a:t>	</a:t>
            </a:r>
            <a:r>
              <a:rPr lang="en-US" altLang="ko-KR" dirty="0" smtClean="0">
                <a:sym typeface="Wingdings" pitchFamily="2" charset="2"/>
              </a:rPr>
              <a:t> 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/>
              <a:t>list[6];</a:t>
            </a:r>
            <a:endParaRPr lang="en-US" altLang="ko-KR" dirty="0" smtClean="0"/>
          </a:p>
          <a:p>
            <a:pPr lvl="1" eaLnBrk="1" hangingPunct="1"/>
            <a:endParaRPr lang="en-US" altLang="ko-KR" dirty="0" smtClean="0"/>
          </a:p>
          <a:p>
            <a:pPr lvl="1" eaLnBrk="1" hangingPunct="1"/>
            <a:endParaRPr lang="en-US" altLang="ko-KR" dirty="0" smtClean="0"/>
          </a:p>
          <a:p>
            <a:pPr eaLnBrk="1" hangingPunct="1"/>
            <a:endParaRPr lang="en-US" altLang="ko-KR" dirty="0" smtClean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690" y="2843935"/>
            <a:ext cx="4391025" cy="1552575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2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다항식 표현 방법 </a:t>
            </a:r>
            <a:r>
              <a:rPr lang="en-US" altLang="ko-KR" smtClean="0"/>
              <a:t>#2(</a:t>
            </a:r>
            <a:r>
              <a:rPr lang="ko-KR" altLang="en-US" smtClean="0"/>
              <a:t>계속</a:t>
            </a:r>
            <a:r>
              <a:rPr lang="en-US" altLang="ko-KR" smtClean="0"/>
              <a:t>)</a:t>
            </a:r>
          </a:p>
        </p:txBody>
      </p:sp>
      <p:sp>
        <p:nvSpPr>
          <p:cNvPr id="13315" name="Text Box 90"/>
          <p:cNvSpPr txBox="1">
            <a:spLocks noChangeArrowheads="1"/>
          </p:cNvSpPr>
          <p:nvPr/>
        </p:nvSpPr>
        <p:spPr bwMode="auto">
          <a:xfrm>
            <a:off x="1106488" y="1719263"/>
            <a:ext cx="6165850" cy="3539430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#define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MAX_TERMS 101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err="1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{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float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coef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 err="1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expon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marL="1808480" indent="-161798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} terms[MAX_TERMS]={ {8,3}, {7,1}, {1,0}, {10,3}, {3,2},{1,0} };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err="1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avail=6;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600" kern="0" dirty="0" smtClean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두 개의 정수를 비교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char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compare(</a:t>
            </a:r>
            <a:r>
              <a:rPr lang="en-US" altLang="ko-KR" sz="1600" kern="0" dirty="0" err="1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a, </a:t>
            </a:r>
            <a:r>
              <a:rPr lang="en-US" altLang="ko-KR" sz="1600" kern="0" dirty="0" err="1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b)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if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( a&gt;b ) 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return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'&gt;';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else</a:t>
            </a:r>
            <a:r>
              <a:rPr lang="en-US" altLang="ko-KR" sz="1600" b="1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if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( a==b ) 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return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'=';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else</a:t>
            </a:r>
            <a:r>
              <a:rPr lang="en-US" altLang="ko-KR" sz="1600" b="1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return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'&lt;';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20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다항식 표현 방법 </a:t>
            </a:r>
            <a:r>
              <a:rPr lang="en-US" altLang="ko-KR" smtClean="0"/>
              <a:t>#2(</a:t>
            </a:r>
            <a:r>
              <a:rPr lang="ko-KR" altLang="en-US" smtClean="0"/>
              <a:t>계속</a:t>
            </a:r>
            <a:r>
              <a:rPr lang="en-US" altLang="ko-KR" smtClean="0"/>
              <a:t>)</a:t>
            </a:r>
          </a:p>
        </p:txBody>
      </p:sp>
      <p:sp>
        <p:nvSpPr>
          <p:cNvPr id="13315" name="Text Box 90"/>
          <p:cNvSpPr txBox="1">
            <a:spLocks noChangeArrowheads="1"/>
          </p:cNvSpPr>
          <p:nvPr/>
        </p:nvSpPr>
        <p:spPr bwMode="auto">
          <a:xfrm>
            <a:off x="1016000" y="1943100"/>
            <a:ext cx="6165850" cy="2554545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새로운 항을 다항식에 추가한다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.</a:t>
            </a:r>
            <a:endParaRPr lang="ko-KR" altLang="en-US" sz="1600" kern="0" dirty="0" smtClean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void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attach(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float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coef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1600" kern="0" dirty="0" err="1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expon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if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( avail&gt;MAX_TERMS ){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fprintf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stderr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, "</a:t>
            </a:r>
            <a:r>
              <a:rPr lang="ko-KR" altLang="en-US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항의 개수가 너무 많음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\n");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exit(1);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terms[avail].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coef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=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coef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terms[avail++].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expon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=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expon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21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다항식 표현 방법 </a:t>
            </a:r>
            <a:r>
              <a:rPr lang="en-US" altLang="ko-KR" dirty="0" smtClean="0"/>
              <a:t>#2(</a:t>
            </a:r>
            <a:r>
              <a:rPr lang="ko-KR" altLang="en-US" dirty="0" smtClean="0"/>
              <a:t>계속</a:t>
            </a:r>
            <a:r>
              <a:rPr lang="en-US" altLang="ko-KR" dirty="0" smtClean="0"/>
              <a:t>)</a:t>
            </a:r>
          </a:p>
        </p:txBody>
      </p:sp>
      <p:sp>
        <p:nvSpPr>
          <p:cNvPr id="13315" name="Text Box 90"/>
          <p:cNvSpPr txBox="1">
            <a:spLocks noChangeArrowheads="1"/>
          </p:cNvSpPr>
          <p:nvPr/>
        </p:nvSpPr>
        <p:spPr bwMode="auto">
          <a:xfrm>
            <a:off x="881589" y="1403775"/>
            <a:ext cx="7695855" cy="4770537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// C = A + B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poly_add2(</a:t>
            </a:r>
            <a:r>
              <a:rPr lang="en-US" altLang="ko-KR" sz="1600" kern="0" dirty="0" err="1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As, </a:t>
            </a:r>
            <a:r>
              <a:rPr lang="en-US" altLang="ko-KR" sz="1600" kern="0" dirty="0" err="1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Ae, </a:t>
            </a:r>
            <a:r>
              <a:rPr lang="en-US" altLang="ko-KR" sz="1600" kern="0" dirty="0" err="1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Bs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1600" kern="0" dirty="0" err="1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Be, </a:t>
            </a:r>
            <a:r>
              <a:rPr lang="en-US" altLang="ko-KR" sz="1600" kern="0" dirty="0" err="1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*Cs, </a:t>
            </a:r>
            <a:r>
              <a:rPr lang="en-US" altLang="ko-KR" sz="1600" kern="0" dirty="0" err="1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*Ce) 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{	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float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tempcoef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*Cs = avail;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while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( As &lt;= 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Ae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&amp;&amp; 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Bs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&lt;= Be )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 </a:t>
            </a:r>
            <a:r>
              <a:rPr lang="en-US" altLang="ko-KR" sz="1600" b="1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switch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(compare(terms[As].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expon,terms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[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Bs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].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expon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)){ 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 </a:t>
            </a:r>
            <a:r>
              <a:rPr lang="en-US" altLang="ko-KR" sz="1600" b="1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case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'&gt;': 	// A</a:t>
            </a:r>
            <a:r>
              <a:rPr lang="ko-KR" altLang="en-US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의 차수 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&gt; B</a:t>
            </a:r>
            <a:r>
              <a:rPr lang="ko-KR" altLang="en-US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의 차수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attach(terms[As].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coef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, terms[As].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expon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As++;			break;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 </a:t>
            </a:r>
            <a:r>
              <a:rPr lang="en-US" altLang="ko-KR" sz="1600" b="1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case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'=': 	// A</a:t>
            </a:r>
            <a:r>
              <a:rPr lang="ko-KR" altLang="en-US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의 차수 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== B</a:t>
            </a:r>
            <a:r>
              <a:rPr lang="ko-KR" altLang="en-US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의 차수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tempcoef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= terms[As].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coef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+ terms[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Bs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].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coef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kern="0" dirty="0" smtClean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if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( 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tempcoef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) 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 attach(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tempcoef,terms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[As].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expon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As++; 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Bs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++;		break;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 </a:t>
            </a:r>
            <a:r>
              <a:rPr lang="en-US" altLang="ko-KR" sz="1600" b="1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case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'&lt;': 	// A</a:t>
            </a:r>
            <a:r>
              <a:rPr lang="ko-KR" altLang="en-US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의 차수 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&lt; B</a:t>
            </a:r>
            <a:r>
              <a:rPr lang="ko-KR" altLang="en-US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의 차수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attach(terms[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Bs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].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coef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, terms[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Bs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].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expon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kern="0" dirty="0" err="1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Bs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++;			break;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22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다항식 표현 방법 </a:t>
            </a:r>
            <a:r>
              <a:rPr lang="en-US" altLang="ko-KR" smtClean="0"/>
              <a:t>#2(</a:t>
            </a:r>
            <a:r>
              <a:rPr lang="ko-KR" altLang="en-US" smtClean="0"/>
              <a:t>계속</a:t>
            </a:r>
            <a:r>
              <a:rPr lang="en-US" altLang="ko-KR" smtClean="0"/>
              <a:t>)</a:t>
            </a:r>
          </a:p>
        </p:txBody>
      </p:sp>
      <p:sp>
        <p:nvSpPr>
          <p:cNvPr id="13315" name="Text Box 90"/>
          <p:cNvSpPr txBox="1">
            <a:spLocks noChangeArrowheads="1"/>
          </p:cNvSpPr>
          <p:nvPr/>
        </p:nvSpPr>
        <p:spPr bwMode="auto">
          <a:xfrm>
            <a:off x="958850" y="1673225"/>
            <a:ext cx="7807198" cy="3539430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// A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의 나머지 항들을 이동함</a:t>
            </a:r>
            <a:endParaRPr lang="ko-KR" altLang="en-US" sz="1600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ko-KR" altLang="en-US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for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(; 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As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&lt;= 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Ae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; 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As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++)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attach(terms[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As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].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coef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, terms[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As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].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expon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// B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의 나머지 항들을 이동함</a:t>
            </a:r>
            <a:endParaRPr lang="ko-KR" altLang="en-US" sz="1600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ko-KR" altLang="en-US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for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(; 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Bs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&lt;= 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Be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; 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Bs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++)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attach(terms[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Bs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].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coef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, terms[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Bs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].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expon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*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= avail - 1;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void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print_poly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for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(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= 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;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&lt; 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;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++)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printf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"%3.1fx^%d + "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, terms[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].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coef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, terms[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].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expon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printf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"%3.1fx^%d\n"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, terms[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].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coef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, terms[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].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expon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  <a:endParaRPr lang="en-US" altLang="ko-KR" sz="1600" kern="0" spc="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23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다항식 표현 방법 </a:t>
            </a:r>
            <a:r>
              <a:rPr lang="en-US" altLang="ko-KR" smtClean="0"/>
              <a:t>#2(</a:t>
            </a:r>
            <a:r>
              <a:rPr lang="ko-KR" altLang="en-US" smtClean="0"/>
              <a:t>계속</a:t>
            </a:r>
            <a:r>
              <a:rPr lang="en-US" altLang="ko-KR" smtClean="0"/>
              <a:t>)</a:t>
            </a:r>
          </a:p>
        </p:txBody>
      </p:sp>
      <p:sp>
        <p:nvSpPr>
          <p:cNvPr id="13315" name="Text Box 90"/>
          <p:cNvSpPr txBox="1">
            <a:spLocks noChangeArrowheads="1"/>
          </p:cNvSpPr>
          <p:nvPr/>
        </p:nvSpPr>
        <p:spPr bwMode="auto">
          <a:xfrm>
            <a:off x="341530" y="1673225"/>
            <a:ext cx="8550950" cy="3046988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//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main(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void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{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As = 0, Ae = 2,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Bs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= 3, Be = 5, Cs, Ce;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poly_add2(As, Ae,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Bs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, Be, &amp;Cs, &amp;Ce);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print_poly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(As, Ae);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print_poly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Bs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, Be);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printf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(“-----------------------------------------------------------------------------\n”);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print_poly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(Cs, Ce);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return 0;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600" kern="0" dirty="0" smtClean="0">
              <a:latin typeface="Trebuchet MS" panose="020B0603020202020204" pitchFamily="34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24</a:t>
            </a:fld>
            <a:r>
              <a:rPr lang="en-US" smtClean="0"/>
              <a:t>/48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0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희소행렬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562850" cy="2728900"/>
          </a:xfrm>
        </p:spPr>
        <p:txBody>
          <a:bodyPr>
            <a:noAutofit/>
          </a:bodyPr>
          <a:lstStyle/>
          <a:p>
            <a:pPr eaLnBrk="1" hangingPunct="1"/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배열을 이용하여 행렬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(matrix)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을 표현하는 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2</a:t>
            </a:r>
            <a:r>
              <a:rPr lang="ko-KR" altLang="en-US" sz="20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가지 방법</a:t>
            </a:r>
          </a:p>
          <a:p>
            <a:pPr marL="781050" lvl="1" indent="-323850" eaLnBrk="1" hangingPunct="1">
              <a:buClr>
                <a:srgbClr val="FF3300"/>
              </a:buClr>
              <a:buFont typeface="Wingdings" pitchFamily="2" charset="2"/>
              <a:buNone/>
            </a:pP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(1) 2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차원 배열을 이용하여 배열의 전체 요소를 저장하는 방법</a:t>
            </a:r>
          </a:p>
          <a:p>
            <a:pPr marL="781050" lvl="1" indent="-323850" eaLnBrk="1" hangingPunct="1">
              <a:buClr>
                <a:srgbClr val="FF3300"/>
              </a:buClr>
              <a:buFont typeface="Wingdings" pitchFamily="2" charset="2"/>
              <a:buNone/>
            </a:pP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(2) 0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 아닌 요소들만 저장하는 방법</a:t>
            </a:r>
          </a:p>
          <a:p>
            <a:pPr eaLnBrk="1" hangingPunct="1">
              <a:buClr>
                <a:srgbClr val="FF3300"/>
              </a:buClr>
            </a:pPr>
            <a:r>
              <a:rPr lang="ko-KR" altLang="en-US" sz="2000" dirty="0" err="1" smtClean="0">
                <a:solidFill>
                  <a:srgbClr val="FF33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희소행렬</a:t>
            </a:r>
            <a:r>
              <a:rPr lang="en-US" altLang="ko-KR" sz="2000" dirty="0" smtClean="0">
                <a:solidFill>
                  <a:srgbClr val="FF33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2000" dirty="0" smtClean="0">
                <a:solidFill>
                  <a:srgbClr val="FF33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대부분의 항들이 </a:t>
            </a:r>
            <a:r>
              <a:rPr lang="en-US" altLang="ko-KR" sz="2000" dirty="0" smtClean="0">
                <a:solidFill>
                  <a:srgbClr val="FF33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0</a:t>
            </a:r>
            <a:r>
              <a:rPr lang="ko-KR" altLang="en-US" sz="2000" dirty="0" smtClean="0">
                <a:solidFill>
                  <a:srgbClr val="FF33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인 배열</a:t>
            </a:r>
          </a:p>
        </p:txBody>
      </p:sp>
      <p:graphicFrame>
        <p:nvGraphicFramePr>
          <p:cNvPr id="3074" name="Object 10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09243836"/>
              </p:ext>
            </p:extLst>
          </p:nvPr>
        </p:nvGraphicFramePr>
        <p:xfrm>
          <a:off x="2322513" y="3654425"/>
          <a:ext cx="3462337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3" imgW="2628900" imgH="1371600" progId="Equation.3">
                  <p:embed/>
                </p:oleObj>
              </mc:Choice>
              <mc:Fallback>
                <p:oleObj name="Equation" r:id="rId3" imgW="2628900" imgH="1371600" progId="Equation.3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513" y="3654425"/>
                        <a:ext cx="3462337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25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희소행렬 표현방법 </a:t>
            </a:r>
            <a:r>
              <a:rPr lang="en-US" altLang="ko-KR" smtClean="0"/>
              <a:t>#1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599" y="1600200"/>
            <a:ext cx="7967845" cy="160337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2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차원 배열을 이용하여 배열의 전체 요소를 저장하는 방법</a:t>
            </a:r>
          </a:p>
          <a:p>
            <a:pPr marL="781050" lvl="1" indent="-323850" eaLnBrk="1" hangingPunct="1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장점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행렬의 연산들을 간단하게 구현할 수 있다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  <a:p>
            <a:pPr marL="781050" lvl="1" indent="-323850" eaLnBrk="1" hangingPunct="1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단점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대부분의 항들이 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0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인 희소 행렬의 경우 많은 메모리 공간 낭비</a:t>
            </a:r>
          </a:p>
        </p:txBody>
      </p:sp>
      <p:graphicFrame>
        <p:nvGraphicFramePr>
          <p:cNvPr id="4098" name="Object 99"/>
          <p:cNvGraphicFramePr>
            <a:graphicFrameLocks noGrp="1" noChangeAspect="1"/>
          </p:cNvGraphicFramePr>
          <p:nvPr>
            <p:ph sz="half" idx="2"/>
          </p:nvPr>
        </p:nvGraphicFramePr>
        <p:xfrm>
          <a:off x="611188" y="3519488"/>
          <a:ext cx="3462337" cy="180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7" name="Equation" r:id="rId3" imgW="2628900" imgH="1371600" progId="Equation.3">
                  <p:embed/>
                </p:oleObj>
              </mc:Choice>
              <mc:Fallback>
                <p:oleObj name="Equation" r:id="rId3" imgW="2628900" imgH="1371600" progId="Equation.3">
                  <p:embed/>
                  <p:pic>
                    <p:nvPicPr>
                      <p:cNvPr id="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3519488"/>
                        <a:ext cx="3462337" cy="180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1" name="Group 4"/>
          <p:cNvGrpSpPr>
            <a:grpSpLocks/>
          </p:cNvGrpSpPr>
          <p:nvPr/>
        </p:nvGrpSpPr>
        <p:grpSpPr bwMode="auto">
          <a:xfrm>
            <a:off x="4616450" y="3743325"/>
            <a:ext cx="1079500" cy="1409700"/>
            <a:chOff x="1842" y="1070"/>
            <a:chExt cx="1726" cy="1772"/>
          </a:xfrm>
        </p:grpSpPr>
        <p:sp>
          <p:nvSpPr>
            <p:cNvPr id="4183" name="AutoShape 5"/>
            <p:cNvSpPr>
              <a:spLocks noChangeArrowheads="1"/>
            </p:cNvSpPr>
            <p:nvPr/>
          </p:nvSpPr>
          <p:spPr bwMode="auto">
            <a:xfrm>
              <a:off x="2212" y="2389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4184" name="AutoShape 6"/>
            <p:cNvSpPr>
              <a:spLocks noChangeArrowheads="1"/>
            </p:cNvSpPr>
            <p:nvPr/>
          </p:nvSpPr>
          <p:spPr bwMode="auto">
            <a:xfrm>
              <a:off x="2220" y="1902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4185" name="AutoShape 7"/>
            <p:cNvSpPr>
              <a:spLocks noChangeArrowheads="1"/>
            </p:cNvSpPr>
            <p:nvPr/>
          </p:nvSpPr>
          <p:spPr bwMode="auto">
            <a:xfrm>
              <a:off x="2645" y="2389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86" name="AutoShape 8"/>
            <p:cNvSpPr>
              <a:spLocks noChangeArrowheads="1"/>
            </p:cNvSpPr>
            <p:nvPr/>
          </p:nvSpPr>
          <p:spPr bwMode="auto">
            <a:xfrm>
              <a:off x="2653" y="1902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4187" name="AutoShape 9"/>
            <p:cNvSpPr>
              <a:spLocks noChangeArrowheads="1"/>
            </p:cNvSpPr>
            <p:nvPr/>
          </p:nvSpPr>
          <p:spPr bwMode="auto">
            <a:xfrm>
              <a:off x="3090" y="2389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4188" name="AutoShape 10"/>
            <p:cNvSpPr>
              <a:spLocks noChangeArrowheads="1"/>
            </p:cNvSpPr>
            <p:nvPr/>
          </p:nvSpPr>
          <p:spPr bwMode="auto">
            <a:xfrm>
              <a:off x="3098" y="1902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4189" name="AutoShape 11"/>
            <p:cNvSpPr>
              <a:spLocks noChangeArrowheads="1"/>
            </p:cNvSpPr>
            <p:nvPr/>
          </p:nvSpPr>
          <p:spPr bwMode="auto">
            <a:xfrm>
              <a:off x="2237" y="1416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4190" name="AutoShape 12"/>
            <p:cNvSpPr>
              <a:spLocks noChangeArrowheads="1"/>
            </p:cNvSpPr>
            <p:nvPr/>
          </p:nvSpPr>
          <p:spPr bwMode="auto">
            <a:xfrm>
              <a:off x="2670" y="1416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3</a:t>
              </a:r>
            </a:p>
          </p:txBody>
        </p:sp>
        <p:sp>
          <p:nvSpPr>
            <p:cNvPr id="4191" name="AutoShape 13"/>
            <p:cNvSpPr>
              <a:spLocks noChangeArrowheads="1"/>
            </p:cNvSpPr>
            <p:nvPr/>
          </p:nvSpPr>
          <p:spPr bwMode="auto">
            <a:xfrm>
              <a:off x="3115" y="1416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92" name="AutoShape 14"/>
            <p:cNvSpPr>
              <a:spLocks noChangeArrowheads="1"/>
            </p:cNvSpPr>
            <p:nvPr/>
          </p:nvSpPr>
          <p:spPr bwMode="auto">
            <a:xfrm>
              <a:off x="2261" y="1072"/>
              <a:ext cx="393" cy="403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 i="1">
                  <a:latin typeface="HY엽서L" pitchFamily="18" charset="-127"/>
                  <a:ea typeface="HY엽서L" pitchFamily="18" charset="-127"/>
                </a:rPr>
                <a:t>0</a:t>
              </a:r>
            </a:p>
          </p:txBody>
        </p:sp>
        <p:sp>
          <p:nvSpPr>
            <p:cNvPr id="4193" name="AutoShape 15"/>
            <p:cNvSpPr>
              <a:spLocks noChangeArrowheads="1"/>
            </p:cNvSpPr>
            <p:nvPr/>
          </p:nvSpPr>
          <p:spPr bwMode="auto">
            <a:xfrm>
              <a:off x="2695" y="1072"/>
              <a:ext cx="393" cy="403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 i="1">
                  <a:latin typeface="HY엽서L" pitchFamily="18" charset="-127"/>
                  <a:ea typeface="HY엽서L" pitchFamily="18" charset="-127"/>
                </a:rPr>
                <a:t>1</a:t>
              </a:r>
            </a:p>
          </p:txBody>
        </p:sp>
        <p:sp>
          <p:nvSpPr>
            <p:cNvPr id="4194" name="AutoShape 16"/>
            <p:cNvSpPr>
              <a:spLocks noChangeArrowheads="1"/>
            </p:cNvSpPr>
            <p:nvPr/>
          </p:nvSpPr>
          <p:spPr bwMode="auto">
            <a:xfrm>
              <a:off x="3139" y="1070"/>
              <a:ext cx="393" cy="403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 i="1">
                  <a:latin typeface="HY엽서L" pitchFamily="18" charset="-127"/>
                  <a:ea typeface="HY엽서L" pitchFamily="18" charset="-127"/>
                </a:rPr>
                <a:t>2</a:t>
              </a:r>
            </a:p>
          </p:txBody>
        </p:sp>
        <p:sp>
          <p:nvSpPr>
            <p:cNvPr id="4195" name="AutoShape 17"/>
            <p:cNvSpPr>
              <a:spLocks noChangeArrowheads="1"/>
            </p:cNvSpPr>
            <p:nvPr/>
          </p:nvSpPr>
          <p:spPr bwMode="auto">
            <a:xfrm>
              <a:off x="1880" y="1483"/>
              <a:ext cx="394" cy="403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 i="1">
                  <a:latin typeface="HY엽서L" pitchFamily="18" charset="-127"/>
                  <a:ea typeface="HY엽서L" pitchFamily="18" charset="-127"/>
                </a:rPr>
                <a:t>0</a:t>
              </a:r>
            </a:p>
          </p:txBody>
        </p:sp>
        <p:sp>
          <p:nvSpPr>
            <p:cNvPr id="4196" name="AutoShape 18"/>
            <p:cNvSpPr>
              <a:spLocks noChangeArrowheads="1"/>
            </p:cNvSpPr>
            <p:nvPr/>
          </p:nvSpPr>
          <p:spPr bwMode="auto">
            <a:xfrm>
              <a:off x="1842" y="1966"/>
              <a:ext cx="393" cy="403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 i="1">
                  <a:latin typeface="HY엽서L" pitchFamily="18" charset="-127"/>
                  <a:ea typeface="HY엽서L" pitchFamily="18" charset="-127"/>
                </a:rPr>
                <a:t>1</a:t>
              </a:r>
            </a:p>
          </p:txBody>
        </p:sp>
        <p:sp>
          <p:nvSpPr>
            <p:cNvPr id="4197" name="AutoShape 19"/>
            <p:cNvSpPr>
              <a:spLocks noChangeArrowheads="1"/>
            </p:cNvSpPr>
            <p:nvPr/>
          </p:nvSpPr>
          <p:spPr bwMode="auto">
            <a:xfrm>
              <a:off x="1847" y="2429"/>
              <a:ext cx="394" cy="403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 i="1">
                  <a:latin typeface="HY엽서L" pitchFamily="18" charset="-127"/>
                  <a:ea typeface="HY엽서L" pitchFamily="18" charset="-127"/>
                </a:rPr>
                <a:t>2</a:t>
              </a:r>
            </a:p>
          </p:txBody>
        </p:sp>
      </p:grpSp>
      <p:grpSp>
        <p:nvGrpSpPr>
          <p:cNvPr id="4102" name="Group 20"/>
          <p:cNvGrpSpPr>
            <a:grpSpLocks/>
          </p:cNvGrpSpPr>
          <p:nvPr/>
        </p:nvGrpSpPr>
        <p:grpSpPr bwMode="auto">
          <a:xfrm>
            <a:off x="6192838" y="3249613"/>
            <a:ext cx="1798637" cy="2178050"/>
            <a:chOff x="1192" y="1012"/>
            <a:chExt cx="2991" cy="2899"/>
          </a:xfrm>
        </p:grpSpPr>
        <p:sp>
          <p:nvSpPr>
            <p:cNvPr id="4105" name="AutoShape 21"/>
            <p:cNvSpPr>
              <a:spLocks noChangeArrowheads="1"/>
            </p:cNvSpPr>
            <p:nvPr/>
          </p:nvSpPr>
          <p:spPr bwMode="auto">
            <a:xfrm>
              <a:off x="1548" y="3432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06" name="AutoShape 22"/>
            <p:cNvSpPr>
              <a:spLocks noChangeArrowheads="1"/>
            </p:cNvSpPr>
            <p:nvPr/>
          </p:nvSpPr>
          <p:spPr bwMode="auto">
            <a:xfrm>
              <a:off x="1981" y="3432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07" name="AutoShape 23"/>
            <p:cNvSpPr>
              <a:spLocks noChangeArrowheads="1"/>
            </p:cNvSpPr>
            <p:nvPr/>
          </p:nvSpPr>
          <p:spPr bwMode="auto">
            <a:xfrm>
              <a:off x="2426" y="3432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4108" name="AutoShape 24"/>
            <p:cNvSpPr>
              <a:spLocks noChangeArrowheads="1"/>
            </p:cNvSpPr>
            <p:nvPr/>
          </p:nvSpPr>
          <p:spPr bwMode="auto">
            <a:xfrm>
              <a:off x="1573" y="3143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09" name="AutoShape 25"/>
            <p:cNvSpPr>
              <a:spLocks noChangeArrowheads="1"/>
            </p:cNvSpPr>
            <p:nvPr/>
          </p:nvSpPr>
          <p:spPr bwMode="auto">
            <a:xfrm>
              <a:off x="2006" y="3143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4110" name="AutoShape 26"/>
            <p:cNvSpPr>
              <a:spLocks noChangeArrowheads="1"/>
            </p:cNvSpPr>
            <p:nvPr/>
          </p:nvSpPr>
          <p:spPr bwMode="auto">
            <a:xfrm>
              <a:off x="2451" y="3143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4111" name="AutoShape 27"/>
            <p:cNvSpPr>
              <a:spLocks noChangeArrowheads="1"/>
            </p:cNvSpPr>
            <p:nvPr/>
          </p:nvSpPr>
          <p:spPr bwMode="auto">
            <a:xfrm>
              <a:off x="1192" y="3488"/>
              <a:ext cx="391" cy="423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 i="1">
                  <a:latin typeface="HY엽서L" pitchFamily="18" charset="-127"/>
                  <a:ea typeface="HY엽서L" pitchFamily="18" charset="-127"/>
                </a:rPr>
                <a:t>5</a:t>
              </a:r>
            </a:p>
          </p:txBody>
        </p:sp>
        <p:sp>
          <p:nvSpPr>
            <p:cNvPr id="4112" name="AutoShape 28"/>
            <p:cNvSpPr>
              <a:spLocks noChangeArrowheads="1"/>
            </p:cNvSpPr>
            <p:nvPr/>
          </p:nvSpPr>
          <p:spPr bwMode="auto">
            <a:xfrm>
              <a:off x="2852" y="3426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13" name="AutoShape 29"/>
            <p:cNvSpPr>
              <a:spLocks noChangeArrowheads="1"/>
            </p:cNvSpPr>
            <p:nvPr/>
          </p:nvSpPr>
          <p:spPr bwMode="auto">
            <a:xfrm>
              <a:off x="3285" y="3426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14" name="AutoShape 30"/>
            <p:cNvSpPr>
              <a:spLocks noChangeArrowheads="1"/>
            </p:cNvSpPr>
            <p:nvPr/>
          </p:nvSpPr>
          <p:spPr bwMode="auto">
            <a:xfrm>
              <a:off x="3730" y="3426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15" name="AutoShape 31"/>
            <p:cNvSpPr>
              <a:spLocks noChangeArrowheads="1"/>
            </p:cNvSpPr>
            <p:nvPr/>
          </p:nvSpPr>
          <p:spPr bwMode="auto">
            <a:xfrm>
              <a:off x="2877" y="3137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16" name="AutoShape 32"/>
            <p:cNvSpPr>
              <a:spLocks noChangeArrowheads="1"/>
            </p:cNvSpPr>
            <p:nvPr/>
          </p:nvSpPr>
          <p:spPr bwMode="auto">
            <a:xfrm>
              <a:off x="3310" y="3137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4117" name="AutoShape 33"/>
            <p:cNvSpPr>
              <a:spLocks noChangeArrowheads="1"/>
            </p:cNvSpPr>
            <p:nvPr/>
          </p:nvSpPr>
          <p:spPr bwMode="auto">
            <a:xfrm>
              <a:off x="3755" y="3137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4118" name="AutoShape 34"/>
            <p:cNvSpPr>
              <a:spLocks noChangeArrowheads="1"/>
            </p:cNvSpPr>
            <p:nvPr/>
          </p:nvSpPr>
          <p:spPr bwMode="auto">
            <a:xfrm>
              <a:off x="1548" y="3021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19" name="AutoShape 35"/>
            <p:cNvSpPr>
              <a:spLocks noChangeArrowheads="1"/>
            </p:cNvSpPr>
            <p:nvPr/>
          </p:nvSpPr>
          <p:spPr bwMode="auto">
            <a:xfrm>
              <a:off x="1981" y="3021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20" name="AutoShape 36"/>
            <p:cNvSpPr>
              <a:spLocks noChangeArrowheads="1"/>
            </p:cNvSpPr>
            <p:nvPr/>
          </p:nvSpPr>
          <p:spPr bwMode="auto">
            <a:xfrm>
              <a:off x="2426" y="3021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21" name="AutoShape 37"/>
            <p:cNvSpPr>
              <a:spLocks noChangeArrowheads="1"/>
            </p:cNvSpPr>
            <p:nvPr/>
          </p:nvSpPr>
          <p:spPr bwMode="auto">
            <a:xfrm>
              <a:off x="1573" y="2732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22" name="AutoShape 38"/>
            <p:cNvSpPr>
              <a:spLocks noChangeArrowheads="1"/>
            </p:cNvSpPr>
            <p:nvPr/>
          </p:nvSpPr>
          <p:spPr bwMode="auto">
            <a:xfrm>
              <a:off x="2006" y="2732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4123" name="AutoShape 39"/>
            <p:cNvSpPr>
              <a:spLocks noChangeArrowheads="1"/>
            </p:cNvSpPr>
            <p:nvPr/>
          </p:nvSpPr>
          <p:spPr bwMode="auto">
            <a:xfrm>
              <a:off x="2451" y="2732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4124" name="AutoShape 40"/>
            <p:cNvSpPr>
              <a:spLocks noChangeArrowheads="1"/>
            </p:cNvSpPr>
            <p:nvPr/>
          </p:nvSpPr>
          <p:spPr bwMode="auto">
            <a:xfrm>
              <a:off x="1192" y="3076"/>
              <a:ext cx="391" cy="423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 i="1">
                  <a:latin typeface="HY엽서L" pitchFamily="18" charset="-127"/>
                  <a:ea typeface="HY엽서L" pitchFamily="18" charset="-127"/>
                </a:rPr>
                <a:t>4</a:t>
              </a:r>
            </a:p>
          </p:txBody>
        </p:sp>
        <p:sp>
          <p:nvSpPr>
            <p:cNvPr id="4125" name="AutoShape 41"/>
            <p:cNvSpPr>
              <a:spLocks noChangeArrowheads="1"/>
            </p:cNvSpPr>
            <p:nvPr/>
          </p:nvSpPr>
          <p:spPr bwMode="auto">
            <a:xfrm>
              <a:off x="2852" y="3015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26" name="AutoShape 42"/>
            <p:cNvSpPr>
              <a:spLocks noChangeArrowheads="1"/>
            </p:cNvSpPr>
            <p:nvPr/>
          </p:nvSpPr>
          <p:spPr bwMode="auto">
            <a:xfrm>
              <a:off x="3285" y="3015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27" name="AutoShape 43"/>
            <p:cNvSpPr>
              <a:spLocks noChangeArrowheads="1"/>
            </p:cNvSpPr>
            <p:nvPr/>
          </p:nvSpPr>
          <p:spPr bwMode="auto">
            <a:xfrm>
              <a:off x="3730" y="3015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4128" name="AutoShape 44"/>
            <p:cNvSpPr>
              <a:spLocks noChangeArrowheads="1"/>
            </p:cNvSpPr>
            <p:nvPr/>
          </p:nvSpPr>
          <p:spPr bwMode="auto">
            <a:xfrm>
              <a:off x="2877" y="2726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29" name="AutoShape 45"/>
            <p:cNvSpPr>
              <a:spLocks noChangeArrowheads="1"/>
            </p:cNvSpPr>
            <p:nvPr/>
          </p:nvSpPr>
          <p:spPr bwMode="auto">
            <a:xfrm>
              <a:off x="3310" y="2726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4130" name="AutoShape 46"/>
            <p:cNvSpPr>
              <a:spLocks noChangeArrowheads="1"/>
            </p:cNvSpPr>
            <p:nvPr/>
          </p:nvSpPr>
          <p:spPr bwMode="auto">
            <a:xfrm>
              <a:off x="3755" y="2726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4131" name="AutoShape 47"/>
            <p:cNvSpPr>
              <a:spLocks noChangeArrowheads="1"/>
            </p:cNvSpPr>
            <p:nvPr/>
          </p:nvSpPr>
          <p:spPr bwMode="auto">
            <a:xfrm>
              <a:off x="1548" y="2610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6</a:t>
              </a:r>
            </a:p>
          </p:txBody>
        </p:sp>
        <p:sp>
          <p:nvSpPr>
            <p:cNvPr id="4132" name="AutoShape 48"/>
            <p:cNvSpPr>
              <a:spLocks noChangeArrowheads="1"/>
            </p:cNvSpPr>
            <p:nvPr/>
          </p:nvSpPr>
          <p:spPr bwMode="auto">
            <a:xfrm>
              <a:off x="1981" y="2610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5</a:t>
              </a:r>
            </a:p>
          </p:txBody>
        </p:sp>
        <p:sp>
          <p:nvSpPr>
            <p:cNvPr id="4133" name="AutoShape 49"/>
            <p:cNvSpPr>
              <a:spLocks noChangeArrowheads="1"/>
            </p:cNvSpPr>
            <p:nvPr/>
          </p:nvSpPr>
          <p:spPr bwMode="auto">
            <a:xfrm>
              <a:off x="2426" y="2610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34" name="AutoShape 50"/>
            <p:cNvSpPr>
              <a:spLocks noChangeArrowheads="1"/>
            </p:cNvSpPr>
            <p:nvPr/>
          </p:nvSpPr>
          <p:spPr bwMode="auto">
            <a:xfrm>
              <a:off x="1573" y="2321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35" name="AutoShape 51"/>
            <p:cNvSpPr>
              <a:spLocks noChangeArrowheads="1"/>
            </p:cNvSpPr>
            <p:nvPr/>
          </p:nvSpPr>
          <p:spPr bwMode="auto">
            <a:xfrm>
              <a:off x="2006" y="2321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4136" name="AutoShape 52"/>
            <p:cNvSpPr>
              <a:spLocks noChangeArrowheads="1"/>
            </p:cNvSpPr>
            <p:nvPr/>
          </p:nvSpPr>
          <p:spPr bwMode="auto">
            <a:xfrm>
              <a:off x="2451" y="2321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4137" name="AutoShape 53"/>
            <p:cNvSpPr>
              <a:spLocks noChangeArrowheads="1"/>
            </p:cNvSpPr>
            <p:nvPr/>
          </p:nvSpPr>
          <p:spPr bwMode="auto">
            <a:xfrm>
              <a:off x="1192" y="2667"/>
              <a:ext cx="391" cy="422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 i="1">
                  <a:latin typeface="HY엽서L" pitchFamily="18" charset="-127"/>
                  <a:ea typeface="HY엽서L" pitchFamily="18" charset="-127"/>
                </a:rPr>
                <a:t>3</a:t>
              </a:r>
            </a:p>
          </p:txBody>
        </p:sp>
        <p:sp>
          <p:nvSpPr>
            <p:cNvPr id="4138" name="AutoShape 54"/>
            <p:cNvSpPr>
              <a:spLocks noChangeArrowheads="1"/>
            </p:cNvSpPr>
            <p:nvPr/>
          </p:nvSpPr>
          <p:spPr bwMode="auto">
            <a:xfrm>
              <a:off x="2852" y="2604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39" name="AutoShape 55"/>
            <p:cNvSpPr>
              <a:spLocks noChangeArrowheads="1"/>
            </p:cNvSpPr>
            <p:nvPr/>
          </p:nvSpPr>
          <p:spPr bwMode="auto">
            <a:xfrm>
              <a:off x="3285" y="2604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40" name="AutoShape 56"/>
            <p:cNvSpPr>
              <a:spLocks noChangeArrowheads="1"/>
            </p:cNvSpPr>
            <p:nvPr/>
          </p:nvSpPr>
          <p:spPr bwMode="auto">
            <a:xfrm>
              <a:off x="3730" y="2604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41" name="AutoShape 57"/>
            <p:cNvSpPr>
              <a:spLocks noChangeArrowheads="1"/>
            </p:cNvSpPr>
            <p:nvPr/>
          </p:nvSpPr>
          <p:spPr bwMode="auto">
            <a:xfrm>
              <a:off x="2877" y="2315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42" name="AutoShape 58"/>
            <p:cNvSpPr>
              <a:spLocks noChangeArrowheads="1"/>
            </p:cNvSpPr>
            <p:nvPr/>
          </p:nvSpPr>
          <p:spPr bwMode="auto">
            <a:xfrm>
              <a:off x="3310" y="2315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4143" name="AutoShape 59"/>
            <p:cNvSpPr>
              <a:spLocks noChangeArrowheads="1"/>
            </p:cNvSpPr>
            <p:nvPr/>
          </p:nvSpPr>
          <p:spPr bwMode="auto">
            <a:xfrm>
              <a:off x="3755" y="2315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4144" name="AutoShape 60"/>
            <p:cNvSpPr>
              <a:spLocks noChangeArrowheads="1"/>
            </p:cNvSpPr>
            <p:nvPr/>
          </p:nvSpPr>
          <p:spPr bwMode="auto">
            <a:xfrm>
              <a:off x="1548" y="2198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45" name="AutoShape 61"/>
            <p:cNvSpPr>
              <a:spLocks noChangeArrowheads="1"/>
            </p:cNvSpPr>
            <p:nvPr/>
          </p:nvSpPr>
          <p:spPr bwMode="auto">
            <a:xfrm>
              <a:off x="1981" y="2198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46" name="AutoShape 62"/>
            <p:cNvSpPr>
              <a:spLocks noChangeArrowheads="1"/>
            </p:cNvSpPr>
            <p:nvPr/>
          </p:nvSpPr>
          <p:spPr bwMode="auto">
            <a:xfrm>
              <a:off x="2426" y="2198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47" name="AutoShape 63"/>
            <p:cNvSpPr>
              <a:spLocks noChangeArrowheads="1"/>
            </p:cNvSpPr>
            <p:nvPr/>
          </p:nvSpPr>
          <p:spPr bwMode="auto">
            <a:xfrm>
              <a:off x="1573" y="1909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48" name="AutoShape 64"/>
            <p:cNvSpPr>
              <a:spLocks noChangeArrowheads="1"/>
            </p:cNvSpPr>
            <p:nvPr/>
          </p:nvSpPr>
          <p:spPr bwMode="auto">
            <a:xfrm>
              <a:off x="2006" y="1909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4149" name="AutoShape 65"/>
            <p:cNvSpPr>
              <a:spLocks noChangeArrowheads="1"/>
            </p:cNvSpPr>
            <p:nvPr/>
          </p:nvSpPr>
          <p:spPr bwMode="auto">
            <a:xfrm>
              <a:off x="2451" y="1909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4150" name="AutoShape 66"/>
            <p:cNvSpPr>
              <a:spLocks noChangeArrowheads="1"/>
            </p:cNvSpPr>
            <p:nvPr/>
          </p:nvSpPr>
          <p:spPr bwMode="auto">
            <a:xfrm>
              <a:off x="1192" y="2255"/>
              <a:ext cx="391" cy="422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 i="1">
                  <a:latin typeface="HY엽서L" pitchFamily="18" charset="-127"/>
                  <a:ea typeface="HY엽서L" pitchFamily="18" charset="-127"/>
                </a:rPr>
                <a:t>2</a:t>
              </a:r>
            </a:p>
          </p:txBody>
        </p:sp>
        <p:sp>
          <p:nvSpPr>
            <p:cNvPr id="4151" name="AutoShape 67"/>
            <p:cNvSpPr>
              <a:spLocks noChangeArrowheads="1"/>
            </p:cNvSpPr>
            <p:nvPr/>
          </p:nvSpPr>
          <p:spPr bwMode="auto">
            <a:xfrm>
              <a:off x="2852" y="2192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52" name="AutoShape 68"/>
            <p:cNvSpPr>
              <a:spLocks noChangeArrowheads="1"/>
            </p:cNvSpPr>
            <p:nvPr/>
          </p:nvSpPr>
          <p:spPr bwMode="auto">
            <a:xfrm>
              <a:off x="3285" y="2192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53" name="AutoShape 69"/>
            <p:cNvSpPr>
              <a:spLocks noChangeArrowheads="1"/>
            </p:cNvSpPr>
            <p:nvPr/>
          </p:nvSpPr>
          <p:spPr bwMode="auto">
            <a:xfrm>
              <a:off x="3730" y="2192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54" name="AutoShape 70"/>
            <p:cNvSpPr>
              <a:spLocks noChangeArrowheads="1"/>
            </p:cNvSpPr>
            <p:nvPr/>
          </p:nvSpPr>
          <p:spPr bwMode="auto">
            <a:xfrm>
              <a:off x="2877" y="1903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55" name="AutoShape 71"/>
            <p:cNvSpPr>
              <a:spLocks noChangeArrowheads="1"/>
            </p:cNvSpPr>
            <p:nvPr/>
          </p:nvSpPr>
          <p:spPr bwMode="auto">
            <a:xfrm>
              <a:off x="3310" y="1903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4156" name="AutoShape 72"/>
            <p:cNvSpPr>
              <a:spLocks noChangeArrowheads="1"/>
            </p:cNvSpPr>
            <p:nvPr/>
          </p:nvSpPr>
          <p:spPr bwMode="auto">
            <a:xfrm>
              <a:off x="3755" y="1903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4157" name="AutoShape 73"/>
            <p:cNvSpPr>
              <a:spLocks noChangeArrowheads="1"/>
            </p:cNvSpPr>
            <p:nvPr/>
          </p:nvSpPr>
          <p:spPr bwMode="auto">
            <a:xfrm>
              <a:off x="1548" y="1787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9</a:t>
              </a:r>
            </a:p>
          </p:txBody>
        </p:sp>
        <p:sp>
          <p:nvSpPr>
            <p:cNvPr id="4158" name="AutoShape 74"/>
            <p:cNvSpPr>
              <a:spLocks noChangeArrowheads="1"/>
            </p:cNvSpPr>
            <p:nvPr/>
          </p:nvSpPr>
          <p:spPr bwMode="auto">
            <a:xfrm>
              <a:off x="1981" y="1787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59" name="AutoShape 75"/>
            <p:cNvSpPr>
              <a:spLocks noChangeArrowheads="1"/>
            </p:cNvSpPr>
            <p:nvPr/>
          </p:nvSpPr>
          <p:spPr bwMode="auto">
            <a:xfrm>
              <a:off x="2426" y="1787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60" name="AutoShape 76"/>
            <p:cNvSpPr>
              <a:spLocks noChangeArrowheads="1"/>
            </p:cNvSpPr>
            <p:nvPr/>
          </p:nvSpPr>
          <p:spPr bwMode="auto">
            <a:xfrm>
              <a:off x="1573" y="1498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61" name="AutoShape 77"/>
            <p:cNvSpPr>
              <a:spLocks noChangeArrowheads="1"/>
            </p:cNvSpPr>
            <p:nvPr/>
          </p:nvSpPr>
          <p:spPr bwMode="auto">
            <a:xfrm>
              <a:off x="2006" y="1498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4162" name="AutoShape 78"/>
            <p:cNvSpPr>
              <a:spLocks noChangeArrowheads="1"/>
            </p:cNvSpPr>
            <p:nvPr/>
          </p:nvSpPr>
          <p:spPr bwMode="auto">
            <a:xfrm>
              <a:off x="2451" y="1498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4163" name="AutoShape 79"/>
            <p:cNvSpPr>
              <a:spLocks noChangeArrowheads="1"/>
            </p:cNvSpPr>
            <p:nvPr/>
          </p:nvSpPr>
          <p:spPr bwMode="auto">
            <a:xfrm>
              <a:off x="1192" y="1843"/>
              <a:ext cx="391" cy="422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 i="1">
                  <a:latin typeface="HY엽서L" pitchFamily="18" charset="-127"/>
                  <a:ea typeface="HY엽서L" pitchFamily="18" charset="-127"/>
                </a:rPr>
                <a:t>1</a:t>
              </a:r>
            </a:p>
          </p:txBody>
        </p:sp>
        <p:sp>
          <p:nvSpPr>
            <p:cNvPr id="4164" name="AutoShape 80"/>
            <p:cNvSpPr>
              <a:spLocks noChangeArrowheads="1"/>
            </p:cNvSpPr>
            <p:nvPr/>
          </p:nvSpPr>
          <p:spPr bwMode="auto">
            <a:xfrm>
              <a:off x="2852" y="1781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65" name="AutoShape 81"/>
            <p:cNvSpPr>
              <a:spLocks noChangeArrowheads="1"/>
            </p:cNvSpPr>
            <p:nvPr/>
          </p:nvSpPr>
          <p:spPr bwMode="auto">
            <a:xfrm>
              <a:off x="3285" y="1781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66" name="AutoShape 82"/>
            <p:cNvSpPr>
              <a:spLocks noChangeArrowheads="1"/>
            </p:cNvSpPr>
            <p:nvPr/>
          </p:nvSpPr>
          <p:spPr bwMode="auto">
            <a:xfrm>
              <a:off x="3730" y="1781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8</a:t>
              </a:r>
            </a:p>
          </p:txBody>
        </p:sp>
        <p:sp>
          <p:nvSpPr>
            <p:cNvPr id="4167" name="AutoShape 83"/>
            <p:cNvSpPr>
              <a:spLocks noChangeArrowheads="1"/>
            </p:cNvSpPr>
            <p:nvPr/>
          </p:nvSpPr>
          <p:spPr bwMode="auto">
            <a:xfrm>
              <a:off x="2877" y="1492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68" name="AutoShape 84"/>
            <p:cNvSpPr>
              <a:spLocks noChangeArrowheads="1"/>
            </p:cNvSpPr>
            <p:nvPr/>
          </p:nvSpPr>
          <p:spPr bwMode="auto">
            <a:xfrm>
              <a:off x="3310" y="1492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1</a:t>
              </a:r>
            </a:p>
          </p:txBody>
        </p:sp>
        <p:sp>
          <p:nvSpPr>
            <p:cNvPr id="4169" name="AutoShape 85"/>
            <p:cNvSpPr>
              <a:spLocks noChangeArrowheads="1"/>
            </p:cNvSpPr>
            <p:nvPr/>
          </p:nvSpPr>
          <p:spPr bwMode="auto">
            <a:xfrm>
              <a:off x="3755" y="1492"/>
              <a:ext cx="391" cy="289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2</a:t>
              </a:r>
            </a:p>
          </p:txBody>
        </p:sp>
        <p:sp>
          <p:nvSpPr>
            <p:cNvPr id="4170" name="AutoShape 86"/>
            <p:cNvSpPr>
              <a:spLocks noChangeArrowheads="1"/>
            </p:cNvSpPr>
            <p:nvPr/>
          </p:nvSpPr>
          <p:spPr bwMode="auto">
            <a:xfrm>
              <a:off x="1548" y="1375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71" name="AutoShape 87"/>
            <p:cNvSpPr>
              <a:spLocks noChangeArrowheads="1"/>
            </p:cNvSpPr>
            <p:nvPr/>
          </p:nvSpPr>
          <p:spPr bwMode="auto">
            <a:xfrm>
              <a:off x="1981" y="1375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72" name="AutoShape 88"/>
            <p:cNvSpPr>
              <a:spLocks noChangeArrowheads="1"/>
            </p:cNvSpPr>
            <p:nvPr/>
          </p:nvSpPr>
          <p:spPr bwMode="auto">
            <a:xfrm>
              <a:off x="2426" y="1375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73" name="AutoShape 89"/>
            <p:cNvSpPr>
              <a:spLocks noChangeArrowheads="1"/>
            </p:cNvSpPr>
            <p:nvPr/>
          </p:nvSpPr>
          <p:spPr bwMode="auto">
            <a:xfrm>
              <a:off x="1572" y="1018"/>
              <a:ext cx="391" cy="423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 i="1">
                  <a:latin typeface="HY엽서L" pitchFamily="18" charset="-127"/>
                  <a:ea typeface="HY엽서L" pitchFamily="18" charset="-127"/>
                </a:rPr>
                <a:t>0</a:t>
              </a:r>
            </a:p>
          </p:txBody>
        </p:sp>
        <p:sp>
          <p:nvSpPr>
            <p:cNvPr id="4174" name="AutoShape 90"/>
            <p:cNvSpPr>
              <a:spLocks noChangeArrowheads="1"/>
            </p:cNvSpPr>
            <p:nvPr/>
          </p:nvSpPr>
          <p:spPr bwMode="auto">
            <a:xfrm>
              <a:off x="2005" y="1018"/>
              <a:ext cx="391" cy="423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 i="1">
                  <a:latin typeface="HY엽서L" pitchFamily="18" charset="-127"/>
                  <a:ea typeface="HY엽서L" pitchFamily="18" charset="-127"/>
                </a:rPr>
                <a:t>1</a:t>
              </a:r>
            </a:p>
          </p:txBody>
        </p:sp>
        <p:sp>
          <p:nvSpPr>
            <p:cNvPr id="4175" name="AutoShape 91"/>
            <p:cNvSpPr>
              <a:spLocks noChangeArrowheads="1"/>
            </p:cNvSpPr>
            <p:nvPr/>
          </p:nvSpPr>
          <p:spPr bwMode="auto">
            <a:xfrm>
              <a:off x="2451" y="1018"/>
              <a:ext cx="391" cy="423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 i="1">
                  <a:latin typeface="HY엽서L" pitchFamily="18" charset="-127"/>
                  <a:ea typeface="HY엽서L" pitchFamily="18" charset="-127"/>
                </a:rPr>
                <a:t>2</a:t>
              </a:r>
            </a:p>
          </p:txBody>
        </p:sp>
        <p:sp>
          <p:nvSpPr>
            <p:cNvPr id="4176" name="AutoShape 92"/>
            <p:cNvSpPr>
              <a:spLocks noChangeArrowheads="1"/>
            </p:cNvSpPr>
            <p:nvPr/>
          </p:nvSpPr>
          <p:spPr bwMode="auto">
            <a:xfrm>
              <a:off x="1192" y="1430"/>
              <a:ext cx="391" cy="423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 i="1">
                  <a:latin typeface="HY엽서L" pitchFamily="18" charset="-127"/>
                  <a:ea typeface="HY엽서L" pitchFamily="18" charset="-127"/>
                </a:rPr>
                <a:t>0</a:t>
              </a:r>
            </a:p>
          </p:txBody>
        </p:sp>
        <p:sp>
          <p:nvSpPr>
            <p:cNvPr id="4177" name="AutoShape 93"/>
            <p:cNvSpPr>
              <a:spLocks noChangeArrowheads="1"/>
            </p:cNvSpPr>
            <p:nvPr/>
          </p:nvSpPr>
          <p:spPr bwMode="auto">
            <a:xfrm>
              <a:off x="2852" y="1369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7</a:t>
              </a:r>
            </a:p>
          </p:txBody>
        </p:sp>
        <p:sp>
          <p:nvSpPr>
            <p:cNvPr id="4178" name="AutoShape 94"/>
            <p:cNvSpPr>
              <a:spLocks noChangeArrowheads="1"/>
            </p:cNvSpPr>
            <p:nvPr/>
          </p:nvSpPr>
          <p:spPr bwMode="auto">
            <a:xfrm>
              <a:off x="3285" y="1369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79" name="AutoShape 95"/>
            <p:cNvSpPr>
              <a:spLocks noChangeArrowheads="1"/>
            </p:cNvSpPr>
            <p:nvPr/>
          </p:nvSpPr>
          <p:spPr bwMode="auto">
            <a:xfrm>
              <a:off x="3730" y="1369"/>
              <a:ext cx="453" cy="453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Lucida Console" pitchFamily="49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4180" name="AutoShape 96"/>
            <p:cNvSpPr>
              <a:spLocks noChangeArrowheads="1"/>
            </p:cNvSpPr>
            <p:nvPr/>
          </p:nvSpPr>
          <p:spPr bwMode="auto">
            <a:xfrm>
              <a:off x="2876" y="1012"/>
              <a:ext cx="391" cy="423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 i="1">
                  <a:latin typeface="HY엽서L" pitchFamily="18" charset="-127"/>
                  <a:ea typeface="HY엽서L" pitchFamily="18" charset="-127"/>
                </a:rPr>
                <a:t>3</a:t>
              </a:r>
            </a:p>
          </p:txBody>
        </p:sp>
        <p:sp>
          <p:nvSpPr>
            <p:cNvPr id="4181" name="AutoShape 97"/>
            <p:cNvSpPr>
              <a:spLocks noChangeArrowheads="1"/>
            </p:cNvSpPr>
            <p:nvPr/>
          </p:nvSpPr>
          <p:spPr bwMode="auto">
            <a:xfrm>
              <a:off x="3309" y="1012"/>
              <a:ext cx="391" cy="423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 i="1">
                  <a:latin typeface="HY엽서L" pitchFamily="18" charset="-127"/>
                  <a:ea typeface="HY엽서L" pitchFamily="18" charset="-127"/>
                </a:rPr>
                <a:t>4</a:t>
              </a:r>
            </a:p>
          </p:txBody>
        </p:sp>
        <p:sp>
          <p:nvSpPr>
            <p:cNvPr id="4182" name="AutoShape 98"/>
            <p:cNvSpPr>
              <a:spLocks noChangeArrowheads="1"/>
            </p:cNvSpPr>
            <p:nvPr/>
          </p:nvSpPr>
          <p:spPr bwMode="auto">
            <a:xfrm>
              <a:off x="3755" y="1012"/>
              <a:ext cx="391" cy="423"/>
            </a:xfrm>
            <a:prstGeom prst="cube">
              <a:avLst>
                <a:gd name="adj" fmla="val 25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 i="1">
                  <a:latin typeface="HY엽서L" pitchFamily="18" charset="-127"/>
                  <a:ea typeface="HY엽서L" pitchFamily="18" charset="-127"/>
                </a:rPr>
                <a:t>5</a:t>
              </a:r>
            </a:p>
          </p:txBody>
        </p:sp>
      </p:grpSp>
      <p:sp>
        <p:nvSpPr>
          <p:cNvPr id="4103" name="Text Box 100"/>
          <p:cNvSpPr txBox="1">
            <a:spLocks noChangeArrowheads="1"/>
          </p:cNvSpPr>
          <p:nvPr/>
        </p:nvSpPr>
        <p:spPr bwMode="auto">
          <a:xfrm>
            <a:off x="4257675" y="4329113"/>
            <a:ext cx="498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eaLnBrk="1" hangingPunct="1"/>
            <a:r>
              <a:rPr lang="en-US" altLang="ko-KR"/>
              <a:t>A=</a:t>
            </a:r>
          </a:p>
        </p:txBody>
      </p:sp>
      <p:sp>
        <p:nvSpPr>
          <p:cNvPr id="4104" name="Text Box 101"/>
          <p:cNvSpPr txBox="1">
            <a:spLocks noChangeArrowheads="1"/>
          </p:cNvSpPr>
          <p:nvPr/>
        </p:nvSpPr>
        <p:spPr bwMode="auto">
          <a:xfrm>
            <a:off x="5832475" y="4329113"/>
            <a:ext cx="479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eaLnBrk="1" hangingPunct="1"/>
            <a:r>
              <a:rPr lang="en-US" altLang="ko-KR"/>
              <a:t>B=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26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행렬 전치 </a:t>
            </a:r>
            <a:r>
              <a:rPr lang="en-US" altLang="ko-KR" dirty="0" smtClean="0"/>
              <a:t>#1</a:t>
            </a:r>
            <a:endParaRPr lang="ko-KR" altLang="en-US" dirty="0" smtClean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Text Box 36"/>
          <p:cNvSpPr txBox="1">
            <a:spLocks noChangeArrowheads="1"/>
          </p:cNvSpPr>
          <p:nvPr/>
        </p:nvSpPr>
        <p:spPr bwMode="auto">
          <a:xfrm>
            <a:off x="755158" y="1578936"/>
            <a:ext cx="8010890" cy="5016758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#include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&lt;</a:t>
            </a:r>
            <a:r>
              <a:rPr lang="en-US" altLang="ko-KR" sz="1600" kern="0" dirty="0" err="1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stdio.h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&gt;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#define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휴먼명조"/>
              </a:rPr>
              <a:t>ROWS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3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#define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휴먼명조"/>
              </a:rPr>
              <a:t>COLS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3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// 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행렬 전치 함수</a:t>
            </a:r>
            <a:endParaRPr lang="ko-KR" altLang="en-US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void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matrix_transpose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A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휴먼명조"/>
              </a:rPr>
              <a:t>ROWS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][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휴먼명조"/>
              </a:rPr>
              <a:t>COLS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], 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B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휴먼명조"/>
              </a:rPr>
              <a:t>ROWS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][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휴먼명조"/>
              </a:rPr>
              <a:t>COLS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])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{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for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(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r = 0; r&lt;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휴먼명조"/>
              </a:rPr>
              <a:t>ROWS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; r++)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for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(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c = 0; c&lt;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휴먼명조"/>
              </a:rPr>
              <a:t>COLS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;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c++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	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B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[c][r] = 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A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[r][c];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void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matrix_print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A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휴먼명조"/>
              </a:rPr>
              <a:t>ROWS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][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휴먼명조"/>
              </a:rPr>
              <a:t>COLS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])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{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printf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"====================\n"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for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(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r = 0; r&lt;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휴먼명조"/>
              </a:rPr>
              <a:t>ROWS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; r++) {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for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(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c = 0; c&lt;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휴먼명조"/>
              </a:rPr>
              <a:t>COLS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;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c++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printf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"%d "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, 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A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[r][c]);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printf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"\n"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printf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"====================\n"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600" kern="0" spc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27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희소 행렬 </a:t>
            </a:r>
            <a:r>
              <a:rPr lang="en-US" altLang="ko-KR" smtClean="0"/>
              <a:t>#1</a:t>
            </a:r>
            <a:endParaRPr lang="ko-KR" altLang="en-US" smtClean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Text Box 36"/>
          <p:cNvSpPr txBox="1">
            <a:spLocks noChangeArrowheads="1"/>
          </p:cNvSpPr>
          <p:nvPr/>
        </p:nvSpPr>
        <p:spPr bwMode="auto">
          <a:xfrm>
            <a:off x="522288" y="1719263"/>
            <a:ext cx="6975475" cy="3845092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main(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void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{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array1[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휴먼명조"/>
              </a:rPr>
              <a:t>ROWS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][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휴먼명조"/>
              </a:rPr>
              <a:t>COLS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 = { { 2,3,0 },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		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{ 8,9,1 },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		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{ 7,0,5 } };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array2[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휴먼명조"/>
              </a:rPr>
              <a:t>ROWS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][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휴먼명조"/>
              </a:rPr>
              <a:t>COLS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matrix_transpose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(array1, array2);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matrix_print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(array1);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matrix_print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(array2);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return 0;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600" kern="0" spc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28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791580" y="228600"/>
            <a:ext cx="7418970" cy="914400"/>
          </a:xfrm>
        </p:spPr>
        <p:txBody>
          <a:bodyPr/>
          <a:lstStyle/>
          <a:p>
            <a:pPr eaLnBrk="1" hangingPunct="1"/>
            <a:r>
              <a:rPr lang="ko-KR" altLang="en-US" dirty="0" err="1" smtClean="0"/>
              <a:t>희소행렬</a:t>
            </a:r>
            <a:r>
              <a:rPr lang="ko-KR" altLang="en-US" dirty="0" smtClean="0"/>
              <a:t> 표현방법 </a:t>
            </a:r>
            <a:r>
              <a:rPr lang="en-US" altLang="ko-KR" dirty="0" smtClean="0"/>
              <a:t>#2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8058150" cy="173831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0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 아닌 요소들만 저장하는 방법</a:t>
            </a:r>
          </a:p>
          <a:p>
            <a:pPr lvl="1" eaLnBrk="1" hangingPunct="1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장점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희소 행렬의 경우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메모리 공간의 절약</a:t>
            </a:r>
          </a:p>
          <a:p>
            <a:pPr lvl="1" eaLnBrk="1" hangingPunct="1"/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단점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각종 행렬 연산들의 구현이 복잡해진다</a:t>
            </a:r>
            <a:r>
              <a:rPr lang="en-US" altLang="ko-KR" sz="18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</a:p>
        </p:txBody>
      </p:sp>
      <p:grpSp>
        <p:nvGrpSpPr>
          <p:cNvPr id="5125" name="Group 110"/>
          <p:cNvGrpSpPr>
            <a:grpSpLocks/>
          </p:cNvGrpSpPr>
          <p:nvPr/>
        </p:nvGrpSpPr>
        <p:grpSpPr bwMode="auto">
          <a:xfrm>
            <a:off x="1106488" y="2798763"/>
            <a:ext cx="6794500" cy="3252787"/>
            <a:chOff x="243" y="984"/>
            <a:chExt cx="5188" cy="2660"/>
          </a:xfrm>
        </p:grpSpPr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852" y="1294"/>
              <a:ext cx="850" cy="2350"/>
              <a:chOff x="1142" y="453"/>
              <a:chExt cx="1700" cy="3278"/>
            </a:xfrm>
          </p:grpSpPr>
          <p:sp>
            <p:nvSpPr>
              <p:cNvPr id="5182" name="AutoShape 7"/>
              <p:cNvSpPr>
                <a:spLocks noChangeArrowheads="1"/>
              </p:cNvSpPr>
              <p:nvPr/>
            </p:nvSpPr>
            <p:spPr bwMode="auto">
              <a:xfrm>
                <a:off x="1498" y="3264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2</a:t>
                </a:r>
              </a:p>
            </p:txBody>
          </p:sp>
          <p:sp>
            <p:nvSpPr>
              <p:cNvPr id="5183" name="AutoShape 8"/>
              <p:cNvSpPr>
                <a:spLocks noChangeArrowheads="1"/>
              </p:cNvSpPr>
              <p:nvPr/>
            </p:nvSpPr>
            <p:spPr bwMode="auto">
              <a:xfrm>
                <a:off x="1931" y="3264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2</a:t>
                </a:r>
              </a:p>
            </p:txBody>
          </p:sp>
          <p:sp>
            <p:nvSpPr>
              <p:cNvPr id="5184" name="AutoShape 9"/>
              <p:cNvSpPr>
                <a:spLocks noChangeArrowheads="1"/>
              </p:cNvSpPr>
              <p:nvPr/>
            </p:nvSpPr>
            <p:spPr bwMode="auto">
              <a:xfrm>
                <a:off x="2376" y="3264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5</a:t>
                </a:r>
              </a:p>
            </p:txBody>
          </p:sp>
          <p:sp>
            <p:nvSpPr>
              <p:cNvPr id="5185" name="AutoShape 10"/>
              <p:cNvSpPr>
                <a:spLocks noChangeArrowheads="1"/>
              </p:cNvSpPr>
              <p:nvPr/>
            </p:nvSpPr>
            <p:spPr bwMode="auto">
              <a:xfrm>
                <a:off x="1142" y="3326"/>
                <a:ext cx="395" cy="405"/>
              </a:xfrm>
              <a:prstGeom prst="cube">
                <a:avLst>
                  <a:gd name="adj" fmla="val 25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 i="1">
                    <a:latin typeface="HY엽서L" pitchFamily="18" charset="-127"/>
                    <a:ea typeface="HY엽서L" pitchFamily="18" charset="-127"/>
                  </a:rPr>
                  <a:t>6</a:t>
                </a:r>
              </a:p>
            </p:txBody>
          </p:sp>
          <p:sp>
            <p:nvSpPr>
              <p:cNvPr id="5186" name="AutoShape 11"/>
              <p:cNvSpPr>
                <a:spLocks noChangeArrowheads="1"/>
              </p:cNvSpPr>
              <p:nvPr/>
            </p:nvSpPr>
            <p:spPr bwMode="auto">
              <a:xfrm>
                <a:off x="1511" y="2859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2</a:t>
                </a:r>
              </a:p>
            </p:txBody>
          </p:sp>
          <p:sp>
            <p:nvSpPr>
              <p:cNvPr id="5187" name="AutoShape 12"/>
              <p:cNvSpPr>
                <a:spLocks noChangeArrowheads="1"/>
              </p:cNvSpPr>
              <p:nvPr/>
            </p:nvSpPr>
            <p:spPr bwMode="auto">
              <a:xfrm>
                <a:off x="1944" y="2859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0</a:t>
                </a:r>
              </a:p>
            </p:txBody>
          </p:sp>
          <p:sp>
            <p:nvSpPr>
              <p:cNvPr id="5188" name="AutoShape 13"/>
              <p:cNvSpPr>
                <a:spLocks noChangeArrowheads="1"/>
              </p:cNvSpPr>
              <p:nvPr/>
            </p:nvSpPr>
            <p:spPr bwMode="auto">
              <a:xfrm>
                <a:off x="2389" y="2859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7</a:t>
                </a:r>
              </a:p>
            </p:txBody>
          </p:sp>
          <p:sp>
            <p:nvSpPr>
              <p:cNvPr id="5189" name="AutoShape 14"/>
              <p:cNvSpPr>
                <a:spLocks noChangeArrowheads="1"/>
              </p:cNvSpPr>
              <p:nvPr/>
            </p:nvSpPr>
            <p:spPr bwMode="auto">
              <a:xfrm>
                <a:off x="1536" y="2570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0</a:t>
                </a:r>
              </a:p>
            </p:txBody>
          </p:sp>
          <p:sp>
            <p:nvSpPr>
              <p:cNvPr id="5190" name="AutoShape 15"/>
              <p:cNvSpPr>
                <a:spLocks noChangeArrowheads="1"/>
              </p:cNvSpPr>
              <p:nvPr/>
            </p:nvSpPr>
            <p:spPr bwMode="auto">
              <a:xfrm>
                <a:off x="1969" y="2570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1</a:t>
                </a:r>
              </a:p>
            </p:txBody>
          </p:sp>
          <p:sp>
            <p:nvSpPr>
              <p:cNvPr id="5191" name="AutoShape 16"/>
              <p:cNvSpPr>
                <a:spLocks noChangeArrowheads="1"/>
              </p:cNvSpPr>
              <p:nvPr/>
            </p:nvSpPr>
            <p:spPr bwMode="auto">
              <a:xfrm>
                <a:off x="2414" y="2570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2</a:t>
                </a:r>
              </a:p>
            </p:txBody>
          </p:sp>
          <p:sp>
            <p:nvSpPr>
              <p:cNvPr id="5192" name="AutoShape 17"/>
              <p:cNvSpPr>
                <a:spLocks noChangeArrowheads="1"/>
              </p:cNvSpPr>
              <p:nvPr/>
            </p:nvSpPr>
            <p:spPr bwMode="auto">
              <a:xfrm>
                <a:off x="1154" y="2924"/>
                <a:ext cx="395" cy="405"/>
              </a:xfrm>
              <a:prstGeom prst="cube">
                <a:avLst>
                  <a:gd name="adj" fmla="val 25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 i="1">
                    <a:latin typeface="HY엽서L" pitchFamily="18" charset="-127"/>
                    <a:ea typeface="HY엽서L" pitchFamily="18" charset="-127"/>
                  </a:rPr>
                  <a:t>5</a:t>
                </a:r>
              </a:p>
            </p:txBody>
          </p:sp>
          <p:sp>
            <p:nvSpPr>
              <p:cNvPr id="5193" name="AutoShape 18"/>
              <p:cNvSpPr>
                <a:spLocks noChangeArrowheads="1"/>
              </p:cNvSpPr>
              <p:nvPr/>
            </p:nvSpPr>
            <p:spPr bwMode="auto">
              <a:xfrm>
                <a:off x="1511" y="2448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1</a:t>
                </a:r>
              </a:p>
            </p:txBody>
          </p:sp>
          <p:sp>
            <p:nvSpPr>
              <p:cNvPr id="5194" name="AutoShape 19"/>
              <p:cNvSpPr>
                <a:spLocks noChangeArrowheads="1"/>
              </p:cNvSpPr>
              <p:nvPr/>
            </p:nvSpPr>
            <p:spPr bwMode="auto">
              <a:xfrm>
                <a:off x="1944" y="2448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2</a:t>
                </a:r>
              </a:p>
            </p:txBody>
          </p:sp>
          <p:sp>
            <p:nvSpPr>
              <p:cNvPr id="5195" name="AutoShape 20"/>
              <p:cNvSpPr>
                <a:spLocks noChangeArrowheads="1"/>
              </p:cNvSpPr>
              <p:nvPr/>
            </p:nvSpPr>
            <p:spPr bwMode="auto">
              <a:xfrm>
                <a:off x="2389" y="2448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1</a:t>
                </a:r>
              </a:p>
            </p:txBody>
          </p:sp>
          <p:sp>
            <p:nvSpPr>
              <p:cNvPr id="5196" name="AutoShape 21"/>
              <p:cNvSpPr>
                <a:spLocks noChangeArrowheads="1"/>
              </p:cNvSpPr>
              <p:nvPr/>
            </p:nvSpPr>
            <p:spPr bwMode="auto">
              <a:xfrm>
                <a:off x="1536" y="2159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0</a:t>
                </a:r>
              </a:p>
            </p:txBody>
          </p:sp>
          <p:sp>
            <p:nvSpPr>
              <p:cNvPr id="5197" name="AutoShape 22"/>
              <p:cNvSpPr>
                <a:spLocks noChangeArrowheads="1"/>
              </p:cNvSpPr>
              <p:nvPr/>
            </p:nvSpPr>
            <p:spPr bwMode="auto">
              <a:xfrm>
                <a:off x="1969" y="2159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1</a:t>
                </a:r>
              </a:p>
            </p:txBody>
          </p:sp>
          <p:sp>
            <p:nvSpPr>
              <p:cNvPr id="5198" name="AutoShape 23"/>
              <p:cNvSpPr>
                <a:spLocks noChangeArrowheads="1"/>
              </p:cNvSpPr>
              <p:nvPr/>
            </p:nvSpPr>
            <p:spPr bwMode="auto">
              <a:xfrm>
                <a:off x="2414" y="2159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2</a:t>
                </a:r>
              </a:p>
            </p:txBody>
          </p:sp>
          <p:sp>
            <p:nvSpPr>
              <p:cNvPr id="5199" name="AutoShape 24"/>
              <p:cNvSpPr>
                <a:spLocks noChangeArrowheads="1"/>
              </p:cNvSpPr>
              <p:nvPr/>
            </p:nvSpPr>
            <p:spPr bwMode="auto">
              <a:xfrm>
                <a:off x="1154" y="2511"/>
                <a:ext cx="395" cy="405"/>
              </a:xfrm>
              <a:prstGeom prst="cube">
                <a:avLst>
                  <a:gd name="adj" fmla="val 25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 i="1">
                    <a:latin typeface="HY엽서L" pitchFamily="18" charset="-127"/>
                    <a:ea typeface="HY엽서L" pitchFamily="18" charset="-127"/>
                  </a:rPr>
                  <a:t>4</a:t>
                </a:r>
              </a:p>
            </p:txBody>
          </p:sp>
          <p:sp>
            <p:nvSpPr>
              <p:cNvPr id="5200" name="AutoShape 25"/>
              <p:cNvSpPr>
                <a:spLocks noChangeArrowheads="1"/>
              </p:cNvSpPr>
              <p:nvPr/>
            </p:nvSpPr>
            <p:spPr bwMode="auto">
              <a:xfrm>
                <a:off x="1511" y="2037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1</a:t>
                </a:r>
              </a:p>
            </p:txBody>
          </p:sp>
          <p:sp>
            <p:nvSpPr>
              <p:cNvPr id="5201" name="AutoShape 26"/>
              <p:cNvSpPr>
                <a:spLocks noChangeArrowheads="1"/>
              </p:cNvSpPr>
              <p:nvPr/>
            </p:nvSpPr>
            <p:spPr bwMode="auto">
              <a:xfrm>
                <a:off x="1944" y="2037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 dirty="0">
                    <a:latin typeface="Lucida Console" pitchFamily="49" charset="0"/>
                    <a:ea typeface="굴림" pitchFamily="50" charset="-127"/>
                  </a:rPr>
                  <a:t>1</a:t>
                </a:r>
              </a:p>
            </p:txBody>
          </p:sp>
          <p:sp>
            <p:nvSpPr>
              <p:cNvPr id="5202" name="AutoShape 27"/>
              <p:cNvSpPr>
                <a:spLocks noChangeArrowheads="1"/>
              </p:cNvSpPr>
              <p:nvPr/>
            </p:nvSpPr>
            <p:spPr bwMode="auto">
              <a:xfrm>
                <a:off x="2389" y="2037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9</a:t>
                </a:r>
              </a:p>
            </p:txBody>
          </p:sp>
          <p:sp>
            <p:nvSpPr>
              <p:cNvPr id="5203" name="AutoShape 28"/>
              <p:cNvSpPr>
                <a:spLocks noChangeArrowheads="1"/>
              </p:cNvSpPr>
              <p:nvPr/>
            </p:nvSpPr>
            <p:spPr bwMode="auto">
              <a:xfrm>
                <a:off x="1536" y="1748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0</a:t>
                </a:r>
              </a:p>
            </p:txBody>
          </p:sp>
          <p:sp>
            <p:nvSpPr>
              <p:cNvPr id="5204" name="AutoShape 29"/>
              <p:cNvSpPr>
                <a:spLocks noChangeArrowheads="1"/>
              </p:cNvSpPr>
              <p:nvPr/>
            </p:nvSpPr>
            <p:spPr bwMode="auto">
              <a:xfrm>
                <a:off x="1969" y="1748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1</a:t>
                </a:r>
              </a:p>
            </p:txBody>
          </p:sp>
          <p:sp>
            <p:nvSpPr>
              <p:cNvPr id="5205" name="AutoShape 30"/>
              <p:cNvSpPr>
                <a:spLocks noChangeArrowheads="1"/>
              </p:cNvSpPr>
              <p:nvPr/>
            </p:nvSpPr>
            <p:spPr bwMode="auto">
              <a:xfrm>
                <a:off x="2414" y="1748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2</a:t>
                </a:r>
              </a:p>
            </p:txBody>
          </p:sp>
          <p:sp>
            <p:nvSpPr>
              <p:cNvPr id="5207" name="AutoShape 32"/>
              <p:cNvSpPr>
                <a:spLocks noChangeArrowheads="1"/>
              </p:cNvSpPr>
              <p:nvPr/>
            </p:nvSpPr>
            <p:spPr bwMode="auto">
              <a:xfrm>
                <a:off x="1511" y="1625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1</a:t>
                </a:r>
              </a:p>
            </p:txBody>
          </p:sp>
          <p:sp>
            <p:nvSpPr>
              <p:cNvPr id="5208" name="AutoShape 33"/>
              <p:cNvSpPr>
                <a:spLocks noChangeArrowheads="1"/>
              </p:cNvSpPr>
              <p:nvPr/>
            </p:nvSpPr>
            <p:spPr bwMode="auto">
              <a:xfrm>
                <a:off x="1944" y="1625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0</a:t>
                </a:r>
              </a:p>
            </p:txBody>
          </p:sp>
          <p:sp>
            <p:nvSpPr>
              <p:cNvPr id="5209" name="AutoShape 34"/>
              <p:cNvSpPr>
                <a:spLocks noChangeArrowheads="1"/>
              </p:cNvSpPr>
              <p:nvPr/>
            </p:nvSpPr>
            <p:spPr bwMode="auto">
              <a:xfrm>
                <a:off x="2389" y="1625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8</a:t>
                </a:r>
              </a:p>
            </p:txBody>
          </p:sp>
          <p:sp>
            <p:nvSpPr>
              <p:cNvPr id="5210" name="AutoShape 35"/>
              <p:cNvSpPr>
                <a:spLocks noChangeArrowheads="1"/>
              </p:cNvSpPr>
              <p:nvPr/>
            </p:nvSpPr>
            <p:spPr bwMode="auto">
              <a:xfrm>
                <a:off x="1536" y="1336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0</a:t>
                </a:r>
              </a:p>
            </p:txBody>
          </p:sp>
          <p:sp>
            <p:nvSpPr>
              <p:cNvPr id="5211" name="AutoShape 36"/>
              <p:cNvSpPr>
                <a:spLocks noChangeArrowheads="1"/>
              </p:cNvSpPr>
              <p:nvPr/>
            </p:nvSpPr>
            <p:spPr bwMode="auto">
              <a:xfrm>
                <a:off x="1969" y="1336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1</a:t>
                </a:r>
              </a:p>
            </p:txBody>
          </p:sp>
          <p:sp>
            <p:nvSpPr>
              <p:cNvPr id="5212" name="AutoShape 37"/>
              <p:cNvSpPr>
                <a:spLocks noChangeArrowheads="1"/>
              </p:cNvSpPr>
              <p:nvPr/>
            </p:nvSpPr>
            <p:spPr bwMode="auto">
              <a:xfrm>
                <a:off x="2414" y="1336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2</a:t>
                </a:r>
              </a:p>
            </p:txBody>
          </p:sp>
          <p:sp>
            <p:nvSpPr>
              <p:cNvPr id="5213" name="AutoShape 38"/>
              <p:cNvSpPr>
                <a:spLocks noChangeArrowheads="1"/>
              </p:cNvSpPr>
              <p:nvPr/>
            </p:nvSpPr>
            <p:spPr bwMode="auto">
              <a:xfrm>
                <a:off x="1154" y="1687"/>
                <a:ext cx="395" cy="405"/>
              </a:xfrm>
              <a:prstGeom prst="cube">
                <a:avLst>
                  <a:gd name="adj" fmla="val 25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 i="1">
                    <a:latin typeface="HY엽서L" pitchFamily="18" charset="-127"/>
                    <a:ea typeface="HY엽서L" pitchFamily="18" charset="-127"/>
                  </a:rPr>
                  <a:t>2</a:t>
                </a:r>
              </a:p>
            </p:txBody>
          </p:sp>
          <p:sp>
            <p:nvSpPr>
              <p:cNvPr id="5214" name="AutoShape 39"/>
              <p:cNvSpPr>
                <a:spLocks noChangeArrowheads="1"/>
              </p:cNvSpPr>
              <p:nvPr/>
            </p:nvSpPr>
            <p:spPr bwMode="auto">
              <a:xfrm>
                <a:off x="1511" y="1214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0</a:t>
                </a:r>
              </a:p>
            </p:txBody>
          </p:sp>
          <p:sp>
            <p:nvSpPr>
              <p:cNvPr id="5215" name="AutoShape 40"/>
              <p:cNvSpPr>
                <a:spLocks noChangeArrowheads="1"/>
              </p:cNvSpPr>
              <p:nvPr/>
            </p:nvSpPr>
            <p:spPr bwMode="auto">
              <a:xfrm>
                <a:off x="1944" y="1214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1</a:t>
                </a:r>
              </a:p>
            </p:txBody>
          </p:sp>
          <p:sp>
            <p:nvSpPr>
              <p:cNvPr id="5216" name="AutoShape 41"/>
              <p:cNvSpPr>
                <a:spLocks noChangeArrowheads="1"/>
              </p:cNvSpPr>
              <p:nvPr/>
            </p:nvSpPr>
            <p:spPr bwMode="auto">
              <a:xfrm>
                <a:off x="2389" y="1214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3</a:t>
                </a:r>
              </a:p>
            </p:txBody>
          </p:sp>
          <p:sp>
            <p:nvSpPr>
              <p:cNvPr id="5217" name="AutoShape 42"/>
              <p:cNvSpPr>
                <a:spLocks noChangeArrowheads="1"/>
              </p:cNvSpPr>
              <p:nvPr/>
            </p:nvSpPr>
            <p:spPr bwMode="auto">
              <a:xfrm>
                <a:off x="1536" y="925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0</a:t>
                </a:r>
              </a:p>
            </p:txBody>
          </p:sp>
          <p:sp>
            <p:nvSpPr>
              <p:cNvPr id="5218" name="AutoShape 43"/>
              <p:cNvSpPr>
                <a:spLocks noChangeArrowheads="1"/>
              </p:cNvSpPr>
              <p:nvPr/>
            </p:nvSpPr>
            <p:spPr bwMode="auto">
              <a:xfrm>
                <a:off x="1969" y="925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1</a:t>
                </a:r>
              </a:p>
            </p:txBody>
          </p:sp>
          <p:sp>
            <p:nvSpPr>
              <p:cNvPr id="5219" name="AutoShape 44"/>
              <p:cNvSpPr>
                <a:spLocks noChangeArrowheads="1"/>
              </p:cNvSpPr>
              <p:nvPr/>
            </p:nvSpPr>
            <p:spPr bwMode="auto">
              <a:xfrm>
                <a:off x="2414" y="925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2</a:t>
                </a:r>
              </a:p>
            </p:txBody>
          </p:sp>
          <p:sp>
            <p:nvSpPr>
              <p:cNvPr id="5220" name="AutoShape 45"/>
              <p:cNvSpPr>
                <a:spLocks noChangeArrowheads="1"/>
              </p:cNvSpPr>
              <p:nvPr/>
            </p:nvSpPr>
            <p:spPr bwMode="auto">
              <a:xfrm>
                <a:off x="1154" y="1277"/>
                <a:ext cx="395" cy="406"/>
              </a:xfrm>
              <a:prstGeom prst="cube">
                <a:avLst>
                  <a:gd name="adj" fmla="val 25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 i="1">
                    <a:latin typeface="HY엽서L" pitchFamily="18" charset="-127"/>
                    <a:ea typeface="HY엽서L" pitchFamily="18" charset="-127"/>
                  </a:rPr>
                  <a:t>1</a:t>
                </a:r>
              </a:p>
            </p:txBody>
          </p:sp>
          <p:sp>
            <p:nvSpPr>
              <p:cNvPr id="5221" name="AutoShape 46"/>
              <p:cNvSpPr>
                <a:spLocks noChangeArrowheads="1"/>
              </p:cNvSpPr>
              <p:nvPr/>
            </p:nvSpPr>
            <p:spPr bwMode="auto">
              <a:xfrm>
                <a:off x="1511" y="802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0</a:t>
                </a:r>
              </a:p>
            </p:txBody>
          </p:sp>
          <p:sp>
            <p:nvSpPr>
              <p:cNvPr id="5222" name="AutoShape 47"/>
              <p:cNvSpPr>
                <a:spLocks noChangeArrowheads="1"/>
              </p:cNvSpPr>
              <p:nvPr/>
            </p:nvSpPr>
            <p:spPr bwMode="auto">
              <a:xfrm>
                <a:off x="1944" y="802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0</a:t>
                </a:r>
              </a:p>
            </p:txBody>
          </p:sp>
          <p:sp>
            <p:nvSpPr>
              <p:cNvPr id="5223" name="AutoShape 48"/>
              <p:cNvSpPr>
                <a:spLocks noChangeArrowheads="1"/>
              </p:cNvSpPr>
              <p:nvPr/>
            </p:nvSpPr>
            <p:spPr bwMode="auto">
              <a:xfrm>
                <a:off x="2389" y="802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2</a:t>
                </a:r>
              </a:p>
            </p:txBody>
          </p:sp>
          <p:sp>
            <p:nvSpPr>
              <p:cNvPr id="5224" name="AutoShape 49"/>
              <p:cNvSpPr>
                <a:spLocks noChangeArrowheads="1"/>
              </p:cNvSpPr>
              <p:nvPr/>
            </p:nvSpPr>
            <p:spPr bwMode="auto">
              <a:xfrm>
                <a:off x="1537" y="453"/>
                <a:ext cx="394" cy="406"/>
              </a:xfrm>
              <a:prstGeom prst="cube">
                <a:avLst>
                  <a:gd name="adj" fmla="val 25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ko-KR" altLang="en-US" sz="1600" i="1">
                    <a:latin typeface="HY엽서L" pitchFamily="18" charset="-127"/>
                    <a:ea typeface="HY엽서L" pitchFamily="18" charset="-127"/>
                  </a:rPr>
                  <a:t>행</a:t>
                </a:r>
              </a:p>
            </p:txBody>
          </p:sp>
          <p:sp>
            <p:nvSpPr>
              <p:cNvPr id="5225" name="AutoShape 50"/>
              <p:cNvSpPr>
                <a:spLocks noChangeArrowheads="1"/>
              </p:cNvSpPr>
              <p:nvPr/>
            </p:nvSpPr>
            <p:spPr bwMode="auto">
              <a:xfrm>
                <a:off x="1970" y="453"/>
                <a:ext cx="395" cy="406"/>
              </a:xfrm>
              <a:prstGeom prst="cube">
                <a:avLst>
                  <a:gd name="adj" fmla="val 25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ko-KR" altLang="en-US" sz="1600" i="1">
                    <a:latin typeface="HY엽서L" pitchFamily="18" charset="-127"/>
                    <a:ea typeface="HY엽서L" pitchFamily="18" charset="-127"/>
                  </a:rPr>
                  <a:t>열</a:t>
                </a:r>
              </a:p>
            </p:txBody>
          </p:sp>
          <p:sp>
            <p:nvSpPr>
              <p:cNvPr id="5226" name="AutoShape 51"/>
              <p:cNvSpPr>
                <a:spLocks noChangeArrowheads="1"/>
              </p:cNvSpPr>
              <p:nvPr/>
            </p:nvSpPr>
            <p:spPr bwMode="auto">
              <a:xfrm>
                <a:off x="2413" y="455"/>
                <a:ext cx="390" cy="404"/>
              </a:xfrm>
              <a:prstGeom prst="cube">
                <a:avLst>
                  <a:gd name="adj" fmla="val 25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ko-KR" altLang="en-US" sz="1600" i="1">
                    <a:latin typeface="HY엽서L" pitchFamily="18" charset="-127"/>
                    <a:ea typeface="HY엽서L" pitchFamily="18" charset="-127"/>
                  </a:rPr>
                  <a:t>값</a:t>
                </a:r>
              </a:p>
            </p:txBody>
          </p:sp>
          <p:sp>
            <p:nvSpPr>
              <p:cNvPr id="5227" name="AutoShape 52"/>
              <p:cNvSpPr>
                <a:spLocks noChangeArrowheads="1"/>
              </p:cNvSpPr>
              <p:nvPr/>
            </p:nvSpPr>
            <p:spPr bwMode="auto">
              <a:xfrm>
                <a:off x="1154" y="864"/>
                <a:ext cx="395" cy="406"/>
              </a:xfrm>
              <a:prstGeom prst="cube">
                <a:avLst>
                  <a:gd name="adj" fmla="val 25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 i="1">
                    <a:latin typeface="HY엽서L" pitchFamily="18" charset="-127"/>
                    <a:ea typeface="HY엽서L" pitchFamily="18" charset="-127"/>
                  </a:rPr>
                  <a:t>0</a:t>
                </a:r>
              </a:p>
            </p:txBody>
          </p:sp>
        </p:grpSp>
        <p:grpSp>
          <p:nvGrpSpPr>
            <p:cNvPr id="5127" name="Group 53"/>
            <p:cNvGrpSpPr>
              <a:grpSpLocks/>
            </p:cNvGrpSpPr>
            <p:nvPr/>
          </p:nvGrpSpPr>
          <p:grpSpPr bwMode="auto">
            <a:xfrm>
              <a:off x="4468" y="1310"/>
              <a:ext cx="822" cy="2324"/>
              <a:chOff x="1142" y="454"/>
              <a:chExt cx="1700" cy="3279"/>
            </a:xfrm>
          </p:grpSpPr>
          <p:sp>
            <p:nvSpPr>
              <p:cNvPr id="5136" name="AutoShape 54"/>
              <p:cNvSpPr>
                <a:spLocks noChangeArrowheads="1"/>
              </p:cNvSpPr>
              <p:nvPr/>
            </p:nvSpPr>
            <p:spPr bwMode="auto">
              <a:xfrm>
                <a:off x="1498" y="3264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5</a:t>
                </a:r>
              </a:p>
            </p:txBody>
          </p:sp>
          <p:sp>
            <p:nvSpPr>
              <p:cNvPr id="5137" name="AutoShape 55"/>
              <p:cNvSpPr>
                <a:spLocks noChangeArrowheads="1"/>
              </p:cNvSpPr>
              <p:nvPr/>
            </p:nvSpPr>
            <p:spPr bwMode="auto">
              <a:xfrm>
                <a:off x="1931" y="3264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2</a:t>
                </a:r>
              </a:p>
            </p:txBody>
          </p:sp>
          <p:sp>
            <p:nvSpPr>
              <p:cNvPr id="5138" name="AutoShape 56"/>
              <p:cNvSpPr>
                <a:spLocks noChangeArrowheads="1"/>
              </p:cNvSpPr>
              <p:nvPr/>
            </p:nvSpPr>
            <p:spPr bwMode="auto">
              <a:xfrm>
                <a:off x="2376" y="3264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2</a:t>
                </a:r>
              </a:p>
            </p:txBody>
          </p:sp>
          <p:sp>
            <p:nvSpPr>
              <p:cNvPr id="5139" name="AutoShape 57"/>
              <p:cNvSpPr>
                <a:spLocks noChangeArrowheads="1"/>
              </p:cNvSpPr>
              <p:nvPr/>
            </p:nvSpPr>
            <p:spPr bwMode="auto">
              <a:xfrm>
                <a:off x="1142" y="3325"/>
                <a:ext cx="399" cy="408"/>
              </a:xfrm>
              <a:prstGeom prst="cube">
                <a:avLst>
                  <a:gd name="adj" fmla="val 25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 i="1">
                    <a:latin typeface="HY엽서L" pitchFamily="18" charset="-127"/>
                    <a:ea typeface="HY엽서L" pitchFamily="18" charset="-127"/>
                  </a:rPr>
                  <a:t>6</a:t>
                </a:r>
              </a:p>
            </p:txBody>
          </p:sp>
          <p:sp>
            <p:nvSpPr>
              <p:cNvPr id="5140" name="AutoShape 58"/>
              <p:cNvSpPr>
                <a:spLocks noChangeArrowheads="1"/>
              </p:cNvSpPr>
              <p:nvPr/>
            </p:nvSpPr>
            <p:spPr bwMode="auto">
              <a:xfrm>
                <a:off x="1511" y="2859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4</a:t>
                </a:r>
              </a:p>
            </p:txBody>
          </p:sp>
          <p:sp>
            <p:nvSpPr>
              <p:cNvPr id="5141" name="AutoShape 59"/>
              <p:cNvSpPr>
                <a:spLocks noChangeArrowheads="1"/>
              </p:cNvSpPr>
              <p:nvPr/>
            </p:nvSpPr>
            <p:spPr bwMode="auto">
              <a:xfrm>
                <a:off x="1944" y="2859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5</a:t>
                </a:r>
              </a:p>
            </p:txBody>
          </p:sp>
          <p:sp>
            <p:nvSpPr>
              <p:cNvPr id="5142" name="AutoShape 60"/>
              <p:cNvSpPr>
                <a:spLocks noChangeArrowheads="1"/>
              </p:cNvSpPr>
              <p:nvPr/>
            </p:nvSpPr>
            <p:spPr bwMode="auto">
              <a:xfrm>
                <a:off x="2389" y="2859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1</a:t>
                </a:r>
              </a:p>
            </p:txBody>
          </p:sp>
          <p:sp>
            <p:nvSpPr>
              <p:cNvPr id="5143" name="AutoShape 61"/>
              <p:cNvSpPr>
                <a:spLocks noChangeArrowheads="1"/>
              </p:cNvSpPr>
              <p:nvPr/>
            </p:nvSpPr>
            <p:spPr bwMode="auto">
              <a:xfrm>
                <a:off x="1536" y="2570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0</a:t>
                </a:r>
              </a:p>
            </p:txBody>
          </p:sp>
          <p:sp>
            <p:nvSpPr>
              <p:cNvPr id="5144" name="AutoShape 62"/>
              <p:cNvSpPr>
                <a:spLocks noChangeArrowheads="1"/>
              </p:cNvSpPr>
              <p:nvPr/>
            </p:nvSpPr>
            <p:spPr bwMode="auto">
              <a:xfrm>
                <a:off x="1969" y="2570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1</a:t>
                </a:r>
              </a:p>
            </p:txBody>
          </p:sp>
          <p:sp>
            <p:nvSpPr>
              <p:cNvPr id="5145" name="AutoShape 63"/>
              <p:cNvSpPr>
                <a:spLocks noChangeArrowheads="1"/>
              </p:cNvSpPr>
              <p:nvPr/>
            </p:nvSpPr>
            <p:spPr bwMode="auto">
              <a:xfrm>
                <a:off x="2414" y="2570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2</a:t>
                </a:r>
              </a:p>
            </p:txBody>
          </p:sp>
          <p:sp>
            <p:nvSpPr>
              <p:cNvPr id="5146" name="AutoShape 64"/>
              <p:cNvSpPr>
                <a:spLocks noChangeArrowheads="1"/>
              </p:cNvSpPr>
              <p:nvPr/>
            </p:nvSpPr>
            <p:spPr bwMode="auto">
              <a:xfrm>
                <a:off x="1155" y="2924"/>
                <a:ext cx="393" cy="407"/>
              </a:xfrm>
              <a:prstGeom prst="cube">
                <a:avLst>
                  <a:gd name="adj" fmla="val 25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 i="1">
                    <a:latin typeface="HY엽서L" pitchFamily="18" charset="-127"/>
                    <a:ea typeface="HY엽서L" pitchFamily="18" charset="-127"/>
                  </a:rPr>
                  <a:t>5</a:t>
                </a:r>
              </a:p>
            </p:txBody>
          </p:sp>
          <p:sp>
            <p:nvSpPr>
              <p:cNvPr id="5147" name="AutoShape 65"/>
              <p:cNvSpPr>
                <a:spLocks noChangeArrowheads="1"/>
              </p:cNvSpPr>
              <p:nvPr/>
            </p:nvSpPr>
            <p:spPr bwMode="auto">
              <a:xfrm>
                <a:off x="1511" y="2448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3</a:t>
                </a:r>
              </a:p>
            </p:txBody>
          </p:sp>
          <p:sp>
            <p:nvSpPr>
              <p:cNvPr id="5148" name="AutoShape 66"/>
              <p:cNvSpPr>
                <a:spLocks noChangeArrowheads="1"/>
              </p:cNvSpPr>
              <p:nvPr/>
            </p:nvSpPr>
            <p:spPr bwMode="auto">
              <a:xfrm>
                <a:off x="1944" y="2448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1</a:t>
                </a:r>
              </a:p>
            </p:txBody>
          </p:sp>
          <p:sp>
            <p:nvSpPr>
              <p:cNvPr id="5149" name="AutoShape 67"/>
              <p:cNvSpPr>
                <a:spLocks noChangeArrowheads="1"/>
              </p:cNvSpPr>
              <p:nvPr/>
            </p:nvSpPr>
            <p:spPr bwMode="auto">
              <a:xfrm>
                <a:off x="2389" y="2448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5</a:t>
                </a:r>
              </a:p>
            </p:txBody>
          </p:sp>
          <p:sp>
            <p:nvSpPr>
              <p:cNvPr id="5150" name="AutoShape 68"/>
              <p:cNvSpPr>
                <a:spLocks noChangeArrowheads="1"/>
              </p:cNvSpPr>
              <p:nvPr/>
            </p:nvSpPr>
            <p:spPr bwMode="auto">
              <a:xfrm>
                <a:off x="1536" y="2159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0</a:t>
                </a:r>
              </a:p>
            </p:txBody>
          </p:sp>
          <p:sp>
            <p:nvSpPr>
              <p:cNvPr id="5151" name="AutoShape 69"/>
              <p:cNvSpPr>
                <a:spLocks noChangeArrowheads="1"/>
              </p:cNvSpPr>
              <p:nvPr/>
            </p:nvSpPr>
            <p:spPr bwMode="auto">
              <a:xfrm>
                <a:off x="1969" y="2159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1</a:t>
                </a:r>
              </a:p>
            </p:txBody>
          </p:sp>
          <p:sp>
            <p:nvSpPr>
              <p:cNvPr id="5152" name="AutoShape 70"/>
              <p:cNvSpPr>
                <a:spLocks noChangeArrowheads="1"/>
              </p:cNvSpPr>
              <p:nvPr/>
            </p:nvSpPr>
            <p:spPr bwMode="auto">
              <a:xfrm>
                <a:off x="2414" y="2159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2</a:t>
                </a:r>
              </a:p>
            </p:txBody>
          </p:sp>
          <p:sp>
            <p:nvSpPr>
              <p:cNvPr id="5153" name="AutoShape 71"/>
              <p:cNvSpPr>
                <a:spLocks noChangeArrowheads="1"/>
              </p:cNvSpPr>
              <p:nvPr/>
            </p:nvSpPr>
            <p:spPr bwMode="auto">
              <a:xfrm>
                <a:off x="1155" y="2512"/>
                <a:ext cx="393" cy="407"/>
              </a:xfrm>
              <a:prstGeom prst="cube">
                <a:avLst>
                  <a:gd name="adj" fmla="val 25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 i="1">
                    <a:latin typeface="HY엽서L" pitchFamily="18" charset="-127"/>
                    <a:ea typeface="HY엽서L" pitchFamily="18" charset="-127"/>
                  </a:rPr>
                  <a:t>4</a:t>
                </a:r>
              </a:p>
            </p:txBody>
          </p:sp>
          <p:sp>
            <p:nvSpPr>
              <p:cNvPr id="5154" name="AutoShape 72"/>
              <p:cNvSpPr>
                <a:spLocks noChangeArrowheads="1"/>
              </p:cNvSpPr>
              <p:nvPr/>
            </p:nvSpPr>
            <p:spPr bwMode="auto">
              <a:xfrm>
                <a:off x="1511" y="2037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3</a:t>
                </a:r>
              </a:p>
            </p:txBody>
          </p:sp>
          <p:sp>
            <p:nvSpPr>
              <p:cNvPr id="5155" name="AutoShape 73"/>
              <p:cNvSpPr>
                <a:spLocks noChangeArrowheads="1"/>
              </p:cNvSpPr>
              <p:nvPr/>
            </p:nvSpPr>
            <p:spPr bwMode="auto">
              <a:xfrm>
                <a:off x="1944" y="2037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0</a:t>
                </a:r>
              </a:p>
            </p:txBody>
          </p:sp>
          <p:sp>
            <p:nvSpPr>
              <p:cNvPr id="5156" name="AutoShape 74"/>
              <p:cNvSpPr>
                <a:spLocks noChangeArrowheads="1"/>
              </p:cNvSpPr>
              <p:nvPr/>
            </p:nvSpPr>
            <p:spPr bwMode="auto">
              <a:xfrm>
                <a:off x="2389" y="2037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6</a:t>
                </a:r>
              </a:p>
            </p:txBody>
          </p:sp>
          <p:sp>
            <p:nvSpPr>
              <p:cNvPr id="5157" name="AutoShape 75"/>
              <p:cNvSpPr>
                <a:spLocks noChangeArrowheads="1"/>
              </p:cNvSpPr>
              <p:nvPr/>
            </p:nvSpPr>
            <p:spPr bwMode="auto">
              <a:xfrm>
                <a:off x="1536" y="1748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0</a:t>
                </a:r>
              </a:p>
            </p:txBody>
          </p:sp>
          <p:sp>
            <p:nvSpPr>
              <p:cNvPr id="5158" name="AutoShape 76"/>
              <p:cNvSpPr>
                <a:spLocks noChangeArrowheads="1"/>
              </p:cNvSpPr>
              <p:nvPr/>
            </p:nvSpPr>
            <p:spPr bwMode="auto">
              <a:xfrm>
                <a:off x="1969" y="1748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1</a:t>
                </a:r>
              </a:p>
            </p:txBody>
          </p:sp>
          <p:sp>
            <p:nvSpPr>
              <p:cNvPr id="5159" name="AutoShape 77"/>
              <p:cNvSpPr>
                <a:spLocks noChangeArrowheads="1"/>
              </p:cNvSpPr>
              <p:nvPr/>
            </p:nvSpPr>
            <p:spPr bwMode="auto">
              <a:xfrm>
                <a:off x="2414" y="1748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2</a:t>
                </a:r>
              </a:p>
            </p:txBody>
          </p:sp>
          <p:sp>
            <p:nvSpPr>
              <p:cNvPr id="5160" name="AutoShape 78"/>
              <p:cNvSpPr>
                <a:spLocks noChangeArrowheads="1"/>
              </p:cNvSpPr>
              <p:nvPr/>
            </p:nvSpPr>
            <p:spPr bwMode="auto">
              <a:xfrm>
                <a:off x="1155" y="2100"/>
                <a:ext cx="393" cy="407"/>
              </a:xfrm>
              <a:prstGeom prst="cube">
                <a:avLst>
                  <a:gd name="adj" fmla="val 25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 i="1">
                    <a:latin typeface="HY엽서L" pitchFamily="18" charset="-127"/>
                    <a:ea typeface="HY엽서L" pitchFamily="18" charset="-127"/>
                  </a:rPr>
                  <a:t>3</a:t>
                </a:r>
              </a:p>
            </p:txBody>
          </p:sp>
          <p:sp>
            <p:nvSpPr>
              <p:cNvPr id="5161" name="AutoShape 79"/>
              <p:cNvSpPr>
                <a:spLocks noChangeArrowheads="1"/>
              </p:cNvSpPr>
              <p:nvPr/>
            </p:nvSpPr>
            <p:spPr bwMode="auto">
              <a:xfrm>
                <a:off x="1511" y="1625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1</a:t>
                </a:r>
              </a:p>
            </p:txBody>
          </p:sp>
          <p:sp>
            <p:nvSpPr>
              <p:cNvPr id="5162" name="AutoShape 80"/>
              <p:cNvSpPr>
                <a:spLocks noChangeArrowheads="1"/>
              </p:cNvSpPr>
              <p:nvPr/>
            </p:nvSpPr>
            <p:spPr bwMode="auto">
              <a:xfrm>
                <a:off x="1944" y="1625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5</a:t>
                </a:r>
              </a:p>
            </p:txBody>
          </p:sp>
          <p:sp>
            <p:nvSpPr>
              <p:cNvPr id="5163" name="AutoShape 81"/>
              <p:cNvSpPr>
                <a:spLocks noChangeArrowheads="1"/>
              </p:cNvSpPr>
              <p:nvPr/>
            </p:nvSpPr>
            <p:spPr bwMode="auto">
              <a:xfrm>
                <a:off x="2389" y="1625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8</a:t>
                </a:r>
              </a:p>
            </p:txBody>
          </p:sp>
          <p:sp>
            <p:nvSpPr>
              <p:cNvPr id="5164" name="AutoShape 82"/>
              <p:cNvSpPr>
                <a:spLocks noChangeArrowheads="1"/>
              </p:cNvSpPr>
              <p:nvPr/>
            </p:nvSpPr>
            <p:spPr bwMode="auto">
              <a:xfrm>
                <a:off x="1536" y="1336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0</a:t>
                </a:r>
              </a:p>
            </p:txBody>
          </p:sp>
          <p:sp>
            <p:nvSpPr>
              <p:cNvPr id="5165" name="AutoShape 83"/>
              <p:cNvSpPr>
                <a:spLocks noChangeArrowheads="1"/>
              </p:cNvSpPr>
              <p:nvPr/>
            </p:nvSpPr>
            <p:spPr bwMode="auto">
              <a:xfrm>
                <a:off x="1969" y="1336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1</a:t>
                </a:r>
              </a:p>
            </p:txBody>
          </p:sp>
          <p:sp>
            <p:nvSpPr>
              <p:cNvPr id="5166" name="AutoShape 84"/>
              <p:cNvSpPr>
                <a:spLocks noChangeArrowheads="1"/>
              </p:cNvSpPr>
              <p:nvPr/>
            </p:nvSpPr>
            <p:spPr bwMode="auto">
              <a:xfrm>
                <a:off x="2414" y="1336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2</a:t>
                </a:r>
              </a:p>
            </p:txBody>
          </p:sp>
          <p:sp>
            <p:nvSpPr>
              <p:cNvPr id="5167" name="AutoShape 85"/>
              <p:cNvSpPr>
                <a:spLocks noChangeArrowheads="1"/>
              </p:cNvSpPr>
              <p:nvPr/>
            </p:nvSpPr>
            <p:spPr bwMode="auto">
              <a:xfrm>
                <a:off x="1155" y="1688"/>
                <a:ext cx="393" cy="407"/>
              </a:xfrm>
              <a:prstGeom prst="cube">
                <a:avLst>
                  <a:gd name="adj" fmla="val 25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 i="1">
                    <a:latin typeface="HY엽서L" pitchFamily="18" charset="-127"/>
                    <a:ea typeface="HY엽서L" pitchFamily="18" charset="-127"/>
                  </a:rPr>
                  <a:t>2</a:t>
                </a:r>
              </a:p>
            </p:txBody>
          </p:sp>
          <p:sp>
            <p:nvSpPr>
              <p:cNvPr id="5168" name="AutoShape 86"/>
              <p:cNvSpPr>
                <a:spLocks noChangeArrowheads="1"/>
              </p:cNvSpPr>
              <p:nvPr/>
            </p:nvSpPr>
            <p:spPr bwMode="auto">
              <a:xfrm>
                <a:off x="1511" y="1214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1</a:t>
                </a:r>
              </a:p>
            </p:txBody>
          </p:sp>
          <p:sp>
            <p:nvSpPr>
              <p:cNvPr id="5169" name="AutoShape 87"/>
              <p:cNvSpPr>
                <a:spLocks noChangeArrowheads="1"/>
              </p:cNvSpPr>
              <p:nvPr/>
            </p:nvSpPr>
            <p:spPr bwMode="auto">
              <a:xfrm>
                <a:off x="1944" y="1214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0</a:t>
                </a:r>
              </a:p>
            </p:txBody>
          </p:sp>
          <p:sp>
            <p:nvSpPr>
              <p:cNvPr id="5170" name="AutoShape 88"/>
              <p:cNvSpPr>
                <a:spLocks noChangeArrowheads="1"/>
              </p:cNvSpPr>
              <p:nvPr/>
            </p:nvSpPr>
            <p:spPr bwMode="auto">
              <a:xfrm>
                <a:off x="2389" y="1214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9</a:t>
                </a:r>
              </a:p>
            </p:txBody>
          </p:sp>
          <p:sp>
            <p:nvSpPr>
              <p:cNvPr id="5171" name="AutoShape 89"/>
              <p:cNvSpPr>
                <a:spLocks noChangeArrowheads="1"/>
              </p:cNvSpPr>
              <p:nvPr/>
            </p:nvSpPr>
            <p:spPr bwMode="auto">
              <a:xfrm>
                <a:off x="1536" y="925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0</a:t>
                </a:r>
              </a:p>
            </p:txBody>
          </p:sp>
          <p:sp>
            <p:nvSpPr>
              <p:cNvPr id="5172" name="AutoShape 90"/>
              <p:cNvSpPr>
                <a:spLocks noChangeArrowheads="1"/>
              </p:cNvSpPr>
              <p:nvPr/>
            </p:nvSpPr>
            <p:spPr bwMode="auto">
              <a:xfrm>
                <a:off x="1969" y="925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1</a:t>
                </a:r>
              </a:p>
            </p:txBody>
          </p:sp>
          <p:sp>
            <p:nvSpPr>
              <p:cNvPr id="5173" name="AutoShape 91"/>
              <p:cNvSpPr>
                <a:spLocks noChangeArrowheads="1"/>
              </p:cNvSpPr>
              <p:nvPr/>
            </p:nvSpPr>
            <p:spPr bwMode="auto">
              <a:xfrm>
                <a:off x="2414" y="925"/>
                <a:ext cx="391" cy="289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2</a:t>
                </a:r>
              </a:p>
            </p:txBody>
          </p:sp>
          <p:sp>
            <p:nvSpPr>
              <p:cNvPr id="5174" name="AutoShape 92"/>
              <p:cNvSpPr>
                <a:spLocks noChangeArrowheads="1"/>
              </p:cNvSpPr>
              <p:nvPr/>
            </p:nvSpPr>
            <p:spPr bwMode="auto">
              <a:xfrm>
                <a:off x="1155" y="1278"/>
                <a:ext cx="393" cy="406"/>
              </a:xfrm>
              <a:prstGeom prst="cube">
                <a:avLst>
                  <a:gd name="adj" fmla="val 25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 i="1">
                    <a:latin typeface="HY엽서L" pitchFamily="18" charset="-127"/>
                    <a:ea typeface="HY엽서L" pitchFamily="18" charset="-127"/>
                  </a:rPr>
                  <a:t>1</a:t>
                </a:r>
              </a:p>
            </p:txBody>
          </p:sp>
          <p:sp>
            <p:nvSpPr>
              <p:cNvPr id="5175" name="AutoShape 93"/>
              <p:cNvSpPr>
                <a:spLocks noChangeArrowheads="1"/>
              </p:cNvSpPr>
              <p:nvPr/>
            </p:nvSpPr>
            <p:spPr bwMode="auto">
              <a:xfrm>
                <a:off x="1511" y="802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0</a:t>
                </a:r>
              </a:p>
            </p:txBody>
          </p:sp>
          <p:sp>
            <p:nvSpPr>
              <p:cNvPr id="5176" name="AutoShape 94"/>
              <p:cNvSpPr>
                <a:spLocks noChangeArrowheads="1"/>
              </p:cNvSpPr>
              <p:nvPr/>
            </p:nvSpPr>
            <p:spPr bwMode="auto">
              <a:xfrm>
                <a:off x="1944" y="802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3</a:t>
                </a:r>
              </a:p>
            </p:txBody>
          </p:sp>
          <p:sp>
            <p:nvSpPr>
              <p:cNvPr id="5177" name="AutoShape 95"/>
              <p:cNvSpPr>
                <a:spLocks noChangeArrowheads="1"/>
              </p:cNvSpPr>
              <p:nvPr/>
            </p:nvSpPr>
            <p:spPr bwMode="auto">
              <a:xfrm>
                <a:off x="2389" y="802"/>
                <a:ext cx="453" cy="453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>
                    <a:latin typeface="Lucida Console" pitchFamily="49" charset="0"/>
                    <a:ea typeface="굴림" pitchFamily="50" charset="-127"/>
                  </a:rPr>
                  <a:t>7</a:t>
                </a:r>
              </a:p>
            </p:txBody>
          </p:sp>
          <p:sp>
            <p:nvSpPr>
              <p:cNvPr id="5178" name="AutoShape 96"/>
              <p:cNvSpPr>
                <a:spLocks noChangeArrowheads="1"/>
              </p:cNvSpPr>
              <p:nvPr/>
            </p:nvSpPr>
            <p:spPr bwMode="auto">
              <a:xfrm>
                <a:off x="1538" y="454"/>
                <a:ext cx="394" cy="407"/>
              </a:xfrm>
              <a:prstGeom prst="cube">
                <a:avLst>
                  <a:gd name="adj" fmla="val 25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ko-KR" altLang="en-US" sz="1600" i="1">
                    <a:latin typeface="HY엽서L" pitchFamily="18" charset="-127"/>
                    <a:ea typeface="HY엽서L" pitchFamily="18" charset="-127"/>
                  </a:rPr>
                  <a:t>행</a:t>
                </a:r>
              </a:p>
            </p:txBody>
          </p:sp>
          <p:sp>
            <p:nvSpPr>
              <p:cNvPr id="5179" name="AutoShape 97"/>
              <p:cNvSpPr>
                <a:spLocks noChangeArrowheads="1"/>
              </p:cNvSpPr>
              <p:nvPr/>
            </p:nvSpPr>
            <p:spPr bwMode="auto">
              <a:xfrm>
                <a:off x="1969" y="456"/>
                <a:ext cx="392" cy="406"/>
              </a:xfrm>
              <a:prstGeom prst="cube">
                <a:avLst>
                  <a:gd name="adj" fmla="val 25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ko-KR" altLang="en-US" sz="1600" i="1">
                    <a:latin typeface="HY엽서L" pitchFamily="18" charset="-127"/>
                    <a:ea typeface="HY엽서L" pitchFamily="18" charset="-127"/>
                  </a:rPr>
                  <a:t>열</a:t>
                </a:r>
              </a:p>
            </p:txBody>
          </p:sp>
          <p:sp>
            <p:nvSpPr>
              <p:cNvPr id="5180" name="AutoShape 98"/>
              <p:cNvSpPr>
                <a:spLocks noChangeArrowheads="1"/>
              </p:cNvSpPr>
              <p:nvPr/>
            </p:nvSpPr>
            <p:spPr bwMode="auto">
              <a:xfrm>
                <a:off x="2416" y="454"/>
                <a:ext cx="391" cy="406"/>
              </a:xfrm>
              <a:prstGeom prst="cube">
                <a:avLst>
                  <a:gd name="adj" fmla="val 25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ko-KR" altLang="en-US" sz="1600" i="1">
                    <a:latin typeface="HY엽서L" pitchFamily="18" charset="-127"/>
                    <a:ea typeface="HY엽서L" pitchFamily="18" charset="-127"/>
                  </a:rPr>
                  <a:t>값</a:t>
                </a:r>
              </a:p>
            </p:txBody>
          </p:sp>
          <p:sp>
            <p:nvSpPr>
              <p:cNvPr id="5181" name="AutoShape 99"/>
              <p:cNvSpPr>
                <a:spLocks noChangeArrowheads="1"/>
              </p:cNvSpPr>
              <p:nvPr/>
            </p:nvSpPr>
            <p:spPr bwMode="auto">
              <a:xfrm>
                <a:off x="1155" y="868"/>
                <a:ext cx="393" cy="406"/>
              </a:xfrm>
              <a:prstGeom prst="cube">
                <a:avLst>
                  <a:gd name="adj" fmla="val 25000"/>
                </a:avLst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600" i="1">
                    <a:latin typeface="HY엽서L" pitchFamily="18" charset="-127"/>
                    <a:ea typeface="HY엽서L" pitchFamily="18" charset="-127"/>
                  </a:rPr>
                  <a:t>0</a:t>
                </a:r>
              </a:p>
            </p:txBody>
          </p:sp>
        </p:grpSp>
        <p:graphicFrame>
          <p:nvGraphicFramePr>
            <p:cNvPr id="5122" name="Object 100"/>
            <p:cNvGraphicFramePr>
              <a:graphicFrameLocks noChangeAspect="1"/>
            </p:cNvGraphicFramePr>
            <p:nvPr/>
          </p:nvGraphicFramePr>
          <p:xfrm>
            <a:off x="243" y="1791"/>
            <a:ext cx="2042" cy="14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97" name="Equation" r:id="rId3" imgW="2628900" imgH="1371600" progId="Equation.3">
                    <p:embed/>
                  </p:oleObj>
                </mc:Choice>
                <mc:Fallback>
                  <p:oleObj name="Equation" r:id="rId3" imgW="2628900" imgH="1371600" progId="Equation.3">
                    <p:embed/>
                    <p:pic>
                      <p:nvPicPr>
                        <p:cNvPr id="0" name="Object 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" y="1791"/>
                          <a:ext cx="2042" cy="14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28" name="Text Box 102"/>
            <p:cNvSpPr txBox="1">
              <a:spLocks noChangeArrowheads="1"/>
            </p:cNvSpPr>
            <p:nvPr/>
          </p:nvSpPr>
          <p:spPr bwMode="auto">
            <a:xfrm>
              <a:off x="2567" y="2351"/>
              <a:ext cx="38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/>
                <a:t>A=</a:t>
              </a:r>
            </a:p>
          </p:txBody>
        </p:sp>
        <p:sp>
          <p:nvSpPr>
            <p:cNvPr id="5129" name="Text Box 103"/>
            <p:cNvSpPr txBox="1">
              <a:spLocks noChangeArrowheads="1"/>
            </p:cNvSpPr>
            <p:nvPr/>
          </p:nvSpPr>
          <p:spPr bwMode="auto">
            <a:xfrm>
              <a:off x="4099" y="2330"/>
              <a:ext cx="36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en-US" altLang="ko-KR"/>
                <a:t>B=</a:t>
              </a:r>
            </a:p>
          </p:txBody>
        </p:sp>
        <p:sp>
          <p:nvSpPr>
            <p:cNvPr id="5130" name="Oval 104"/>
            <p:cNvSpPr>
              <a:spLocks noChangeArrowheads="1"/>
            </p:cNvSpPr>
            <p:nvPr/>
          </p:nvSpPr>
          <p:spPr bwMode="auto">
            <a:xfrm>
              <a:off x="2852" y="1508"/>
              <a:ext cx="992" cy="340"/>
            </a:xfrm>
            <a:prstGeom prst="ellipse">
              <a:avLst/>
            </a:prstGeom>
            <a:noFill/>
            <a:ln w="9525" algn="ctr">
              <a:solidFill>
                <a:srgbClr val="FF33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5131" name="Freeform 105"/>
            <p:cNvSpPr>
              <a:spLocks/>
            </p:cNvSpPr>
            <p:nvPr/>
          </p:nvSpPr>
          <p:spPr bwMode="auto">
            <a:xfrm>
              <a:off x="584" y="1248"/>
              <a:ext cx="2296" cy="912"/>
            </a:xfrm>
            <a:custGeom>
              <a:avLst/>
              <a:gdLst>
                <a:gd name="T0" fmla="*/ 2296 w 2296"/>
                <a:gd name="T1" fmla="*/ 373 h 912"/>
                <a:gd name="T2" fmla="*/ 1134 w 2296"/>
                <a:gd name="T3" fmla="*/ 90 h 912"/>
                <a:gd name="T4" fmla="*/ 0 w 2296"/>
                <a:gd name="T5" fmla="*/ 912 h 912"/>
                <a:gd name="T6" fmla="*/ 0 60000 65536"/>
                <a:gd name="T7" fmla="*/ 0 60000 65536"/>
                <a:gd name="T8" fmla="*/ 0 60000 65536"/>
                <a:gd name="T9" fmla="*/ 0 w 2296"/>
                <a:gd name="T10" fmla="*/ 0 h 912"/>
                <a:gd name="T11" fmla="*/ 2296 w 2296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96" h="912">
                  <a:moveTo>
                    <a:pt x="2296" y="373"/>
                  </a:moveTo>
                  <a:cubicBezTo>
                    <a:pt x="1906" y="186"/>
                    <a:pt x="1517" y="0"/>
                    <a:pt x="1134" y="90"/>
                  </a:cubicBezTo>
                  <a:cubicBezTo>
                    <a:pt x="751" y="180"/>
                    <a:pt x="375" y="546"/>
                    <a:pt x="0" y="912"/>
                  </a:cubicBezTo>
                </a:path>
              </a:pathLst>
            </a:custGeom>
            <a:noFill/>
            <a:ln w="9525" cap="flat" cmpd="sng">
              <a:solidFill>
                <a:srgbClr val="FF3300"/>
              </a:solidFill>
              <a:prstDash val="dash"/>
              <a:round/>
              <a:headEnd type="stealth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32" name="Oval 106"/>
            <p:cNvSpPr>
              <a:spLocks noChangeArrowheads="1"/>
            </p:cNvSpPr>
            <p:nvPr/>
          </p:nvSpPr>
          <p:spPr bwMode="auto">
            <a:xfrm>
              <a:off x="4439" y="1536"/>
              <a:ext cx="992" cy="340"/>
            </a:xfrm>
            <a:prstGeom prst="ellipse">
              <a:avLst/>
            </a:prstGeom>
            <a:noFill/>
            <a:ln w="9525" algn="ctr">
              <a:solidFill>
                <a:srgbClr val="FF33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5133" name="Freeform 107"/>
            <p:cNvSpPr>
              <a:spLocks/>
            </p:cNvSpPr>
            <p:nvPr/>
          </p:nvSpPr>
          <p:spPr bwMode="auto">
            <a:xfrm>
              <a:off x="1859" y="984"/>
              <a:ext cx="2580" cy="836"/>
            </a:xfrm>
            <a:custGeom>
              <a:avLst/>
              <a:gdLst>
                <a:gd name="T0" fmla="*/ 2580 w 2580"/>
                <a:gd name="T1" fmla="*/ 751 h 836"/>
                <a:gd name="T2" fmla="*/ 1134 w 2580"/>
                <a:gd name="T3" fmla="*/ 14 h 836"/>
                <a:gd name="T4" fmla="*/ 0 w 2580"/>
                <a:gd name="T5" fmla="*/ 836 h 836"/>
                <a:gd name="T6" fmla="*/ 0 60000 65536"/>
                <a:gd name="T7" fmla="*/ 0 60000 65536"/>
                <a:gd name="T8" fmla="*/ 0 60000 65536"/>
                <a:gd name="T9" fmla="*/ 0 w 2580"/>
                <a:gd name="T10" fmla="*/ 0 h 836"/>
                <a:gd name="T11" fmla="*/ 2580 w 2580"/>
                <a:gd name="T12" fmla="*/ 836 h 8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580" h="836">
                  <a:moveTo>
                    <a:pt x="2580" y="751"/>
                  </a:moveTo>
                  <a:cubicBezTo>
                    <a:pt x="2072" y="375"/>
                    <a:pt x="1564" y="0"/>
                    <a:pt x="1134" y="14"/>
                  </a:cubicBezTo>
                  <a:cubicBezTo>
                    <a:pt x="704" y="28"/>
                    <a:pt x="352" y="432"/>
                    <a:pt x="0" y="836"/>
                  </a:cubicBezTo>
                </a:path>
              </a:pathLst>
            </a:custGeom>
            <a:noFill/>
            <a:ln w="9525" cap="flat" cmpd="sng">
              <a:solidFill>
                <a:srgbClr val="FF3300"/>
              </a:solidFill>
              <a:prstDash val="dash"/>
              <a:round/>
              <a:headEnd type="stealth" w="lg" len="lg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5134" name="Oval 108"/>
            <p:cNvSpPr>
              <a:spLocks noChangeArrowheads="1"/>
            </p:cNvSpPr>
            <p:nvPr/>
          </p:nvSpPr>
          <p:spPr bwMode="auto">
            <a:xfrm>
              <a:off x="442" y="2103"/>
              <a:ext cx="227" cy="284"/>
            </a:xfrm>
            <a:prstGeom prst="ellipse">
              <a:avLst/>
            </a:prstGeom>
            <a:noFill/>
            <a:ln w="9525" algn="ctr">
              <a:solidFill>
                <a:srgbClr val="FF33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  <p:sp>
          <p:nvSpPr>
            <p:cNvPr id="5135" name="Oval 109"/>
            <p:cNvSpPr>
              <a:spLocks noChangeArrowheads="1"/>
            </p:cNvSpPr>
            <p:nvPr/>
          </p:nvSpPr>
          <p:spPr bwMode="auto">
            <a:xfrm>
              <a:off x="1746" y="1735"/>
              <a:ext cx="227" cy="284"/>
            </a:xfrm>
            <a:prstGeom prst="ellipse">
              <a:avLst/>
            </a:prstGeom>
            <a:noFill/>
            <a:ln w="9525" algn="ctr">
              <a:solidFill>
                <a:srgbClr val="FF33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endParaRPr lang="ko-KR" altLang="en-US"/>
            </a:p>
          </p:txBody>
        </p: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29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배열 </a:t>
            </a:r>
            <a:r>
              <a:rPr lang="en-US" altLang="ko-KR" smtClean="0"/>
              <a:t>ADT</a:t>
            </a:r>
          </a:p>
        </p:txBody>
      </p:sp>
      <p:pic>
        <p:nvPicPr>
          <p:cNvPr id="2" name="내용 개체 틀 1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12648" y="1832416"/>
            <a:ext cx="8153400" cy="2064937"/>
          </a:xfrm>
          <a:prstGeom prst="rect">
            <a:avLst/>
          </a:prstGeom>
        </p:spPr>
      </p:pic>
      <p:pic>
        <p:nvPicPr>
          <p:cNvPr id="10245" name="Picture 9" descr="MCj023308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10" b="37477"/>
          <a:stretch>
            <a:fillRect/>
          </a:stretch>
        </p:blipFill>
        <p:spPr bwMode="auto">
          <a:xfrm>
            <a:off x="3536950" y="4554538"/>
            <a:ext cx="1716088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Line 10"/>
          <p:cNvSpPr>
            <a:spLocks noChangeShapeType="1"/>
          </p:cNvSpPr>
          <p:nvPr/>
        </p:nvSpPr>
        <p:spPr bwMode="auto">
          <a:xfrm flipV="1">
            <a:off x="4346575" y="5678488"/>
            <a:ext cx="1081088" cy="6762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247" name="Line 11"/>
          <p:cNvSpPr>
            <a:spLocks noChangeShapeType="1"/>
          </p:cNvSpPr>
          <p:nvPr/>
        </p:nvSpPr>
        <p:spPr bwMode="auto">
          <a:xfrm flipH="1">
            <a:off x="4392613" y="5364163"/>
            <a:ext cx="1035050" cy="63023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3702050" y="6227763"/>
            <a:ext cx="717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eaLnBrk="1" hangingPunct="1"/>
            <a:r>
              <a:rPr lang="ko-KR" altLang="en-US" sz="1400">
                <a:latin typeface="굴림" panose="020B0600000101010101" pitchFamily="50" charset="-127"/>
                <a:ea typeface="굴림" panose="020B0600000101010101" pitchFamily="50" charset="-127"/>
              </a:rPr>
              <a:t>인덱스</a:t>
            </a:r>
          </a:p>
        </p:txBody>
      </p:sp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5337175" y="5094288"/>
            <a:ext cx="539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eaLnBrk="1" hangingPunct="1"/>
            <a:r>
              <a:rPr lang="ko-KR" altLang="en-US" sz="1400" dirty="0">
                <a:latin typeface="굴림" panose="020B0600000101010101" pitchFamily="50" charset="-127"/>
                <a:ea typeface="굴림" panose="020B0600000101010101" pitchFamily="50" charset="-127"/>
              </a:rPr>
              <a:t>요소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3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희소 행렬 </a:t>
            </a:r>
            <a:r>
              <a:rPr lang="en-US" altLang="ko-KR" dirty="0" smtClean="0"/>
              <a:t>#1</a:t>
            </a:r>
            <a:endParaRPr lang="ko-KR" altLang="en-US" dirty="0" smtClean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Text Box 36"/>
          <p:cNvSpPr txBox="1">
            <a:spLocks noChangeArrowheads="1"/>
          </p:cNvSpPr>
          <p:nvPr/>
        </p:nvSpPr>
        <p:spPr bwMode="auto">
          <a:xfrm>
            <a:off x="522288" y="1719263"/>
            <a:ext cx="6975475" cy="3845092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typedef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struct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{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row;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col;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value;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 </a:t>
            </a:r>
            <a:r>
              <a:rPr lang="en-US" altLang="ko-KR" sz="1600" kern="0" dirty="0">
                <a:solidFill>
                  <a:srgbClr val="2B91AF"/>
                </a:solidFill>
                <a:latin typeface="Trebuchet MS" panose="020B0603020202020204" pitchFamily="34" charset="0"/>
                <a:ea typeface="휴먼명조"/>
              </a:rPr>
              <a:t>element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typedef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struct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 err="1">
                <a:solidFill>
                  <a:srgbClr val="2B91AF"/>
                </a:solidFill>
                <a:latin typeface="Trebuchet MS" panose="020B0603020202020204" pitchFamily="34" charset="0"/>
                <a:ea typeface="휴먼명조"/>
              </a:rPr>
              <a:t>SparseMatrix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{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2B91AF"/>
                </a:solidFill>
                <a:latin typeface="Trebuchet MS" panose="020B0603020202020204" pitchFamily="34" charset="0"/>
                <a:ea typeface="휴먼명조"/>
              </a:rPr>
              <a:t>element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data[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휴먼명조"/>
              </a:rPr>
              <a:t>MAX_TERMS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rows;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// 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행의 개수</a:t>
            </a:r>
            <a:endParaRPr lang="ko-KR" altLang="en-US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cols;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// 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열의 개수</a:t>
            </a:r>
            <a:endParaRPr lang="ko-KR" altLang="en-US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terms; 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// 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항의 개수</a:t>
            </a:r>
            <a:endParaRPr lang="ko-KR" altLang="en-US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 </a:t>
            </a:r>
            <a:r>
              <a:rPr lang="en-US" altLang="ko-KR" sz="1600" kern="0" dirty="0" err="1">
                <a:solidFill>
                  <a:srgbClr val="2B91AF"/>
                </a:solidFill>
                <a:latin typeface="Trebuchet MS" panose="020B0603020202020204" pitchFamily="34" charset="0"/>
                <a:ea typeface="휴먼명조"/>
              </a:rPr>
              <a:t>SparseMatrix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;</a:t>
            </a:r>
            <a:endParaRPr lang="en-US" altLang="ko-KR" sz="1600" kern="0" spc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30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희소 행렬 </a:t>
            </a:r>
            <a:r>
              <a:rPr lang="en-US" altLang="ko-KR" smtClean="0"/>
              <a:t>#1</a:t>
            </a:r>
            <a:endParaRPr lang="ko-KR" altLang="en-US" smtClean="0"/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Text Box 36"/>
          <p:cNvSpPr txBox="1">
            <a:spLocks noChangeArrowheads="1"/>
          </p:cNvSpPr>
          <p:nvPr/>
        </p:nvSpPr>
        <p:spPr bwMode="auto">
          <a:xfrm>
            <a:off x="2006715" y="143635"/>
            <a:ext cx="6975475" cy="6596871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marL="190500" algn="just" defTabSz="3600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 smtClean="0">
                <a:solidFill>
                  <a:srgbClr val="2B91AF"/>
                </a:solidFill>
                <a:latin typeface="Trebuchet MS" panose="020B0603020202020204" pitchFamily="34" charset="0"/>
                <a:ea typeface="휴먼명조"/>
              </a:rPr>
              <a:t>Sparse Matrix</a:t>
            </a:r>
            <a:r>
              <a:rPr lang="en-US" altLang="ko-KR" sz="14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matrix_transpose2(</a:t>
            </a:r>
            <a:r>
              <a:rPr lang="en-US" altLang="ko-KR" sz="1400" kern="0" dirty="0" err="1">
                <a:solidFill>
                  <a:srgbClr val="2B91AF"/>
                </a:solidFill>
                <a:latin typeface="Trebuchet MS" panose="020B0603020202020204" pitchFamily="34" charset="0"/>
                <a:ea typeface="휴먼명조"/>
              </a:rPr>
              <a:t>SparseMatrix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400" kern="0" dirty="0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a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{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400" kern="0" dirty="0" err="1">
                <a:solidFill>
                  <a:srgbClr val="2B91AF"/>
                </a:solidFill>
                <a:latin typeface="Trebuchet MS" panose="020B0603020202020204" pitchFamily="34" charset="0"/>
                <a:ea typeface="휴먼명조"/>
              </a:rPr>
              <a:t>SparseMatrix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b;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4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bindex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;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</a:t>
            </a:r>
            <a:r>
              <a:rPr lang="en-US" altLang="ko-KR" sz="1400" kern="0" dirty="0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// </a:t>
            </a:r>
            <a:r>
              <a:rPr lang="ko-KR" altLang="en-US" sz="1400" kern="0" dirty="0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행렬 </a:t>
            </a:r>
            <a:r>
              <a:rPr lang="en-US" altLang="ko-KR" sz="1400" kern="0" dirty="0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b</a:t>
            </a:r>
            <a:r>
              <a:rPr lang="ko-KR" altLang="en-US" sz="1400" kern="0" dirty="0">
                <a:solidFill>
                  <a:srgbClr val="008000"/>
                </a:solidFill>
                <a:latin typeface="Trebuchet MS" panose="020B0603020202020204" pitchFamily="34" charset="0"/>
                <a:ea typeface="휴먼명조"/>
              </a:rPr>
              <a:t>에서 현재 저장 위치</a:t>
            </a:r>
            <a:endParaRPr lang="ko-KR" altLang="en-US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b.rows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= </a:t>
            </a:r>
            <a:r>
              <a:rPr lang="en-US" altLang="ko-KR" sz="14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a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.rows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;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b.cols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= </a:t>
            </a:r>
            <a:r>
              <a:rPr lang="en-US" altLang="ko-KR" sz="14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a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.cols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;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b.terms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= </a:t>
            </a:r>
            <a:r>
              <a:rPr lang="en-US" altLang="ko-KR" sz="14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a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.terms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;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4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if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(</a:t>
            </a:r>
            <a:r>
              <a:rPr lang="en-US" altLang="ko-KR" sz="14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a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.terms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&gt; 0) {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bindex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= 0;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</a:t>
            </a:r>
            <a:r>
              <a:rPr lang="en-US" altLang="ko-KR" sz="14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for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(</a:t>
            </a:r>
            <a:r>
              <a:rPr lang="en-US" altLang="ko-KR" sz="14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c = 0; c &lt; </a:t>
            </a:r>
            <a:r>
              <a:rPr lang="en-US" altLang="ko-KR" sz="14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a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.cols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; 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c++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 {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	</a:t>
            </a:r>
            <a:r>
              <a:rPr lang="en-US" altLang="ko-KR" sz="14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for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(</a:t>
            </a:r>
            <a:r>
              <a:rPr lang="en-US" altLang="ko-KR" sz="14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= 0; 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&lt; </a:t>
            </a:r>
            <a:r>
              <a:rPr lang="en-US" altLang="ko-KR" sz="14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a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.terms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; 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++) {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		</a:t>
            </a:r>
            <a:r>
              <a:rPr lang="en-US" altLang="ko-KR" sz="14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if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(</a:t>
            </a:r>
            <a:r>
              <a:rPr lang="en-US" altLang="ko-KR" sz="14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a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.data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].col == c) {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			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b.data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bindex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].row = </a:t>
            </a:r>
            <a:r>
              <a:rPr lang="en-US" altLang="ko-KR" sz="14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a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.data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].col;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			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b.data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bindex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].col = </a:t>
            </a:r>
            <a:r>
              <a:rPr lang="en-US" altLang="ko-KR" sz="14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a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.data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].row;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			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b.data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bindex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].value = </a:t>
            </a:r>
            <a:r>
              <a:rPr lang="en-US" altLang="ko-KR" sz="14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a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.data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].value;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			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bindex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++;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		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	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4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return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b;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 defTabSz="36000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400" kern="0" spc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31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희소 행렬 </a:t>
            </a:r>
            <a:r>
              <a:rPr lang="en-US" altLang="ko-KR" smtClean="0"/>
              <a:t>#1</a:t>
            </a:r>
            <a:endParaRPr lang="ko-KR" altLang="en-US" smtClean="0"/>
          </a:p>
        </p:txBody>
      </p:sp>
      <p:sp>
        <p:nvSpPr>
          <p:cNvPr id="3" name="Text Box 36"/>
          <p:cNvSpPr txBox="1">
            <a:spLocks noChangeArrowheads="1"/>
          </p:cNvSpPr>
          <p:nvPr/>
        </p:nvSpPr>
        <p:spPr bwMode="auto">
          <a:xfrm>
            <a:off x="609600" y="1403775"/>
            <a:ext cx="6975475" cy="4832092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void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matrix_print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</a:t>
            </a:r>
            <a:r>
              <a:rPr lang="en-US" altLang="ko-KR" sz="1400" kern="0" dirty="0" err="1">
                <a:solidFill>
                  <a:srgbClr val="2B91AF"/>
                </a:solidFill>
                <a:latin typeface="Trebuchet MS" panose="020B0603020202020204" pitchFamily="34" charset="0"/>
                <a:ea typeface="휴먼명조"/>
              </a:rPr>
              <a:t>SparseMatrix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400" kern="0" dirty="0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a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{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printf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</a:t>
            </a:r>
            <a:r>
              <a:rPr lang="en-US" altLang="ko-KR" sz="14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"====================\n"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);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4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for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(</a:t>
            </a:r>
            <a:r>
              <a:rPr lang="en-US" altLang="ko-KR" sz="14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= 0; 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&lt;</a:t>
            </a:r>
            <a:r>
              <a:rPr lang="en-US" altLang="ko-KR" sz="14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a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.terms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; 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++) {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printf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</a:t>
            </a:r>
            <a:r>
              <a:rPr lang="en-US" altLang="ko-KR" sz="14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"(%d, %d, %d) \n"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, </a:t>
            </a:r>
            <a:r>
              <a:rPr lang="en-US" altLang="ko-KR" sz="14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a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.data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].row, </a:t>
            </a:r>
            <a:r>
              <a:rPr lang="en-US" altLang="ko-KR" sz="14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a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.data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].col, </a:t>
            </a:r>
            <a:r>
              <a:rPr lang="en-US" altLang="ko-KR" sz="14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a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.data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].value);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printf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</a:t>
            </a:r>
            <a:r>
              <a:rPr lang="en-US" altLang="ko-KR" sz="14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"====================\n"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);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</a:p>
          <a:p>
            <a:pPr algn="just" defTabSz="360000">
              <a:spcBef>
                <a:spcPts val="0"/>
              </a:spcBef>
              <a:spcAft>
                <a:spcPts val="0"/>
              </a:spcAft>
            </a:pP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main(</a:t>
            </a:r>
            <a:r>
              <a:rPr lang="en-US" altLang="ko-KR" sz="14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void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{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400" kern="0" dirty="0" err="1">
                <a:solidFill>
                  <a:srgbClr val="2B91AF"/>
                </a:solidFill>
                <a:latin typeface="Trebuchet MS" panose="020B0603020202020204" pitchFamily="34" charset="0"/>
                <a:ea typeface="휴먼명조"/>
              </a:rPr>
              <a:t>SparseMatrix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m = {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{ { 0, 3, 7 },{ 1, 0, 9 },{ 1, 5, 8 },{ 3, 0, 6 },{ 3, 1, 5 },{ 4, 5, 1 },{ 5, 2, 2 } },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6,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6,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7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};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400" kern="0" dirty="0" err="1">
                <a:solidFill>
                  <a:srgbClr val="2B91AF"/>
                </a:solidFill>
                <a:latin typeface="Trebuchet MS" panose="020B0603020202020204" pitchFamily="34" charset="0"/>
                <a:ea typeface="휴먼명조"/>
              </a:rPr>
              <a:t>SparseMatrix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result;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result = matrix_transpose2(m);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4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matrix_print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(result);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return 0;</a:t>
            </a:r>
            <a:endParaRPr lang="en-US" altLang="ko-KR" sz="14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 defTabSz="360000"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400" kern="0" spc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32</a:t>
            </a:fld>
            <a:r>
              <a:rPr lang="en-US" smtClean="0"/>
              <a:t>/45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실행결과</a:t>
            </a:r>
            <a:endParaRPr lang="ko-KR" altLang="en-US" dirty="0"/>
          </a:p>
        </p:txBody>
      </p:sp>
      <p:sp>
        <p:nvSpPr>
          <p:cNvPr id="4" name="Text Box 36"/>
          <p:cNvSpPr txBox="1">
            <a:spLocks noChangeArrowheads="1"/>
          </p:cNvSpPr>
          <p:nvPr/>
        </p:nvSpPr>
        <p:spPr bwMode="auto">
          <a:xfrm>
            <a:off x="612648" y="1718810"/>
            <a:ext cx="7974468" cy="3149773"/>
          </a:xfrm>
          <a:prstGeom prst="rect">
            <a:avLst/>
          </a:prstGeom>
          <a:solidFill>
            <a:srgbClr val="92D05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====================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(0, 1, 9)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(0, 3, 6)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(1, 3, 5)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(2, 5, 2)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(3, 0, 7)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(5, 1, 8)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(5, 4, 1)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4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====================</a:t>
            </a:r>
            <a:endParaRPr lang="en-US" altLang="ko-KR" sz="1400" kern="0" spc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33</a:t>
            </a:fld>
            <a:r>
              <a:rPr lang="en-US" smtClean="0"/>
              <a:t>/48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013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포인터</a:t>
            </a:r>
            <a:r>
              <a:rPr lang="en-US" altLang="ko-KR" smtClean="0"/>
              <a:t>(pointer)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1"/>
            <a:ext cx="7742820" cy="65477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ko-KR" altLang="en-US" dirty="0" smtClean="0"/>
              <a:t>포인터</a:t>
            </a:r>
            <a:r>
              <a:rPr lang="en-US" altLang="ko-KR" dirty="0" smtClean="0"/>
              <a:t>: </a:t>
            </a:r>
            <a:r>
              <a:rPr lang="ko-KR" altLang="en-US" dirty="0" smtClean="0"/>
              <a:t>다른 변수의 주소를 가지고 있는 변수</a:t>
            </a:r>
          </a:p>
          <a:p>
            <a:pPr eaLnBrk="1" hangingPunct="1">
              <a:lnSpc>
                <a:spcPct val="90000"/>
              </a:lnSpc>
            </a:pPr>
            <a:endParaRPr lang="en-US" altLang="ko-KR" dirty="0" smtClean="0"/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4751115" y="2844478"/>
            <a:ext cx="2443162" cy="2151062"/>
            <a:chOff x="2789" y="-112"/>
            <a:chExt cx="2624" cy="2432"/>
          </a:xfrm>
        </p:grpSpPr>
        <p:grpSp>
          <p:nvGrpSpPr>
            <p:cNvPr id="32789" name="Group 5"/>
            <p:cNvGrpSpPr>
              <a:grpSpLocks/>
            </p:cNvGrpSpPr>
            <p:nvPr/>
          </p:nvGrpSpPr>
          <p:grpSpPr bwMode="auto">
            <a:xfrm>
              <a:off x="3940" y="235"/>
              <a:ext cx="1052" cy="1037"/>
              <a:chOff x="330" y="1645"/>
              <a:chExt cx="866" cy="1037"/>
            </a:xfrm>
          </p:grpSpPr>
          <p:sp>
            <p:nvSpPr>
              <p:cNvPr id="32799" name="AutoShape 6"/>
              <p:cNvSpPr>
                <a:spLocks noChangeArrowheads="1"/>
              </p:cNvSpPr>
              <p:nvPr/>
            </p:nvSpPr>
            <p:spPr bwMode="auto">
              <a:xfrm rot="5400000">
                <a:off x="558" y="1550"/>
                <a:ext cx="430" cy="847"/>
              </a:xfrm>
              <a:prstGeom prst="triangle">
                <a:avLst>
                  <a:gd name="adj" fmla="val 48370"/>
                </a:avLst>
              </a:prstGeom>
              <a:solidFill>
                <a:srgbClr val="FF33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algn="ctr" eaLnBrk="1" hangingPunct="1"/>
                <a:r>
                  <a:rPr lang="en-US" altLang="ko-KR" sz="1200">
                    <a:solidFill>
                      <a:schemeClr val="bg1"/>
                    </a:solidFill>
                    <a:latin typeface="HY엽서L" pitchFamily="18" charset="-127"/>
                    <a:ea typeface="HY엽서L" pitchFamily="18" charset="-127"/>
                  </a:rPr>
                  <a:t>26</a:t>
                </a:r>
              </a:p>
            </p:txBody>
          </p:sp>
          <p:sp>
            <p:nvSpPr>
              <p:cNvPr id="32800" name="Rectangle 7"/>
              <p:cNvSpPr>
                <a:spLocks noChangeArrowheads="1"/>
              </p:cNvSpPr>
              <p:nvPr/>
            </p:nvSpPr>
            <p:spPr bwMode="auto">
              <a:xfrm>
                <a:off x="330" y="1645"/>
                <a:ext cx="56" cy="1037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한양해서" pitchFamily="18" charset="-127"/>
                    <a:ea typeface="한양해서" pitchFamily="18" charset="-127"/>
                  </a:defRPr>
                </a:lvl9pPr>
              </a:lstStyle>
              <a:p>
                <a:pPr eaLnBrk="1" hangingPunct="1"/>
                <a:endParaRPr lang="ko-KR" altLang="en-US"/>
              </a:p>
            </p:txBody>
          </p:sp>
        </p:grpSp>
        <p:sp>
          <p:nvSpPr>
            <p:cNvPr id="32790" name="AutoShape 8"/>
            <p:cNvSpPr>
              <a:spLocks noChangeArrowheads="1"/>
            </p:cNvSpPr>
            <p:nvPr/>
          </p:nvSpPr>
          <p:spPr bwMode="auto">
            <a:xfrm>
              <a:off x="3949" y="932"/>
              <a:ext cx="536" cy="621"/>
            </a:xfrm>
            <a:prstGeom prst="cube">
              <a:avLst>
                <a:gd name="adj" fmla="val 25000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새굴림" pitchFamily="18" charset="-127"/>
                  <a:ea typeface="HY엽서L" pitchFamily="18" charset="-127"/>
                </a:rPr>
                <a:t>‘</a:t>
              </a:r>
              <a:r>
                <a:rPr lang="en-US" altLang="ko-KR" sz="1400">
                  <a:latin typeface="HY엽서L" pitchFamily="18" charset="-127"/>
                  <a:ea typeface="HY엽서L" pitchFamily="18" charset="-127"/>
                </a:rPr>
                <a:t>A</a:t>
              </a:r>
              <a:r>
                <a:rPr lang="en-US" altLang="ko-KR" sz="1400">
                  <a:latin typeface="새굴림" pitchFamily="18" charset="-127"/>
                  <a:ea typeface="HY엽서L" pitchFamily="18" charset="-127"/>
                </a:rPr>
                <a:t>’</a:t>
              </a:r>
              <a:endParaRPr lang="en-US" altLang="ko-KR" sz="1400">
                <a:latin typeface="HY엽서L" pitchFamily="18" charset="-127"/>
                <a:ea typeface="HY엽서L" pitchFamily="18" charset="-127"/>
              </a:endParaRPr>
            </a:p>
          </p:txBody>
        </p:sp>
        <p:sp>
          <p:nvSpPr>
            <p:cNvPr id="32791" name="Text Box 9"/>
            <p:cNvSpPr txBox="1">
              <a:spLocks noChangeArrowheads="1"/>
            </p:cNvSpPr>
            <p:nvPr/>
          </p:nvSpPr>
          <p:spPr bwMode="auto">
            <a:xfrm>
              <a:off x="4427" y="1792"/>
              <a:ext cx="986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ko-KR" altLang="en-US">
                  <a:latin typeface="Lucida Console" pitchFamily="49" charset="0"/>
                  <a:ea typeface="HY엽서L" pitchFamily="18" charset="-127"/>
                </a:rPr>
                <a:t>변수 </a:t>
              </a:r>
              <a:r>
                <a:rPr lang="en-US" altLang="ko-KR">
                  <a:latin typeface="Lucida Console" pitchFamily="49" charset="0"/>
                  <a:ea typeface="HY엽서L" pitchFamily="18" charset="-127"/>
                </a:rPr>
                <a:t>a</a:t>
              </a:r>
            </a:p>
          </p:txBody>
        </p:sp>
        <p:sp>
          <p:nvSpPr>
            <p:cNvPr id="32792" name="Line 10"/>
            <p:cNvSpPr>
              <a:spLocks noChangeShapeType="1"/>
            </p:cNvSpPr>
            <p:nvPr/>
          </p:nvSpPr>
          <p:spPr bwMode="auto">
            <a:xfrm flipH="1" flipV="1">
              <a:off x="4242" y="1588"/>
              <a:ext cx="243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32793" name="Text Box 11"/>
            <p:cNvSpPr txBox="1">
              <a:spLocks noChangeArrowheads="1"/>
            </p:cNvSpPr>
            <p:nvPr/>
          </p:nvSpPr>
          <p:spPr bwMode="auto">
            <a:xfrm>
              <a:off x="4284" y="-112"/>
              <a:ext cx="689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ko-KR" altLang="en-US">
                  <a:latin typeface="Lucida Console" pitchFamily="49" charset="0"/>
                  <a:ea typeface="HY엽서L" pitchFamily="18" charset="-127"/>
                </a:rPr>
                <a:t>주소</a:t>
              </a:r>
            </a:p>
          </p:txBody>
        </p:sp>
        <p:sp>
          <p:nvSpPr>
            <p:cNvPr id="32794" name="Line 12"/>
            <p:cNvSpPr>
              <a:spLocks noChangeShapeType="1"/>
            </p:cNvSpPr>
            <p:nvPr/>
          </p:nvSpPr>
          <p:spPr bwMode="auto">
            <a:xfrm flipH="1">
              <a:off x="4242" y="119"/>
              <a:ext cx="43" cy="3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32795" name="AutoShape 13"/>
            <p:cNvSpPr>
              <a:spLocks noChangeArrowheads="1"/>
            </p:cNvSpPr>
            <p:nvPr/>
          </p:nvSpPr>
          <p:spPr bwMode="auto">
            <a:xfrm>
              <a:off x="2789" y="1010"/>
              <a:ext cx="536" cy="621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algn="ctr" eaLnBrk="1" hangingPunct="1"/>
              <a:r>
                <a:rPr lang="en-US" altLang="ko-KR" sz="1400">
                  <a:latin typeface="HY엽서L" pitchFamily="18" charset="-127"/>
                  <a:ea typeface="HY엽서L" pitchFamily="18" charset="-127"/>
                </a:rPr>
                <a:t>26</a:t>
              </a:r>
            </a:p>
          </p:txBody>
        </p:sp>
        <p:sp>
          <p:nvSpPr>
            <p:cNvPr id="32796" name="Text Box 14"/>
            <p:cNvSpPr txBox="1">
              <a:spLocks noChangeArrowheads="1"/>
            </p:cNvSpPr>
            <p:nvPr/>
          </p:nvSpPr>
          <p:spPr bwMode="auto">
            <a:xfrm>
              <a:off x="3123" y="1905"/>
              <a:ext cx="1231" cy="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한양해서" pitchFamily="18" charset="-127"/>
                  <a:ea typeface="한양해서" pitchFamily="18" charset="-127"/>
                </a:defRPr>
              </a:lvl9pPr>
            </a:lstStyle>
            <a:p>
              <a:pPr eaLnBrk="1" hangingPunct="1"/>
              <a:r>
                <a:rPr lang="ko-KR" altLang="en-US" dirty="0">
                  <a:latin typeface="Lucida Console" pitchFamily="49" charset="0"/>
                  <a:ea typeface="HY엽서L" pitchFamily="18" charset="-127"/>
                </a:rPr>
                <a:t>포인터 </a:t>
              </a:r>
              <a:r>
                <a:rPr lang="en-US" altLang="ko-KR" dirty="0">
                  <a:latin typeface="Lucida Console" pitchFamily="49" charset="0"/>
                  <a:ea typeface="HY엽서L" pitchFamily="18" charset="-127"/>
                </a:rPr>
                <a:t>p</a:t>
              </a:r>
            </a:p>
          </p:txBody>
        </p:sp>
        <p:sp>
          <p:nvSpPr>
            <p:cNvPr id="32797" name="Line 15"/>
            <p:cNvSpPr>
              <a:spLocks noChangeShapeType="1"/>
            </p:cNvSpPr>
            <p:nvPr/>
          </p:nvSpPr>
          <p:spPr bwMode="auto">
            <a:xfrm flipH="1" flipV="1">
              <a:off x="2938" y="1702"/>
              <a:ext cx="243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ko-KR" altLang="en-US"/>
            </a:p>
          </p:txBody>
        </p:sp>
        <p:sp>
          <p:nvSpPr>
            <p:cNvPr id="32798" name="Line 16"/>
            <p:cNvSpPr>
              <a:spLocks noChangeShapeType="1"/>
            </p:cNvSpPr>
            <p:nvPr/>
          </p:nvSpPr>
          <p:spPr bwMode="auto">
            <a:xfrm>
              <a:off x="3181" y="1362"/>
              <a:ext cx="7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32773" name="Text Box 17"/>
          <p:cNvSpPr txBox="1">
            <a:spLocks noChangeArrowheads="1"/>
          </p:cNvSpPr>
          <p:nvPr/>
        </p:nvSpPr>
        <p:spPr bwMode="auto">
          <a:xfrm>
            <a:off x="1012179" y="2560755"/>
            <a:ext cx="3554877" cy="830997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600">
                <a:solidFill>
                  <a:srgbClr val="0000FF"/>
                </a:solidFill>
                <a:latin typeface="¹ÙÅÁ" charset="0"/>
                <a:ea typeface="굴림체" pitchFamily="49" charset="-127"/>
              </a:rPr>
              <a:t>char</a:t>
            </a:r>
            <a:r>
              <a:rPr lang="en-US" altLang="ko-KR" sz="1600">
                <a:latin typeface="¹ÙÅÁ" charset="0"/>
                <a:ea typeface="굴림체" pitchFamily="49" charset="-127"/>
              </a:rPr>
              <a:t> a='A';</a:t>
            </a:r>
            <a:endParaRPr lang="en-US" altLang="ko-KR" sz="1600">
              <a:latin typeface="굴림체" pitchFamily="49" charset="-127"/>
              <a:ea typeface="굴림체" pitchFamily="49" charset="-127"/>
            </a:endParaRPr>
          </a:p>
          <a:p>
            <a:pPr algn="just" eaLnBrk="1" hangingPunct="1"/>
            <a:r>
              <a:rPr lang="en-US" altLang="ko-KR" sz="1600">
                <a:solidFill>
                  <a:srgbClr val="0000FF"/>
                </a:solidFill>
                <a:latin typeface="¹ÙÅÁ" charset="0"/>
                <a:ea typeface="굴림체" pitchFamily="49" charset="-127"/>
              </a:rPr>
              <a:t>char</a:t>
            </a:r>
            <a:r>
              <a:rPr lang="en-US" altLang="ko-KR" sz="1600">
                <a:latin typeface="¹ÙÅÁ" charset="0"/>
                <a:ea typeface="굴림체" pitchFamily="49" charset="-127"/>
              </a:rPr>
              <a:t> *p;</a:t>
            </a:r>
            <a:endParaRPr lang="en-US" altLang="ko-KR" sz="1600">
              <a:latin typeface="굴림체" pitchFamily="49" charset="-127"/>
              <a:ea typeface="굴림체" pitchFamily="49" charset="-127"/>
            </a:endParaRPr>
          </a:p>
          <a:p>
            <a:pPr algn="just" eaLnBrk="1" hangingPunct="1"/>
            <a:r>
              <a:rPr lang="en-US" altLang="ko-KR" sz="1600">
                <a:latin typeface="¹ÙÅÁ" charset="0"/>
                <a:ea typeface="굴림체" pitchFamily="49" charset="-127"/>
              </a:rPr>
              <a:t>p = &amp;a;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34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포인터</a:t>
            </a:r>
            <a:r>
              <a:rPr lang="en-US" altLang="ko-KR" smtClean="0"/>
              <a:t>(pointer)</a:t>
            </a:r>
          </a:p>
        </p:txBody>
      </p:sp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>
          <a:xfrm>
            <a:off x="612648" y="1710357"/>
            <a:ext cx="8153400" cy="4495800"/>
          </a:xfrm>
        </p:spPr>
        <p:txBody>
          <a:bodyPr/>
          <a:lstStyle/>
          <a:p>
            <a:r>
              <a:rPr lang="ko-KR" altLang="en-US" dirty="0" smtClean="0"/>
              <a:t>포인터가 가리키는 내용의 변경</a:t>
            </a:r>
            <a:r>
              <a:rPr lang="en-US" altLang="ko-KR" dirty="0" smtClean="0"/>
              <a:t>: * </a:t>
            </a:r>
            <a:r>
              <a:rPr lang="ko-KR" altLang="en-US" dirty="0" smtClean="0"/>
              <a:t>연산자 사용</a:t>
            </a:r>
            <a:endParaRPr lang="ko-KR" altLang="en-US" dirty="0"/>
          </a:p>
        </p:txBody>
      </p:sp>
      <p:sp>
        <p:nvSpPr>
          <p:cNvPr id="32775" name="Text Box 19"/>
          <p:cNvSpPr txBox="1">
            <a:spLocks noChangeArrowheads="1"/>
          </p:cNvSpPr>
          <p:nvPr/>
        </p:nvSpPr>
        <p:spPr bwMode="auto">
          <a:xfrm>
            <a:off x="1016605" y="2663915"/>
            <a:ext cx="2744788" cy="338554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sz="1600">
                <a:latin typeface="¹ÙÅÁ" charset="0"/>
                <a:ea typeface="굴림체" pitchFamily="49" charset="-127"/>
              </a:rPr>
              <a:t>*p= 'B';</a:t>
            </a:r>
          </a:p>
        </p:txBody>
      </p:sp>
      <p:pic>
        <p:nvPicPr>
          <p:cNvPr id="34" name="그림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6895" y="3203975"/>
            <a:ext cx="3669280" cy="2286541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35</a:t>
            </a:fld>
            <a:r>
              <a:rPr lang="en-US" smtClean="0"/>
              <a:t>/48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99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포인터와 관련된 연산자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17663"/>
            <a:ext cx="7922840" cy="122627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ko-KR" sz="2000" dirty="0" smtClean="0">
                <a:latin typeface="Lucida Console" pitchFamily="49" charset="0"/>
              </a:rPr>
              <a:t>&amp; </a:t>
            </a:r>
            <a:r>
              <a:rPr lang="ko-KR" altLang="en-US" sz="2000" dirty="0" smtClean="0">
                <a:latin typeface="Lucida Console" pitchFamily="49" charset="0"/>
              </a:rPr>
              <a:t>연산자</a:t>
            </a:r>
            <a:r>
              <a:rPr lang="en-US" altLang="ko-KR" sz="2000" dirty="0" smtClean="0">
                <a:latin typeface="Lucida Console" pitchFamily="49" charset="0"/>
              </a:rPr>
              <a:t>: </a:t>
            </a:r>
            <a:r>
              <a:rPr lang="ko-KR" altLang="en-US" sz="2000" dirty="0" smtClean="0">
                <a:latin typeface="Lucida Console" pitchFamily="49" charset="0"/>
              </a:rPr>
              <a:t>변수의 주소를 추출</a:t>
            </a:r>
          </a:p>
          <a:p>
            <a:pPr eaLnBrk="1" hangingPunct="1"/>
            <a:r>
              <a:rPr lang="ko-KR" altLang="en-US" sz="2000" dirty="0" smtClean="0">
                <a:latin typeface="Lucida Console" pitchFamily="49" charset="0"/>
              </a:rPr>
              <a:t>* 연산자</a:t>
            </a:r>
            <a:r>
              <a:rPr lang="en-US" altLang="ko-KR" sz="2000" dirty="0" smtClean="0">
                <a:latin typeface="Lucida Console" pitchFamily="49" charset="0"/>
              </a:rPr>
              <a:t>: </a:t>
            </a:r>
            <a:r>
              <a:rPr lang="ko-KR" altLang="en-US" sz="2000" dirty="0" smtClean="0">
                <a:latin typeface="Lucida Console" pitchFamily="49" charset="0"/>
              </a:rPr>
              <a:t>포인터가 가리키는 곳의 내용을 추출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700" y="2618910"/>
            <a:ext cx="4524375" cy="2819400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36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디양한 포인터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7923213" cy="4333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ko-KR" altLang="en-US" smtClean="0"/>
              <a:t>포인터의 종류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908717" y="2303875"/>
            <a:ext cx="7561262" cy="1126462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*p; </a:t>
            </a:r>
            <a:r>
              <a:rPr lang="ko-KR" altLang="en-US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// p</a:t>
            </a:r>
            <a:r>
              <a:rPr lang="ko-KR" altLang="en-US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는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ko-KR" altLang="en-US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형 변수를 가리키는 포인터</a:t>
            </a: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float *pf; // pf</a:t>
            </a:r>
            <a:r>
              <a:rPr lang="ko-KR" altLang="en-US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는 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double</a:t>
            </a:r>
            <a:r>
              <a:rPr lang="ko-KR" altLang="en-US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형 변수를 가리키는 포인터</a:t>
            </a:r>
          </a:p>
          <a:p>
            <a:pPr marL="1905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char *pc; // pc</a:t>
            </a:r>
            <a:r>
              <a:rPr lang="ko-KR" altLang="en-US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는 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char</a:t>
            </a:r>
            <a:r>
              <a:rPr lang="ko-KR" altLang="en-US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형 변수를 가리키는 포인터</a:t>
            </a:r>
            <a:endParaRPr lang="ko-KR" altLang="en-US" sz="1600" kern="0" spc="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37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함수의 매개변수로 포인터 사용하기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7923213" cy="7493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ko-KR" altLang="en-US" dirty="0" err="1" smtClean="0"/>
              <a:t>함수안에서</a:t>
            </a:r>
            <a:r>
              <a:rPr lang="ko-KR" altLang="en-US" dirty="0" smtClean="0"/>
              <a:t> 매개변수로 전달된 포인터를 이용하여 외부 변수의 값 변경 가능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701570" y="2438890"/>
            <a:ext cx="7605713" cy="4031873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#include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&lt;</a:t>
            </a:r>
            <a:r>
              <a:rPr lang="en-US" altLang="ko-KR" sz="1600" kern="0" dirty="0" err="1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stdio.h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&gt;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void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swap(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*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px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, 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*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py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{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tmp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tmp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= *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px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*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px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= *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py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*</a:t>
            </a:r>
            <a:r>
              <a:rPr lang="en-US" altLang="ko-KR" sz="1600" kern="0" dirty="0" err="1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py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=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tmp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main(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void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{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a = 1, b = 2;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printf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"swap</a:t>
            </a:r>
            <a:r>
              <a:rPr lang="ko-KR" altLang="en-US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을 호출하기 전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: a=%d, b=%d\n"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, a, b);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swap(&amp;a, &amp;b);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printf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"swap</a:t>
            </a:r>
            <a:r>
              <a:rPr lang="ko-KR" altLang="en-US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을 호출한 다음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: a=%d, b=%d\n"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, a, b);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return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0;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600" kern="0" spc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38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배열과 포인터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7923213" cy="523875"/>
          </a:xfrm>
        </p:spPr>
        <p:txBody>
          <a:bodyPr/>
          <a:lstStyle/>
          <a:p>
            <a:pPr eaLnBrk="1" hangingPunct="1"/>
            <a:r>
              <a:rPr lang="ko-KR" altLang="en-US" smtClean="0"/>
              <a:t>배열의 이름</a:t>
            </a:r>
            <a:r>
              <a:rPr lang="en-US" altLang="ko-KR" smtClean="0"/>
              <a:t>: </a:t>
            </a:r>
            <a:r>
              <a:rPr lang="ko-KR" altLang="en-US" smtClean="0"/>
              <a:t>사실상의 포인터와 같은 역할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665" y="2618910"/>
            <a:ext cx="4781550" cy="2905125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39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1</a:t>
            </a:r>
            <a:r>
              <a:rPr lang="ko-KR" altLang="en-US" smtClean="0"/>
              <a:t>차원 배열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853825"/>
            <a:ext cx="8153400" cy="1015663"/>
          </a:xfr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ko-KR" sz="2000" dirty="0" err="1">
                <a:latin typeface="+mn-lt"/>
                <a:ea typeface="+mj-ea"/>
                <a:cs typeface="+mn-cs"/>
              </a:rPr>
              <a:t>int</a:t>
            </a:r>
            <a:r>
              <a:rPr kumimoji="1" lang="en-US" altLang="ko-KR" sz="2000" dirty="0">
                <a:latin typeface="+mn-lt"/>
                <a:ea typeface="+mj-ea"/>
                <a:cs typeface="+mn-cs"/>
              </a:rPr>
              <a:t> list[6];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ko-KR" sz="2000" dirty="0">
                <a:latin typeface="+mn-lt"/>
                <a:ea typeface="+mj-ea"/>
                <a:cs typeface="+mn-cs"/>
              </a:rPr>
              <a:t>list[0] = 100; </a:t>
            </a:r>
            <a:r>
              <a:rPr kumimoji="1" lang="en-US" altLang="ko-KR" sz="2000" dirty="0" smtClean="0">
                <a:latin typeface="+mn-lt"/>
                <a:ea typeface="+mj-ea"/>
                <a:cs typeface="+mn-cs"/>
              </a:rPr>
              <a:t>	// </a:t>
            </a:r>
            <a:r>
              <a:rPr kumimoji="1" lang="en-US" altLang="ko-KR" sz="2000" dirty="0">
                <a:latin typeface="+mn-lt"/>
                <a:ea typeface="+mj-ea"/>
                <a:cs typeface="+mn-cs"/>
              </a:rPr>
              <a:t>set </a:t>
            </a:r>
            <a:r>
              <a:rPr kumimoji="1" lang="ko-KR" altLang="en-US" sz="2000" dirty="0">
                <a:latin typeface="+mn-lt"/>
                <a:ea typeface="+mj-ea"/>
                <a:cs typeface="+mn-cs"/>
              </a:rPr>
              <a:t>연산에 해당된다</a:t>
            </a:r>
            <a:r>
              <a:rPr kumimoji="1" lang="en-US" altLang="ko-KR" sz="2000" dirty="0">
                <a:latin typeface="+mn-lt"/>
                <a:ea typeface="+mj-ea"/>
                <a:cs typeface="+mn-cs"/>
              </a:rPr>
              <a:t>.</a:t>
            </a:r>
          </a:p>
          <a:p>
            <a:pPr mar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en-US" altLang="ko-KR" sz="2000" dirty="0">
                <a:latin typeface="+mn-lt"/>
                <a:ea typeface="+mj-ea"/>
                <a:cs typeface="+mn-cs"/>
              </a:rPr>
              <a:t>value = list[0]; </a:t>
            </a:r>
            <a:r>
              <a:rPr kumimoji="1" lang="en-US" altLang="ko-KR" sz="2000" dirty="0" smtClean="0">
                <a:latin typeface="+mn-lt"/>
                <a:ea typeface="+mj-ea"/>
                <a:cs typeface="+mn-cs"/>
              </a:rPr>
              <a:t>	// </a:t>
            </a:r>
            <a:r>
              <a:rPr kumimoji="1" lang="en-US" altLang="ko-KR" sz="2000" dirty="0">
                <a:latin typeface="+mn-lt"/>
                <a:ea typeface="+mj-ea"/>
                <a:cs typeface="+mn-cs"/>
              </a:rPr>
              <a:t>get </a:t>
            </a:r>
            <a:r>
              <a:rPr kumimoji="1" lang="ko-KR" altLang="en-US" sz="2000" dirty="0">
                <a:latin typeface="+mn-lt"/>
                <a:ea typeface="+mj-ea"/>
                <a:cs typeface="+mn-cs"/>
              </a:rPr>
              <a:t>연산에 해당된다</a:t>
            </a:r>
            <a:r>
              <a:rPr kumimoji="1" lang="en-US" altLang="ko-KR" sz="2000" dirty="0">
                <a:latin typeface="+mn-lt"/>
                <a:ea typeface="+mj-ea"/>
                <a:cs typeface="+mn-cs"/>
              </a:rPr>
              <a:t>.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595" y="3609020"/>
            <a:ext cx="6553200" cy="1266825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4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예제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746575" y="723900"/>
            <a:ext cx="7605713" cy="6001643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#include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&lt;</a:t>
            </a:r>
            <a:r>
              <a:rPr lang="en-US" altLang="ko-KR" sz="1600" kern="0" dirty="0" err="1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stdio.h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&gt;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#define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휴먼명조"/>
              </a:rPr>
              <a:t>SIZE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6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void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get_integers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list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[])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{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printf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"6</a:t>
            </a:r>
            <a:r>
              <a:rPr lang="ko-KR" altLang="en-US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개의 정수를 </a:t>
            </a:r>
            <a:r>
              <a:rPr lang="ko-KR" altLang="en-US" sz="1600" kern="0" dirty="0" err="1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입력하시오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: "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);</a:t>
            </a:r>
            <a:endParaRPr lang="ko-KR" altLang="en-US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ko-KR" altLang="en-US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for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(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= 0;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&lt; 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휴먼명조"/>
              </a:rPr>
              <a:t>SIZE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; ++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 {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scanf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"%d"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, &amp;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list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cal_sum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list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[])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{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sum = 0;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for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(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= 0;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&lt; 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휴먼명조"/>
              </a:rPr>
              <a:t>SIZE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; ++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 {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	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sum += *(</a:t>
            </a: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휴먼명조"/>
              </a:rPr>
              <a:t>list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+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return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sum;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main(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void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{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list[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휴먼명조"/>
              </a:rPr>
              <a:t>SIZE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];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get_integers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(list);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printf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"</a:t>
            </a:r>
            <a:r>
              <a:rPr lang="ko-KR" altLang="en-US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합 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= %d \n"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,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cal_sum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(list));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휴먼명조"/>
              </a:rPr>
              <a:t>return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 0;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600" kern="0" spc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40</a:t>
            </a:fld>
            <a:r>
              <a:rPr lang="en-US" smtClean="0"/>
              <a:t>/48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7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동적 메모리 할당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599" y="1719263"/>
            <a:ext cx="8057855" cy="161972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ko-KR" altLang="en-US" sz="2000" b="1" dirty="0" smtClean="0">
                <a:solidFill>
                  <a:srgbClr val="FF3300"/>
                </a:solidFill>
              </a:rPr>
              <a:t>동적 메모리 할당</a:t>
            </a:r>
          </a:p>
          <a:p>
            <a:pPr lvl="1" eaLnBrk="1" hangingPunct="1">
              <a:lnSpc>
                <a:spcPct val="80000"/>
              </a:lnSpc>
            </a:pPr>
            <a:r>
              <a:rPr lang="ko-KR" altLang="en-US" sz="1800" dirty="0" smtClean="0"/>
              <a:t>프로그램의 실행 도중에 메모리를 할당 받는 것</a:t>
            </a:r>
          </a:p>
          <a:p>
            <a:pPr lvl="1" eaLnBrk="1" hangingPunct="1">
              <a:lnSpc>
                <a:spcPct val="80000"/>
              </a:lnSpc>
            </a:pPr>
            <a:r>
              <a:rPr lang="ko-KR" altLang="en-US" sz="1800" dirty="0" smtClean="0"/>
              <a:t>필요한 만큼만 할당을 받고 또 필요한 때에 사용하고 반납</a:t>
            </a:r>
          </a:p>
          <a:p>
            <a:pPr lvl="1" eaLnBrk="1" hangingPunct="1">
              <a:lnSpc>
                <a:spcPct val="80000"/>
              </a:lnSpc>
            </a:pPr>
            <a:r>
              <a:rPr lang="ko-KR" altLang="en-US" sz="1800" dirty="0" smtClean="0"/>
              <a:t>메모리를 매우 효율적으로 사용가능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3351666"/>
            <a:ext cx="5130570" cy="2230683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41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동적 메모리 할당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00200"/>
            <a:ext cx="7923213" cy="479425"/>
          </a:xfrm>
        </p:spPr>
        <p:txBody>
          <a:bodyPr/>
          <a:lstStyle/>
          <a:p>
            <a:pPr eaLnBrk="1" hangingPunct="1"/>
            <a:r>
              <a:rPr lang="ko-KR" altLang="en-US" smtClean="0"/>
              <a:t>전형적인 동적 메모리 할당 코드 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790574" y="2460625"/>
            <a:ext cx="7561263" cy="2339102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en-US" sz="1600">
                <a:latin typeface="Trebuchet MS" panose="020B0603020202020204" pitchFamily="34" charset="0"/>
                <a:ea typeface="굴림" panose="020B0600000101010101" pitchFamily="50" charset="-127"/>
              </a:rPr>
              <a:t>main() </a:t>
            </a:r>
          </a:p>
          <a:p>
            <a:pPr algn="just" eaLnBrk="1" hangingPunct="1"/>
            <a:r>
              <a:rPr lang="en-US" altLang="en-US" sz="1600">
                <a:latin typeface="Trebuchet MS" panose="020B0603020202020204" pitchFamily="34" charset="0"/>
                <a:ea typeface="굴림" panose="020B0600000101010101" pitchFamily="50" charset="-127"/>
              </a:rPr>
              <a:t>{ </a:t>
            </a:r>
          </a:p>
          <a:p>
            <a:pPr algn="just" eaLnBrk="1" hangingPunct="1"/>
            <a:r>
              <a:rPr lang="en-US" altLang="en-US" sz="1600">
                <a:latin typeface="Trebuchet MS" panose="020B0603020202020204" pitchFamily="34" charset="0"/>
                <a:ea typeface="굴림" panose="020B0600000101010101" pitchFamily="50" charset="-127"/>
              </a:rPr>
              <a:t>    </a:t>
            </a:r>
            <a:r>
              <a:rPr lang="en-US" altLang="en-US" sz="160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 </a:t>
            </a:r>
            <a:r>
              <a:rPr lang="en-US" altLang="en-US" sz="1600">
                <a:latin typeface="Trebuchet MS" panose="020B0603020202020204" pitchFamily="34" charset="0"/>
                <a:ea typeface="굴림" panose="020B0600000101010101" pitchFamily="50" charset="-127"/>
              </a:rPr>
              <a:t>*pi; </a:t>
            </a:r>
          </a:p>
          <a:p>
            <a:pPr algn="just" eaLnBrk="1" hangingPunct="1"/>
            <a:r>
              <a:rPr lang="en-US" altLang="en-US" sz="1600">
                <a:latin typeface="Trebuchet MS" panose="020B0603020202020204" pitchFamily="34" charset="0"/>
                <a:ea typeface="굴림" panose="020B0600000101010101" pitchFamily="50" charset="-127"/>
              </a:rPr>
              <a:t>    pi = (</a:t>
            </a:r>
            <a:r>
              <a:rPr lang="en-US" altLang="en-US" sz="160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 </a:t>
            </a:r>
            <a:r>
              <a:rPr lang="en-US" altLang="en-US" sz="1600">
                <a:latin typeface="Trebuchet MS" panose="020B0603020202020204" pitchFamily="34" charset="0"/>
                <a:ea typeface="굴림" panose="020B0600000101010101" pitchFamily="50" charset="-127"/>
              </a:rPr>
              <a:t>*)malloc(</a:t>
            </a:r>
            <a:r>
              <a:rPr lang="en-US" altLang="en-US" sz="160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sizeof</a:t>
            </a:r>
            <a:r>
              <a:rPr lang="en-US" altLang="en-US" sz="1600"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en-US" sz="160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en-US" sz="1600">
                <a:latin typeface="Trebuchet MS" panose="020B0603020202020204" pitchFamily="34" charset="0"/>
                <a:ea typeface="굴림" panose="020B0600000101010101" pitchFamily="50" charset="-127"/>
              </a:rPr>
              <a:t>)); 	</a:t>
            </a:r>
            <a:r>
              <a:rPr lang="en-US" altLang="en-US" sz="1600">
                <a:solidFill>
                  <a:srgbClr val="FF33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// 동적 메모리 할당</a:t>
            </a:r>
          </a:p>
          <a:p>
            <a:pPr algn="just" eaLnBrk="1" hangingPunct="1"/>
            <a:r>
              <a:rPr lang="en-US" altLang="en-US" sz="1600">
                <a:latin typeface="Trebuchet MS" panose="020B0603020202020204" pitchFamily="34" charset="0"/>
                <a:ea typeface="굴림" panose="020B0600000101010101" pitchFamily="50" charset="-127"/>
              </a:rPr>
              <a:t>    ...	 </a:t>
            </a:r>
          </a:p>
          <a:p>
            <a:pPr algn="just" eaLnBrk="1" hangingPunct="1"/>
            <a:r>
              <a:rPr lang="en-US" altLang="en-US" sz="1600">
                <a:latin typeface="Trebuchet MS" panose="020B0603020202020204" pitchFamily="34" charset="0"/>
                <a:ea typeface="굴림" panose="020B0600000101010101" pitchFamily="50" charset="-127"/>
              </a:rPr>
              <a:t>    </a:t>
            </a:r>
            <a:r>
              <a:rPr lang="en-US" altLang="ko-KR" sz="1600">
                <a:latin typeface="Trebuchet MS" panose="020B0603020202020204" pitchFamily="34" charset="0"/>
                <a:ea typeface="굴림" panose="020B0600000101010101" pitchFamily="50" charset="-127"/>
              </a:rPr>
              <a:t>…			</a:t>
            </a:r>
            <a:r>
              <a:rPr lang="en-US" altLang="en-US" sz="1600">
                <a:solidFill>
                  <a:srgbClr val="FF33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// 동적 </a:t>
            </a:r>
            <a:r>
              <a:rPr lang="ko-KR" altLang="en-US" sz="1600">
                <a:solidFill>
                  <a:srgbClr val="FF33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메모리 </a:t>
            </a:r>
            <a:r>
              <a:rPr lang="en-US" altLang="en-US" sz="1600">
                <a:solidFill>
                  <a:srgbClr val="FF33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사용</a:t>
            </a:r>
            <a:r>
              <a:rPr lang="en-US" altLang="en-US" sz="160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</a:p>
          <a:p>
            <a:pPr algn="just" eaLnBrk="1" hangingPunct="1"/>
            <a:r>
              <a:rPr lang="en-US" altLang="en-US" sz="1600">
                <a:latin typeface="Trebuchet MS" panose="020B0603020202020204" pitchFamily="34" charset="0"/>
                <a:ea typeface="굴림" panose="020B0600000101010101" pitchFamily="50" charset="-127"/>
              </a:rPr>
              <a:t>    ... </a:t>
            </a:r>
          </a:p>
          <a:p>
            <a:pPr algn="just" eaLnBrk="1" hangingPunct="1"/>
            <a:r>
              <a:rPr lang="en-US" altLang="en-US" sz="1600">
                <a:latin typeface="Trebuchet MS" panose="020B0603020202020204" pitchFamily="34" charset="0"/>
                <a:ea typeface="굴림" panose="020B0600000101010101" pitchFamily="50" charset="-127"/>
              </a:rPr>
              <a:t>    free(pi); </a:t>
            </a:r>
            <a:r>
              <a:rPr lang="en-US" altLang="ko-KR" sz="1600"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en-US" sz="1600">
                <a:solidFill>
                  <a:srgbClr val="FF33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// 동적 메모리</a:t>
            </a:r>
            <a:r>
              <a:rPr lang="ko-KR" altLang="en-US" sz="1600">
                <a:solidFill>
                  <a:srgbClr val="FF33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반납</a:t>
            </a:r>
            <a:endParaRPr lang="en-US" altLang="en-US" sz="1600">
              <a:solidFill>
                <a:srgbClr val="FF33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en-US" sz="1600"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  <a:endParaRPr lang="en-US" altLang="ko-KR" sz="1600"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42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동적 메모리 할당 예제</a:t>
            </a: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908717" y="1247784"/>
            <a:ext cx="7561262" cy="5262979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// MALLOC.C: </a:t>
            </a:r>
            <a:r>
              <a:rPr lang="en-US" altLang="ko-KR" sz="1600" kern="0" dirty="0" err="1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malloc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을 이용하여 정수 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10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를 저장할 수 있는 동적 메모리를 </a:t>
            </a:r>
            <a:endParaRPr lang="ko-KR" altLang="en-US" sz="1600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할당하고 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free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를 이용하여 메모리를 반납한다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. </a:t>
            </a:r>
            <a:endParaRPr lang="ko-KR" altLang="en-US" sz="1600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#include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&lt;</a:t>
            </a:r>
            <a:r>
              <a:rPr lang="en-US" altLang="ko-KR" sz="1600" kern="0" dirty="0" err="1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stdio.h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#include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&lt;</a:t>
            </a:r>
            <a:r>
              <a:rPr lang="en-US" altLang="ko-KR" sz="1600" kern="0" dirty="0" err="1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stdlib.h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#include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&lt;</a:t>
            </a:r>
            <a:r>
              <a:rPr lang="en-US" altLang="ko-KR" sz="1600" kern="0" dirty="0" err="1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malloc.h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#define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SIZE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10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main(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void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*p;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p = (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*)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malloc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SIZE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* 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sizeof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));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(p == 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NULL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 {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fprintf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kern="0" dirty="0" err="1">
                <a:solidFill>
                  <a:srgbClr val="6F008A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stderr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"</a:t>
            </a:r>
            <a:r>
              <a:rPr lang="ko-KR" altLang="en-US" sz="1600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메모리가 부족해서 할당할 수 없습니다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.\n"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exit(1);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for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(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= 0;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&lt;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SIZE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;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++)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p[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] =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for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(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= 0;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&lt;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SIZE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;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++)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printf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"%d "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, p[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]);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free(p);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return 0;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  <a:endParaRPr lang="en-US" altLang="ko-KR" sz="1600" kern="0" spc="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43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실행결과</a:t>
            </a:r>
            <a:endParaRPr lang="ko-KR" altLang="en-US" dirty="0"/>
          </a:p>
        </p:txBody>
      </p:sp>
      <p:sp>
        <p:nvSpPr>
          <p:cNvPr id="4" name="Text Box 36"/>
          <p:cNvSpPr txBox="1">
            <a:spLocks noChangeArrowheads="1"/>
          </p:cNvSpPr>
          <p:nvPr/>
        </p:nvSpPr>
        <p:spPr bwMode="auto">
          <a:xfrm>
            <a:off x="612648" y="1718810"/>
            <a:ext cx="7974468" cy="477759"/>
          </a:xfrm>
          <a:prstGeom prst="rect">
            <a:avLst/>
          </a:prstGeom>
          <a:solidFill>
            <a:srgbClr val="92D05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0 1 2 3 4 5 6 7 8 9</a:t>
            </a:r>
            <a:endParaRPr lang="en-US" altLang="ko-KR" kern="0" spc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44</a:t>
            </a:fld>
            <a:r>
              <a:rPr lang="en-US" smtClean="0"/>
              <a:t>/48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0569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구조체와 포인터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/>
              <a:t>(*</a:t>
            </a:r>
            <a:r>
              <a:rPr lang="en-US" altLang="ko-KR" dirty="0" err="1"/>
              <a:t>ps</a:t>
            </a:r>
            <a:r>
              <a:rPr lang="en-US" altLang="ko-KR" dirty="0"/>
              <a:t>).</a:t>
            </a:r>
            <a:r>
              <a:rPr lang="en-US" altLang="ko-KR" dirty="0" err="1"/>
              <a:t>i</a:t>
            </a:r>
            <a:r>
              <a:rPr lang="ko-KR" altLang="en-US" dirty="0"/>
              <a:t>보다 </a:t>
            </a:r>
            <a:r>
              <a:rPr lang="en-US" altLang="ko-KR" dirty="0" err="1"/>
              <a:t>ps</a:t>
            </a:r>
            <a:r>
              <a:rPr lang="en-US" altLang="ko-KR" dirty="0"/>
              <a:t>-&gt;</a:t>
            </a:r>
            <a:r>
              <a:rPr lang="en-US" altLang="ko-KR" dirty="0" err="1"/>
              <a:t>i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45</a:t>
            </a:fld>
            <a:r>
              <a:rPr lang="en-US" smtClean="0"/>
              <a:t>/48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216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예제</a:t>
            </a: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626503" y="1718810"/>
            <a:ext cx="7561262" cy="4524315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#include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&lt;</a:t>
            </a:r>
            <a:r>
              <a:rPr lang="en-US" altLang="ko-KR" sz="1600" kern="0" dirty="0" err="1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stdio.h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#include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&lt;</a:t>
            </a:r>
            <a:r>
              <a:rPr lang="en-US" altLang="ko-KR" sz="1600" kern="0" dirty="0" err="1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stdlib.h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#include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&lt;</a:t>
            </a:r>
            <a:r>
              <a:rPr lang="en-US" altLang="ko-KR" sz="1600" kern="0" dirty="0" err="1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string.h</a:t>
            </a:r>
            <a:r>
              <a:rPr lang="en-US" altLang="ko-KR" sz="1600" kern="0" dirty="0" smtClean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err="1">
                <a:solidFill>
                  <a:srgbClr val="2B91A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studentTag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{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char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name[10]; 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kern="0" dirty="0" err="1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문자배열로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된 이름</a:t>
            </a:r>
            <a:endParaRPr lang="ko-KR" altLang="en-US" sz="1600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ko-KR" altLang="en-US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age;	 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나이를 나타내는 </a:t>
            </a:r>
            <a:r>
              <a:rPr lang="ko-KR" altLang="en-US" sz="1600" kern="0" dirty="0" err="1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정수값</a:t>
            </a:r>
            <a:endParaRPr lang="ko-KR" altLang="en-US" sz="1600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ko-KR" altLang="en-US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double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gpa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;	 </a:t>
            </a:r>
            <a:r>
              <a:rPr lang="en-US" altLang="ko-KR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sz="1600" kern="0" dirty="0" err="1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평균평점을</a:t>
            </a:r>
            <a:r>
              <a:rPr lang="ko-KR" altLang="en-US" sz="1600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나타내는 </a:t>
            </a:r>
            <a:r>
              <a:rPr lang="ko-KR" altLang="en-US" sz="1600" kern="0" dirty="0" err="1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실수값</a:t>
            </a:r>
            <a:endParaRPr lang="ko-KR" altLang="en-US" sz="1600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} </a:t>
            </a:r>
            <a:r>
              <a:rPr lang="en-US" altLang="ko-KR" sz="1600" kern="0" dirty="0">
                <a:solidFill>
                  <a:srgbClr val="2B91A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student</a:t>
            </a:r>
            <a:r>
              <a:rPr lang="en-US" altLang="ko-KR" sz="1600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main(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void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>
                <a:solidFill>
                  <a:srgbClr val="2B91A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student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*p;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p = (</a:t>
            </a:r>
            <a:r>
              <a:rPr lang="en-US" altLang="ko-KR" sz="1600" kern="0" dirty="0">
                <a:solidFill>
                  <a:srgbClr val="2B91A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student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*)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malloc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kern="0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sizeof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kern="0" dirty="0">
                <a:solidFill>
                  <a:srgbClr val="2B91A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student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));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1600" kern="0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(p == </a:t>
            </a:r>
            <a:r>
              <a:rPr lang="en-US" altLang="ko-KR" sz="1600" kern="0" dirty="0">
                <a:solidFill>
                  <a:srgbClr val="6F008A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NULL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 {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fprintf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(</a:t>
            </a:r>
            <a:r>
              <a:rPr lang="en-US" altLang="ko-KR" sz="1600" kern="0" dirty="0" err="1">
                <a:solidFill>
                  <a:srgbClr val="6F008A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stderr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"</a:t>
            </a:r>
            <a:r>
              <a:rPr lang="ko-KR" altLang="en-US" sz="1600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메모리가 부족해서 할당할 수 없습니다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.\n"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	exit(1);</a:t>
            </a: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}</a:t>
            </a:r>
            <a:endParaRPr lang="en-US" altLang="ko-KR" sz="1600" kern="0" spc="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46</a:t>
            </a:fld>
            <a:r>
              <a:rPr lang="en-US" smtClean="0"/>
              <a:t>/48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0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예제</a:t>
            </a: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626503" y="1718810"/>
            <a:ext cx="7561262" cy="1569660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marL="190500" algn="just">
              <a:spcBef>
                <a:spcPts val="0"/>
              </a:spcBef>
              <a:spcAft>
                <a:spcPts val="0"/>
              </a:spcAft>
            </a:pP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 err="1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strcpy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(p-&gt;name, </a:t>
            </a:r>
            <a:r>
              <a:rPr lang="en-US" altLang="ko-KR" sz="1600" kern="0" dirty="0">
                <a:solidFill>
                  <a:srgbClr val="A31515"/>
                </a:solidFill>
                <a:latin typeface="Trebuchet MS" panose="020B0603020202020204" pitchFamily="34" charset="0"/>
                <a:ea typeface="휴먼명조"/>
              </a:rPr>
              <a:t>"Park"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p-&gt;age = 20;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free(s);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	</a:t>
            </a: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return 0;</a:t>
            </a:r>
            <a:endParaRPr lang="en-US" altLang="ko-KR" sz="16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190500" algn="just">
              <a:spcBef>
                <a:spcPts val="0"/>
              </a:spcBef>
              <a:spcAft>
                <a:spcPts val="0"/>
              </a:spcAft>
            </a:pPr>
            <a:r>
              <a:rPr lang="en-US" altLang="ko-KR" sz="1600" kern="0" dirty="0">
                <a:solidFill>
                  <a:srgbClr val="000000"/>
                </a:solidFill>
                <a:latin typeface="Trebuchet MS" panose="020B0603020202020204" pitchFamily="34" charset="0"/>
                <a:ea typeface="휴먼명조"/>
              </a:rPr>
              <a:t>}</a:t>
            </a:r>
            <a:endParaRPr lang="en-US" altLang="ko-KR" sz="1600" kern="0" spc="0" dirty="0">
              <a:solidFill>
                <a:srgbClr val="000000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47</a:t>
            </a:fld>
            <a:r>
              <a:rPr lang="en-US" smtClean="0"/>
              <a:t>/48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98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60475" y="371475"/>
            <a:ext cx="7623175" cy="571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ko-KR" sz="3600" smtClean="0"/>
              <a:t>Q &amp; A</a:t>
            </a:r>
          </a:p>
        </p:txBody>
      </p:sp>
      <p:pic>
        <p:nvPicPr>
          <p:cNvPr id="74755" name="Picture 3" descr="MCj024069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1978025"/>
            <a:ext cx="2797175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56" name="Picture 4" descr="MCj041650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913" y="2103438"/>
            <a:ext cx="170656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687D7A59-36E2-48B9-B146-C1E59501F63F}" type="slidenum">
              <a:rPr lang="en-US" smtClean="0"/>
              <a:pPr/>
              <a:t>48</a:t>
            </a:fld>
            <a:r>
              <a:rPr lang="en-US" dirty="0" smtClean="0"/>
              <a:t>/48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40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2</a:t>
            </a:r>
            <a:r>
              <a:rPr lang="ko-KR" altLang="en-US" smtClean="0"/>
              <a:t>차원 배열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/>
              <a:t>int</a:t>
            </a:r>
            <a:r>
              <a:rPr lang="en-US" altLang="ko-KR" dirty="0"/>
              <a:t> list[3][5</a:t>
            </a:r>
            <a:r>
              <a:rPr lang="en-US" altLang="ko-KR" dirty="0" smtClean="0"/>
              <a:t>];</a:t>
            </a:r>
            <a:endParaRPr lang="en-US" altLang="ko-KR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545" y="2393885"/>
            <a:ext cx="8620125" cy="1724025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5</a:t>
            </a:fld>
            <a:r>
              <a:rPr lang="en-US" smtClean="0"/>
              <a:t>/48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구조체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279832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ko-KR" altLang="en-US" dirty="0" smtClean="0"/>
              <a:t>구조체</a:t>
            </a:r>
            <a:r>
              <a:rPr lang="en-US" altLang="ko-KR" dirty="0" smtClean="0"/>
              <a:t>(structure): </a:t>
            </a:r>
            <a:r>
              <a:rPr lang="ko-KR" altLang="en-US" dirty="0" smtClean="0">
                <a:solidFill>
                  <a:srgbClr val="FF3300"/>
                </a:solidFill>
              </a:rPr>
              <a:t>타입이 다른 데이터를 하나로 묶는 방법</a:t>
            </a:r>
          </a:p>
          <a:p>
            <a:pPr eaLnBrk="1" hangingPunct="1"/>
            <a:r>
              <a:rPr lang="ko-KR" altLang="en-US" dirty="0" smtClean="0"/>
              <a:t>배열</a:t>
            </a:r>
            <a:r>
              <a:rPr lang="en-US" altLang="ko-KR" dirty="0" smtClean="0"/>
              <a:t>(array):   </a:t>
            </a:r>
            <a:r>
              <a:rPr lang="ko-KR" altLang="en-US" dirty="0" smtClean="0"/>
              <a:t>타입이 같은 데이터들을 하나로 묶는 방법 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665" y="3429000"/>
            <a:ext cx="6115050" cy="1819275"/>
          </a:xfrm>
          <a:prstGeom prst="rect">
            <a:avLst/>
          </a:prstGeom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6</a:t>
            </a:fld>
            <a:r>
              <a:rPr lang="en-US" smtClean="0"/>
              <a:t>/48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10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smtClean="0"/>
              <a:t>구조체의 사용예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493838"/>
            <a:ext cx="7923212" cy="40481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ko-KR" altLang="en-US" dirty="0" smtClean="0"/>
              <a:t>구조체의 선언과 구조체 변수의 생성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886492" y="2303875"/>
            <a:ext cx="7605712" cy="1477328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dirty="0" err="1">
                <a:latin typeface="Trebuchet MS" panose="020B0603020202020204" pitchFamily="34" charset="0"/>
                <a:ea typeface="굴림" panose="020B0600000101010101" pitchFamily="50" charset="-127"/>
              </a:rPr>
              <a:t>studentTag</a:t>
            </a:r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 {</a:t>
            </a:r>
          </a:p>
          <a:p>
            <a:pPr algn="just" eaLnBrk="1" hangingPunct="1"/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	char name[10]; </a:t>
            </a:r>
            <a:r>
              <a:rPr lang="en-US" altLang="ko-KR" dirty="0" smtClean="0">
                <a:latin typeface="Trebuchet MS" panose="020B0603020202020204" pitchFamily="34" charset="0"/>
                <a:ea typeface="굴림" panose="020B0600000101010101" pitchFamily="50" charset="-127"/>
              </a:rPr>
              <a:t>	// </a:t>
            </a:r>
            <a:r>
              <a:rPr lang="ko-KR" altLang="en-US" dirty="0" err="1">
                <a:latin typeface="Trebuchet MS" panose="020B0603020202020204" pitchFamily="34" charset="0"/>
                <a:ea typeface="굴림" panose="020B0600000101010101" pitchFamily="50" charset="-127"/>
              </a:rPr>
              <a:t>문자배열로</a:t>
            </a:r>
            <a:r>
              <a:rPr lang="ko-KR" altLang="en-US" dirty="0">
                <a:latin typeface="Trebuchet MS" panose="020B0603020202020204" pitchFamily="34" charset="0"/>
                <a:ea typeface="굴림" panose="020B0600000101010101" pitchFamily="50" charset="-127"/>
              </a:rPr>
              <a:t> 된 이름</a:t>
            </a:r>
          </a:p>
          <a:p>
            <a:pPr algn="just" eaLnBrk="1" hangingPunct="1"/>
            <a:r>
              <a:rPr lang="ko-KR" altLang="en-US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 age;	  </a:t>
            </a:r>
            <a:r>
              <a:rPr lang="en-US" altLang="ko-KR" dirty="0" smtClean="0">
                <a:latin typeface="Trebuchet MS" panose="020B0603020202020204" pitchFamily="34" charset="0"/>
                <a:ea typeface="굴림" panose="020B0600000101010101" pitchFamily="50" charset="-127"/>
              </a:rPr>
              <a:t>	// </a:t>
            </a:r>
            <a:r>
              <a:rPr lang="ko-KR" altLang="en-US" dirty="0">
                <a:latin typeface="Trebuchet MS" panose="020B0603020202020204" pitchFamily="34" charset="0"/>
                <a:ea typeface="굴림" panose="020B0600000101010101" pitchFamily="50" charset="-127"/>
              </a:rPr>
              <a:t>나이를 나타내는 </a:t>
            </a:r>
            <a:r>
              <a:rPr lang="ko-KR" altLang="en-US" dirty="0" err="1">
                <a:latin typeface="Trebuchet MS" panose="020B0603020202020204" pitchFamily="34" charset="0"/>
                <a:ea typeface="굴림" panose="020B0600000101010101" pitchFamily="50" charset="-127"/>
              </a:rPr>
              <a:t>정수값</a:t>
            </a:r>
            <a:endParaRPr lang="ko-KR" altLang="en-US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ko-KR" altLang="en-US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double </a:t>
            </a:r>
            <a:r>
              <a:rPr lang="en-US" altLang="ko-KR" dirty="0" err="1">
                <a:latin typeface="Trebuchet MS" panose="020B0603020202020204" pitchFamily="34" charset="0"/>
                <a:ea typeface="굴림" panose="020B0600000101010101" pitchFamily="50" charset="-127"/>
              </a:rPr>
              <a:t>gpa</a:t>
            </a:r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;	  // </a:t>
            </a:r>
            <a:r>
              <a:rPr lang="ko-KR" altLang="en-US" dirty="0" err="1">
                <a:latin typeface="Trebuchet MS" panose="020B0603020202020204" pitchFamily="34" charset="0"/>
                <a:ea typeface="굴림" panose="020B0600000101010101" pitchFamily="50" charset="-127"/>
              </a:rPr>
              <a:t>평균평점을</a:t>
            </a:r>
            <a:r>
              <a:rPr lang="ko-KR" altLang="en-US" dirty="0">
                <a:latin typeface="Trebuchet MS" panose="020B0603020202020204" pitchFamily="34" charset="0"/>
                <a:ea typeface="굴림" panose="020B0600000101010101" pitchFamily="50" charset="-127"/>
              </a:rPr>
              <a:t> 나타내는 </a:t>
            </a:r>
            <a:r>
              <a:rPr lang="ko-KR" altLang="en-US" dirty="0" err="1">
                <a:latin typeface="Trebuchet MS" panose="020B0603020202020204" pitchFamily="34" charset="0"/>
                <a:ea typeface="굴림" panose="020B0600000101010101" pitchFamily="50" charset="-127"/>
              </a:rPr>
              <a:t>실수값</a:t>
            </a:r>
            <a:endParaRPr lang="ko-KR" altLang="en-US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};</a:t>
            </a:r>
            <a:endParaRPr lang="ko-KR" altLang="en-US" dirty="0"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17945" y="4171529"/>
            <a:ext cx="7605712" cy="1477328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dirty="0" err="1">
                <a:latin typeface="Trebuchet MS" panose="020B0603020202020204" pitchFamily="34" charset="0"/>
                <a:ea typeface="굴림" panose="020B0600000101010101" pitchFamily="50" charset="-127"/>
              </a:rPr>
              <a:t>studentTag</a:t>
            </a:r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 s1;</a:t>
            </a:r>
          </a:p>
          <a:p>
            <a:pPr algn="just" eaLnBrk="1" hangingPunct="1"/>
            <a:endParaRPr lang="en-US" altLang="ko-KR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ko-KR" dirty="0" err="1">
                <a:latin typeface="Trebuchet MS" panose="020B0603020202020204" pitchFamily="34" charset="0"/>
                <a:ea typeface="굴림" panose="020B0600000101010101" pitchFamily="50" charset="-127"/>
              </a:rPr>
              <a:t>strcpy</a:t>
            </a:r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(s.name, "</a:t>
            </a:r>
            <a:r>
              <a:rPr lang="en-US" altLang="ko-KR" dirty="0" err="1">
                <a:latin typeface="Trebuchet MS" panose="020B0603020202020204" pitchFamily="34" charset="0"/>
                <a:ea typeface="굴림" panose="020B0600000101010101" pitchFamily="50" charset="-127"/>
              </a:rPr>
              <a:t>kim</a:t>
            </a:r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");</a:t>
            </a:r>
          </a:p>
          <a:p>
            <a:pPr algn="just" eaLnBrk="1" hangingPunct="1"/>
            <a:r>
              <a:rPr lang="en-US" altLang="ko-KR" dirty="0" err="1">
                <a:latin typeface="Trebuchet MS" panose="020B0603020202020204" pitchFamily="34" charset="0"/>
                <a:ea typeface="굴림" panose="020B0600000101010101" pitchFamily="50" charset="-127"/>
              </a:rPr>
              <a:t>s.age</a:t>
            </a:r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 = 20;</a:t>
            </a:r>
          </a:p>
          <a:p>
            <a:pPr algn="just" eaLnBrk="1" hangingPunct="1"/>
            <a:r>
              <a:rPr lang="en-US" altLang="ko-KR" dirty="0" err="1">
                <a:latin typeface="Trebuchet MS" panose="020B0603020202020204" pitchFamily="34" charset="0"/>
                <a:ea typeface="굴림" panose="020B0600000101010101" pitchFamily="50" charset="-127"/>
              </a:rPr>
              <a:t>s.gpa</a:t>
            </a:r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 = 4.3;</a:t>
            </a:r>
            <a:endParaRPr lang="ko-KR" altLang="en-US" dirty="0"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7</a:t>
            </a:fld>
            <a:r>
              <a:rPr lang="en-US" smtClean="0"/>
              <a:t>/48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9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err="1" smtClean="0"/>
              <a:t>typedef</a:t>
            </a:r>
            <a:r>
              <a:rPr lang="en-US" altLang="ko-KR" dirty="0" smtClean="0"/>
              <a:t> </a:t>
            </a:r>
            <a:endParaRPr lang="ko-KR" altLang="en-US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46574" y="1718810"/>
            <a:ext cx="7875875" cy="2862322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 eaLnBrk="1" hangingPunct="1"/>
            <a:r>
              <a:rPr lang="en-US" altLang="ko-KR" dirty="0" err="1"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dirty="0" err="1">
                <a:latin typeface="Trebuchet MS" panose="020B0603020202020204" pitchFamily="34" charset="0"/>
                <a:ea typeface="굴림" panose="020B0600000101010101" pitchFamily="50" charset="-127"/>
              </a:rPr>
              <a:t>studentTag</a:t>
            </a:r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 {</a:t>
            </a:r>
          </a:p>
          <a:p>
            <a:pPr algn="just" eaLnBrk="1" hangingPunct="1"/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	char name[10]; // </a:t>
            </a:r>
            <a:r>
              <a:rPr lang="ko-KR" altLang="en-US" dirty="0" err="1">
                <a:latin typeface="Trebuchet MS" panose="020B0603020202020204" pitchFamily="34" charset="0"/>
                <a:ea typeface="굴림" panose="020B0600000101010101" pitchFamily="50" charset="-127"/>
              </a:rPr>
              <a:t>문자배열로</a:t>
            </a:r>
            <a:r>
              <a:rPr lang="ko-KR" altLang="en-US" dirty="0">
                <a:latin typeface="Trebuchet MS" panose="020B0603020202020204" pitchFamily="34" charset="0"/>
                <a:ea typeface="굴림" panose="020B0600000101010101" pitchFamily="50" charset="-127"/>
              </a:rPr>
              <a:t> 된 이름</a:t>
            </a:r>
          </a:p>
          <a:p>
            <a:pPr algn="just" eaLnBrk="1" hangingPunct="1"/>
            <a:r>
              <a:rPr lang="ko-KR" altLang="en-US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dirty="0" err="1"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 age;	  // </a:t>
            </a:r>
            <a:r>
              <a:rPr lang="ko-KR" altLang="en-US" dirty="0">
                <a:latin typeface="Trebuchet MS" panose="020B0603020202020204" pitchFamily="34" charset="0"/>
                <a:ea typeface="굴림" panose="020B0600000101010101" pitchFamily="50" charset="-127"/>
              </a:rPr>
              <a:t>나이를 나타내는 </a:t>
            </a:r>
            <a:r>
              <a:rPr lang="ko-KR" altLang="en-US" dirty="0" err="1">
                <a:latin typeface="Trebuchet MS" panose="020B0603020202020204" pitchFamily="34" charset="0"/>
                <a:ea typeface="굴림" panose="020B0600000101010101" pitchFamily="50" charset="-127"/>
              </a:rPr>
              <a:t>정수값</a:t>
            </a:r>
            <a:endParaRPr lang="ko-KR" altLang="en-US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ko-KR" altLang="en-US" dirty="0"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double </a:t>
            </a:r>
            <a:r>
              <a:rPr lang="en-US" altLang="ko-KR" dirty="0" err="1">
                <a:latin typeface="Trebuchet MS" panose="020B0603020202020204" pitchFamily="34" charset="0"/>
                <a:ea typeface="굴림" panose="020B0600000101010101" pitchFamily="50" charset="-127"/>
              </a:rPr>
              <a:t>gpa</a:t>
            </a:r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;	  // </a:t>
            </a:r>
            <a:r>
              <a:rPr lang="ko-KR" altLang="en-US" dirty="0" err="1">
                <a:latin typeface="Trebuchet MS" panose="020B0603020202020204" pitchFamily="34" charset="0"/>
                <a:ea typeface="굴림" panose="020B0600000101010101" pitchFamily="50" charset="-127"/>
              </a:rPr>
              <a:t>평균평점을</a:t>
            </a:r>
            <a:r>
              <a:rPr lang="ko-KR" altLang="en-US" dirty="0">
                <a:latin typeface="Trebuchet MS" panose="020B0603020202020204" pitchFamily="34" charset="0"/>
                <a:ea typeface="굴림" panose="020B0600000101010101" pitchFamily="50" charset="-127"/>
              </a:rPr>
              <a:t> 나타내는 </a:t>
            </a:r>
            <a:r>
              <a:rPr lang="ko-KR" altLang="en-US" dirty="0" err="1">
                <a:latin typeface="Trebuchet MS" panose="020B0603020202020204" pitchFamily="34" charset="0"/>
                <a:ea typeface="굴림" panose="020B0600000101010101" pitchFamily="50" charset="-127"/>
              </a:rPr>
              <a:t>실수값</a:t>
            </a:r>
            <a:endParaRPr lang="ko-KR" altLang="en-US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} student;</a:t>
            </a:r>
          </a:p>
          <a:p>
            <a:pPr algn="just" eaLnBrk="1" hangingPunct="1"/>
            <a:endParaRPr lang="en-US" altLang="ko-KR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endParaRPr lang="en-US" altLang="ko-KR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student s;</a:t>
            </a:r>
          </a:p>
          <a:p>
            <a:pPr algn="just" eaLnBrk="1" hangingPunct="1"/>
            <a:endParaRPr lang="en-US" altLang="ko-KR" dirty="0"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 eaLnBrk="1" hangingPunct="1"/>
            <a:r>
              <a:rPr lang="en-US" altLang="ko-KR" dirty="0" smtClean="0">
                <a:latin typeface="Trebuchet MS" panose="020B0603020202020204" pitchFamily="34" charset="0"/>
                <a:ea typeface="굴림" panose="020B0600000101010101" pitchFamily="50" charset="-127"/>
              </a:rPr>
              <a:t>student </a:t>
            </a:r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s = { “</a:t>
            </a:r>
            <a:r>
              <a:rPr lang="en-US" altLang="ko-KR" dirty="0" err="1">
                <a:latin typeface="Trebuchet MS" panose="020B0603020202020204" pitchFamily="34" charset="0"/>
                <a:ea typeface="굴림" panose="020B0600000101010101" pitchFamily="50" charset="-127"/>
              </a:rPr>
              <a:t>kim</a:t>
            </a:r>
            <a:r>
              <a:rPr lang="en-US" altLang="ko-KR" dirty="0">
                <a:latin typeface="Trebuchet MS" panose="020B0603020202020204" pitchFamily="34" charset="0"/>
                <a:ea typeface="굴림" panose="020B0600000101010101" pitchFamily="50" charset="-127"/>
              </a:rPr>
              <a:t>", 20, 4.3 };</a:t>
            </a:r>
            <a:endParaRPr lang="ko-KR" altLang="en-US" dirty="0"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8</a:t>
            </a:fld>
            <a:r>
              <a:rPr lang="en-US" smtClean="0"/>
              <a:t>/48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60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o-KR" altLang="en-US" dirty="0" smtClean="0"/>
              <a:t>예제</a:t>
            </a:r>
            <a:r>
              <a:rPr lang="en-US" altLang="ko-KR" dirty="0" smtClean="0"/>
              <a:t> </a:t>
            </a:r>
            <a:endParaRPr lang="ko-KR" altLang="en-US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46574" y="1718810"/>
            <a:ext cx="7875875" cy="3970318"/>
          </a:xfrm>
          <a:prstGeom prst="rect">
            <a:avLst/>
          </a:prstGeom>
          <a:solidFill>
            <a:srgbClr val="FFFF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한양해서" pitchFamily="18" charset="-127"/>
                <a:ea typeface="한양해서" pitchFamily="18" charset="-127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kern="0" dirty="0">
                <a:solidFill>
                  <a:srgbClr val="80808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#include</a:t>
            </a:r>
            <a:r>
              <a:rPr lang="en-US" altLang="ko-KR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&lt;</a:t>
            </a:r>
            <a:r>
              <a:rPr lang="en-US" altLang="ko-KR" kern="0" dirty="0" err="1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stdio.h</a:t>
            </a:r>
            <a:r>
              <a:rPr lang="en-US" altLang="ko-KR" kern="0" dirty="0" smtClean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&gt;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altLang="ko-KR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kern="0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typedef</a:t>
            </a:r>
            <a:r>
              <a:rPr lang="en-US" altLang="ko-KR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kern="0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struct</a:t>
            </a:r>
            <a:r>
              <a:rPr lang="en-US" altLang="ko-KR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kern="0" dirty="0" err="1">
                <a:solidFill>
                  <a:srgbClr val="2B91A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studentTag</a:t>
            </a:r>
            <a:r>
              <a:rPr lang="en-US" altLang="ko-KR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{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kern="0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char</a:t>
            </a:r>
            <a:r>
              <a:rPr lang="en-US" altLang="ko-KR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name[10]; </a:t>
            </a:r>
            <a:r>
              <a:rPr lang="en-US" altLang="ko-KR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kern="0" dirty="0" err="1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문자배열로</a:t>
            </a:r>
            <a:r>
              <a:rPr lang="ko-KR" altLang="en-US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된 이름</a:t>
            </a:r>
            <a:endParaRPr lang="ko-KR" altLang="en-US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ko-KR" altLang="en-US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kern="0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age;	 </a:t>
            </a:r>
            <a:r>
              <a:rPr lang="en-US" altLang="ko-KR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나이를 나타내는 </a:t>
            </a:r>
            <a:r>
              <a:rPr lang="ko-KR" altLang="en-US" kern="0" dirty="0" err="1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정수값</a:t>
            </a:r>
            <a:endParaRPr lang="ko-KR" altLang="en-US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ko-KR" altLang="en-US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kern="0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double</a:t>
            </a:r>
            <a:r>
              <a:rPr lang="en-US" altLang="ko-KR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kern="0" dirty="0" err="1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gpa</a:t>
            </a:r>
            <a:r>
              <a:rPr lang="en-US" altLang="ko-KR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;	 </a:t>
            </a:r>
            <a:r>
              <a:rPr lang="en-US" altLang="ko-KR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// </a:t>
            </a:r>
            <a:r>
              <a:rPr lang="ko-KR" altLang="en-US" kern="0" dirty="0" err="1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평균평점을</a:t>
            </a:r>
            <a:r>
              <a:rPr lang="ko-KR" altLang="en-US" kern="0" dirty="0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나타내는 </a:t>
            </a:r>
            <a:r>
              <a:rPr lang="ko-KR" altLang="en-US" kern="0" dirty="0" err="1">
                <a:solidFill>
                  <a:srgbClr val="008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실수값</a:t>
            </a:r>
            <a:endParaRPr lang="ko-KR" altLang="en-US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} </a:t>
            </a:r>
            <a:r>
              <a:rPr lang="en-US" altLang="ko-KR" kern="0" dirty="0">
                <a:solidFill>
                  <a:srgbClr val="2B91A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student</a:t>
            </a:r>
            <a:r>
              <a:rPr lang="en-US" altLang="ko-KR" kern="0" dirty="0" smtClean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altLang="ko-KR" kern="0" dirty="0">
              <a:solidFill>
                <a:srgbClr val="000000"/>
              </a:solidFill>
              <a:latin typeface="Trebuchet MS" panose="020B0603020202020204" pitchFamily="34" charset="0"/>
              <a:ea typeface="굴림" panose="020B0600000101010101" pitchFamily="50" charset="-127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kern="0" dirty="0" err="1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int</a:t>
            </a:r>
            <a:r>
              <a:rPr lang="en-US" altLang="ko-KR" kern="0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main(</a:t>
            </a:r>
            <a:r>
              <a:rPr lang="en-US" altLang="ko-KR" kern="0" dirty="0">
                <a:solidFill>
                  <a:srgbClr val="0000F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void</a:t>
            </a:r>
            <a:r>
              <a:rPr lang="en-US" altLang="ko-KR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)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{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kern="0" dirty="0">
                <a:solidFill>
                  <a:srgbClr val="2B91A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student</a:t>
            </a:r>
            <a:r>
              <a:rPr lang="en-US" altLang="ko-KR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a = { </a:t>
            </a:r>
            <a:r>
              <a:rPr lang="en-US" altLang="ko-KR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"</a:t>
            </a:r>
            <a:r>
              <a:rPr lang="en-US" altLang="ko-KR" kern="0" dirty="0" err="1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kim</a:t>
            </a:r>
            <a:r>
              <a:rPr lang="en-US" altLang="ko-KR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"</a:t>
            </a:r>
            <a:r>
              <a:rPr lang="en-US" altLang="ko-KR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, 20, 4.3 };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kern="0" dirty="0">
                <a:solidFill>
                  <a:srgbClr val="2B91AF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student</a:t>
            </a:r>
            <a:r>
              <a:rPr lang="en-US" altLang="ko-KR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 b = { </a:t>
            </a:r>
            <a:r>
              <a:rPr lang="en-US" altLang="ko-KR" kern="0" dirty="0">
                <a:solidFill>
                  <a:srgbClr val="A31515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"park"</a:t>
            </a:r>
            <a:r>
              <a:rPr lang="en-US" altLang="ko-KR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, 21, 4.2 };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	return 0;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ko-KR" kern="0" dirty="0">
                <a:solidFill>
                  <a:srgbClr val="000000"/>
                </a:solidFill>
                <a:latin typeface="Trebuchet MS" panose="020B0603020202020204" pitchFamily="34" charset="0"/>
                <a:ea typeface="굴림" panose="020B0600000101010101" pitchFamily="50" charset="-127"/>
              </a:rPr>
              <a:t>}</a:t>
            </a:r>
            <a:endParaRPr lang="en-US" altLang="ko-KR" sz="1800" kern="0" spc="0" dirty="0">
              <a:solidFill>
                <a:srgbClr val="000000"/>
              </a:solidFill>
              <a:effectLst/>
              <a:latin typeface="Trebuchet MS" panose="020B0603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7D7A59-36E2-48B9-B146-C1E59501F63F}" type="slidenum">
              <a:rPr lang="en-US" smtClean="0"/>
              <a:pPr/>
              <a:t>9</a:t>
            </a:fld>
            <a:r>
              <a:rPr lang="en-US" smtClean="0"/>
              <a:t>/48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81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가을">
  <a:themeElements>
    <a:clrScheme name="가을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가을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가을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제03장 선택과반복(강의)</Template>
  <TotalTime>14537</TotalTime>
  <Words>3027</Words>
  <Application>Microsoft Office PowerPoint</Application>
  <PresentationFormat>화면 슬라이드 쇼(4:3)</PresentationFormat>
  <Paragraphs>715</Paragraphs>
  <Slides>48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15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48</vt:i4>
      </vt:variant>
    </vt:vector>
  </HeadingPairs>
  <TitlesOfParts>
    <vt:vector size="65" baseType="lpstr">
      <vt:lpstr>¹ÙÅÁ</vt:lpstr>
      <vt:lpstr>HY얕은샘물M</vt:lpstr>
      <vt:lpstr>HY엽서L</vt:lpstr>
      <vt:lpstr>굴림</vt:lpstr>
      <vt:lpstr>굴림체</vt:lpstr>
      <vt:lpstr>맑은 고딕</vt:lpstr>
      <vt:lpstr>새굴림</vt:lpstr>
      <vt:lpstr>한양해서</vt:lpstr>
      <vt:lpstr>휴먼명조</vt:lpstr>
      <vt:lpstr>Arial</vt:lpstr>
      <vt:lpstr>Lucida Console</vt:lpstr>
      <vt:lpstr>Trebuchet MS</vt:lpstr>
      <vt:lpstr>Tw Cen MT</vt:lpstr>
      <vt:lpstr>Wingdings</vt:lpstr>
      <vt:lpstr>Wingdings 2</vt:lpstr>
      <vt:lpstr>1_가을</vt:lpstr>
      <vt:lpstr>Equation</vt:lpstr>
      <vt:lpstr>3장 배열, 구조체, 포인터</vt:lpstr>
      <vt:lpstr>배열이란?</vt:lpstr>
      <vt:lpstr>배열 ADT</vt:lpstr>
      <vt:lpstr>1차원 배열</vt:lpstr>
      <vt:lpstr>2차원 배열</vt:lpstr>
      <vt:lpstr>구조체</vt:lpstr>
      <vt:lpstr>구조체의 사용예</vt:lpstr>
      <vt:lpstr>typedef </vt:lpstr>
      <vt:lpstr>예제 </vt:lpstr>
      <vt:lpstr>배열의 응용: 다항식</vt:lpstr>
      <vt:lpstr>배열의 응용: 다항식</vt:lpstr>
      <vt:lpstr>다항식 표현 방법 #1</vt:lpstr>
      <vt:lpstr>다항식 표현 방법 #1(계속)</vt:lpstr>
      <vt:lpstr>다항식 표현 방법 #1(계속)</vt:lpstr>
      <vt:lpstr>다항식 표현 방법 #1(계속)</vt:lpstr>
      <vt:lpstr>다항식 표현 방법 #1(계속)</vt:lpstr>
      <vt:lpstr>실행결과</vt:lpstr>
      <vt:lpstr>다항식 표현 방법 #2</vt:lpstr>
      <vt:lpstr>예제</vt:lpstr>
      <vt:lpstr>다항식 표현 방법 #2(계속)</vt:lpstr>
      <vt:lpstr>다항식 표현 방법 #2(계속)</vt:lpstr>
      <vt:lpstr>다항식 표현 방법 #2(계속)</vt:lpstr>
      <vt:lpstr>다항식 표현 방법 #2(계속)</vt:lpstr>
      <vt:lpstr>다항식 표현 방법 #2(계속)</vt:lpstr>
      <vt:lpstr>희소행렬</vt:lpstr>
      <vt:lpstr>희소행렬 표현방법 #1</vt:lpstr>
      <vt:lpstr>행렬 전치 #1</vt:lpstr>
      <vt:lpstr>희소 행렬 #1</vt:lpstr>
      <vt:lpstr>희소행렬 표현방법 #2</vt:lpstr>
      <vt:lpstr>희소 행렬 #1</vt:lpstr>
      <vt:lpstr>희소 행렬 #1</vt:lpstr>
      <vt:lpstr>희소 행렬 #1</vt:lpstr>
      <vt:lpstr>실행결과</vt:lpstr>
      <vt:lpstr>포인터(pointer)</vt:lpstr>
      <vt:lpstr>포인터(pointer)</vt:lpstr>
      <vt:lpstr>포인터와 관련된 연산자</vt:lpstr>
      <vt:lpstr>디양한 포인터</vt:lpstr>
      <vt:lpstr>함수의 매개변수로 포인터 사용하기</vt:lpstr>
      <vt:lpstr>배열과 포인터</vt:lpstr>
      <vt:lpstr>예제</vt:lpstr>
      <vt:lpstr>동적 메모리 할당</vt:lpstr>
      <vt:lpstr>동적 메모리 할당</vt:lpstr>
      <vt:lpstr>동적 메모리 할당 예제</vt:lpstr>
      <vt:lpstr>실행결과</vt:lpstr>
      <vt:lpstr>구조체와 포인터</vt:lpstr>
      <vt:lpstr>예제</vt:lpstr>
      <vt:lpstr>예제</vt:lpstr>
      <vt:lpstr>Q &amp; A</vt:lpstr>
    </vt:vector>
  </TitlesOfParts>
  <Company>순천향대학교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천인국</dc:creator>
  <cp:lastModifiedBy>shjung</cp:lastModifiedBy>
  <cp:revision>210</cp:revision>
  <dcterms:created xsi:type="dcterms:W3CDTF">2004-02-19T02:52:38Z</dcterms:created>
  <dcterms:modified xsi:type="dcterms:W3CDTF">2020-07-09T08:50:37Z</dcterms:modified>
</cp:coreProperties>
</file>