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61"/>
  </p:notesMasterIdLst>
  <p:sldIdLst>
    <p:sldId id="292" r:id="rId2"/>
    <p:sldId id="357" r:id="rId3"/>
    <p:sldId id="361" r:id="rId4"/>
    <p:sldId id="362" r:id="rId5"/>
    <p:sldId id="422" r:id="rId6"/>
    <p:sldId id="363" r:id="rId7"/>
    <p:sldId id="364" r:id="rId8"/>
    <p:sldId id="365" r:id="rId9"/>
    <p:sldId id="367" r:id="rId10"/>
    <p:sldId id="368" r:id="rId11"/>
    <p:sldId id="369" r:id="rId12"/>
    <p:sldId id="370" r:id="rId13"/>
    <p:sldId id="424" r:id="rId14"/>
    <p:sldId id="371" r:id="rId15"/>
    <p:sldId id="425" r:id="rId16"/>
    <p:sldId id="423" r:id="rId17"/>
    <p:sldId id="372" r:id="rId18"/>
    <p:sldId id="426" r:id="rId19"/>
    <p:sldId id="427" r:id="rId20"/>
    <p:sldId id="428" r:id="rId21"/>
    <p:sldId id="429" r:id="rId22"/>
    <p:sldId id="379" r:id="rId23"/>
    <p:sldId id="378" r:id="rId24"/>
    <p:sldId id="381" r:id="rId25"/>
    <p:sldId id="384" r:id="rId26"/>
    <p:sldId id="413" r:id="rId27"/>
    <p:sldId id="414" r:id="rId28"/>
    <p:sldId id="430" r:id="rId29"/>
    <p:sldId id="386" r:id="rId30"/>
    <p:sldId id="387" r:id="rId31"/>
    <p:sldId id="388" r:id="rId32"/>
    <p:sldId id="389" r:id="rId33"/>
    <p:sldId id="431" r:id="rId34"/>
    <p:sldId id="432" r:id="rId35"/>
    <p:sldId id="433" r:id="rId36"/>
    <p:sldId id="391" r:id="rId37"/>
    <p:sldId id="401" r:id="rId38"/>
    <p:sldId id="402" r:id="rId39"/>
    <p:sldId id="403" r:id="rId40"/>
    <p:sldId id="404" r:id="rId41"/>
    <p:sldId id="405" r:id="rId42"/>
    <p:sldId id="406" r:id="rId43"/>
    <p:sldId id="407" r:id="rId44"/>
    <p:sldId id="408" r:id="rId45"/>
    <p:sldId id="409" r:id="rId46"/>
    <p:sldId id="434" r:id="rId47"/>
    <p:sldId id="435" r:id="rId48"/>
    <p:sldId id="415" r:id="rId49"/>
    <p:sldId id="436" r:id="rId50"/>
    <p:sldId id="437" r:id="rId51"/>
    <p:sldId id="410" r:id="rId52"/>
    <p:sldId id="411" r:id="rId53"/>
    <p:sldId id="412" r:id="rId54"/>
    <p:sldId id="417" r:id="rId55"/>
    <p:sldId id="418" r:id="rId56"/>
    <p:sldId id="419" r:id="rId57"/>
    <p:sldId id="420" r:id="rId58"/>
    <p:sldId id="438" r:id="rId59"/>
    <p:sldId id="439" r:id="rId6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1C48F"/>
    <a:srgbClr val="3399FF"/>
    <a:srgbClr val="FF3300"/>
    <a:srgbClr val="FF66CC"/>
    <a:srgbClr val="CCFF99"/>
    <a:srgbClr val="0066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1" d="100"/>
          <a:sy n="81" d="100"/>
        </p:scale>
        <p:origin x="252" y="84"/>
      </p:cViewPr>
      <p:guideLst>
        <p:guide orient="horz" pos="19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6489A-93B0-4EA2-A58B-9C132CDED937}" type="datetimeFigureOut">
              <a:rPr lang="ko-KR" altLang="en-US" smtClean="0"/>
              <a:t>2020-07-09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5391F-95A6-4CD8-8A18-9B80C7DDC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89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2988CA-366D-4F55-B7DD-5D273DE6C68B}" type="datetime1">
              <a:rPr lang="en-US" altLang="ko-KR" smtClean="0"/>
              <a:t>7/9/2020</a:t>
            </a:fld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6866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3CD7-6D0C-4E89-8D4B-C30CF8609FC5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7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333BF2-89EC-4A68-9CE8-29FE96A6AC8D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9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BBEDA-CFC2-4790-A214-48EACD78687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/59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9988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E24B-3433-4960-9368-10A91433444E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6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A2ADD1-F7BE-4657-93B5-08933B214342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62B8D7-BD62-4824-9829-B16FB131BD8F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1728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2BD7-9E79-4132-8B7D-F6F51EE23A0F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1C6-A0AE-44BE-A042-EFF8FC04D163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5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6C76-EB2E-4422-97B7-5C6A602A5CC2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153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E3B15A-45C7-42E5-9B3D-FB48FF4C58DD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35634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51F95C-583B-4059-817A-9BBCE021382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7" t="7674" r="13051" b="25082"/>
          <a:stretch>
            <a:fillRect/>
          </a:stretch>
        </p:blipFill>
        <p:spPr bwMode="auto">
          <a:xfrm>
            <a:off x="238125" y="187325"/>
            <a:ext cx="514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27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latin typeface="+mn-lt"/>
                <a:ea typeface="+mn-ea"/>
              </a:rPr>
              <a:t>4</a:t>
            </a:r>
            <a:r>
              <a:rPr lang="ko-KR" altLang="en-US" dirty="0" smtClean="0">
                <a:latin typeface="+mn-lt"/>
                <a:ea typeface="+mn-ea"/>
              </a:rPr>
              <a:t>장</a:t>
            </a:r>
            <a:r>
              <a:rPr lang="en-US" altLang="ko-KR" dirty="0" smtClean="0">
                <a:latin typeface="+mn-lt"/>
                <a:ea typeface="+mn-ea"/>
              </a:rPr>
              <a:t>  </a:t>
            </a:r>
            <a:r>
              <a:rPr lang="ko-KR" altLang="en-US" dirty="0" smtClean="0">
                <a:latin typeface="+mn-lt"/>
                <a:ea typeface="+mn-ea"/>
              </a:rPr>
              <a:t>스택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is_empty, is_full </a:t>
            </a:r>
            <a:r>
              <a:rPr lang="ko-KR" altLang="en-US" smtClean="0"/>
              <a:t>연산의 구현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98475" y="1709738"/>
            <a:ext cx="3263900" cy="11763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 err="1">
                <a:latin typeface="Lucida Console" pitchFamily="49" charset="0"/>
                <a:ea typeface="HY엽서M" pitchFamily="18" charset="-127"/>
              </a:rPr>
              <a:t>is_empty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):</a:t>
            </a: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200" b="1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if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== 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-1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then return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TRUE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else return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FALSE</a:t>
            </a:r>
            <a:endParaRPr lang="en-US" altLang="ko-KR" sz="1200" dirty="0">
              <a:latin typeface="Lucida Console" pitchFamily="49" charset="0"/>
              <a:ea typeface="HY엽서L" pitchFamily="18" charset="-127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572000" y="1673225"/>
            <a:ext cx="3263900" cy="117633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 err="1">
                <a:latin typeface="Lucida Console" pitchFamily="49" charset="0"/>
                <a:ea typeface="HY엽서M" pitchFamily="18" charset="-127"/>
              </a:rPr>
              <a:t>is_full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): </a:t>
            </a: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200" b="1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if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== 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(MAX_STACK_SIZE-1)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then return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TRUE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else return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FALSE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285713"/>
            <a:ext cx="5220580" cy="3008613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10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push </a:t>
            </a:r>
            <a:r>
              <a:rPr lang="ko-KR" altLang="en-US" smtClean="0"/>
              <a:t>연산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98475" y="1709738"/>
            <a:ext cx="7043738" cy="157797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push(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S, x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): </a:t>
            </a: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/>
            </a:r>
            <a:br>
              <a:rPr lang="en-US" altLang="ko-KR" sz="1200" dirty="0">
                <a:latin typeface="Lucida Console" pitchFamily="49" charset="0"/>
                <a:ea typeface="HY엽서M" pitchFamily="18" charset="-127"/>
              </a:rPr>
            </a:br>
            <a:endParaRPr lang="en-US" altLang="ko-KR" sz="1200" b="1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if </a:t>
            </a:r>
            <a:r>
              <a:rPr lang="en-US" altLang="ko-KR" sz="1200" dirty="0" err="1">
                <a:latin typeface="Lucida Console" pitchFamily="49" charset="0"/>
                <a:ea typeface="HY엽서M" pitchFamily="18" charset="-127"/>
              </a:rPr>
              <a:t>is_full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then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error "overflow"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else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←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+1 </a:t>
            </a:r>
            <a:endParaRPr lang="en-US" altLang="ko-KR" sz="1200" i="1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          stack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[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]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←x</a:t>
            </a: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695" y="3778251"/>
            <a:ext cx="4679370" cy="259118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11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pop </a:t>
            </a:r>
            <a:r>
              <a:rPr lang="ko-KR" altLang="en-US" smtClean="0"/>
              <a:t>연산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98475" y="1709738"/>
            <a:ext cx="7043738" cy="161448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pop(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S, x</a:t>
            </a:r>
            <a:r>
              <a:rPr lang="en-US" altLang="ko-KR" sz="1200" dirty="0" smtClean="0">
                <a:latin typeface="Lucida Console" pitchFamily="49" charset="0"/>
                <a:ea typeface="HY엽서M" pitchFamily="18" charset="-127"/>
              </a:rPr>
              <a:t>): </a:t>
            </a: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200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if </a:t>
            </a:r>
            <a:r>
              <a:rPr lang="en-US" altLang="ko-KR" sz="1200" dirty="0" err="1">
                <a:latin typeface="Lucida Console" pitchFamily="49" charset="0"/>
                <a:ea typeface="HY엽서M" pitchFamily="18" charset="-127"/>
              </a:rPr>
              <a:t>is_empty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(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S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then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error "underflow"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else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 </a:t>
            </a:r>
            <a:r>
              <a:rPr lang="en-US" altLang="ko-KR" sz="1200" i="1" dirty="0" err="1">
                <a:latin typeface="Lucida Console" pitchFamily="49" charset="0"/>
                <a:ea typeface="HY엽서M" pitchFamily="18" charset="-127"/>
              </a:rPr>
              <a:t>e</a:t>
            </a:r>
            <a:r>
              <a:rPr lang="en-US" altLang="ko-KR" sz="1200" dirty="0" err="1">
                <a:latin typeface="Lucida Console" pitchFamily="49" charset="0"/>
                <a:ea typeface="HY엽서M" pitchFamily="18" charset="-127"/>
              </a:rPr>
              <a:t>←stack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[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]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          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←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top</a:t>
            </a:r>
            <a:r>
              <a:rPr lang="en-US" altLang="ko-KR" sz="1200" dirty="0">
                <a:latin typeface="Lucida Console" pitchFamily="49" charset="0"/>
                <a:ea typeface="HY엽서M" pitchFamily="18" charset="-127"/>
              </a:rPr>
              <a:t>-1 </a:t>
            </a:r>
            <a:endParaRPr lang="en-US" altLang="ko-KR" sz="1200" i="1" dirty="0">
              <a:latin typeface="Lucida Console" pitchFamily="49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          </a:t>
            </a:r>
            <a:r>
              <a:rPr lang="en-US" altLang="ko-KR" sz="1200" b="1" dirty="0">
                <a:latin typeface="Lucida Console" pitchFamily="49" charset="0"/>
                <a:ea typeface="HY엽서M" pitchFamily="18" charset="-127"/>
              </a:rPr>
              <a:t>return</a:t>
            </a:r>
            <a:r>
              <a:rPr lang="en-US" altLang="ko-KR" sz="1200" i="1" dirty="0">
                <a:latin typeface="Lucida Console" pitchFamily="49" charset="0"/>
                <a:ea typeface="HY엽서M" pitchFamily="18" charset="-127"/>
              </a:rPr>
              <a:t> 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735" y="3474005"/>
            <a:ext cx="4669097" cy="260257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12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전역 변수로 구현하는 방법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70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6811" y="1554040"/>
            <a:ext cx="7043738" cy="4702826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stdio.h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stdlib.h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#</a:t>
            </a:r>
            <a:r>
              <a:rPr lang="en-US" altLang="ko-KR" sz="1400" dirty="0">
                <a:latin typeface="Trebuchet MS" panose="020B0603020202020204" pitchFamily="34" charset="0"/>
              </a:rPr>
              <a:t>define MAX_STACK_SIZE 100	// </a:t>
            </a:r>
            <a:r>
              <a:rPr lang="ko-KR" altLang="en-US" sz="1400" dirty="0">
                <a:latin typeface="Trebuchet MS" panose="020B0603020202020204" pitchFamily="34" charset="0"/>
              </a:rPr>
              <a:t>스택의 최대 크기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element;		// </a:t>
            </a:r>
            <a:r>
              <a:rPr lang="ko-KR" altLang="en-US" sz="1400" dirty="0">
                <a:latin typeface="Trebuchet MS" panose="020B0603020202020204" pitchFamily="34" charset="0"/>
              </a:rPr>
              <a:t>데이터의 </a:t>
            </a:r>
            <a:r>
              <a:rPr lang="ko-KR" altLang="en-US" sz="1400" dirty="0" err="1">
                <a:latin typeface="Trebuchet MS" panose="020B0603020202020204" pitchFamily="34" charset="0"/>
              </a:rPr>
              <a:t>자료형</a:t>
            </a:r>
            <a:endParaRPr lang="ko-KR" altLang="en-US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element  stack[MAX_STACK_SIZE]; // 1</a:t>
            </a:r>
            <a:r>
              <a:rPr lang="ko-KR" altLang="en-US" sz="1400" dirty="0">
                <a:latin typeface="Trebuchet MS" panose="020B0603020202020204" pitchFamily="34" charset="0"/>
              </a:rPr>
              <a:t>차원 배열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 top = -1;			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공백 상태 검출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(top == -1);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포화 상태 검출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(top == (MAX_STACK_SIZE - 1));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}</a:t>
            </a:r>
            <a:endParaRPr lang="en-US" altLang="ko-KR" sz="1400" dirty="0"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13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전역 변수로 구현하는 방법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70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6811" y="1554040"/>
            <a:ext cx="7043738" cy="4702826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삽입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push(element item)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</a:rPr>
              <a:t>, "</a:t>
            </a:r>
            <a:r>
              <a:rPr lang="ko-KR" altLang="en-US" sz="1400" dirty="0">
                <a:latin typeface="Trebuchet MS" panose="020B0603020202020204" pitchFamily="34" charset="0"/>
              </a:rPr>
              <a:t>스택 포화 에러</a:t>
            </a:r>
            <a:r>
              <a:rPr lang="en-US" altLang="ko-KR" sz="1400" dirty="0">
                <a:latin typeface="Trebuchet MS" panose="020B0603020202020204" pitchFamily="34" charset="0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return;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else stack[++top] = item;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삭제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element pop()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</a:rPr>
              <a:t>, "</a:t>
            </a:r>
            <a:r>
              <a:rPr lang="ko-KR" altLang="en-US" sz="1400" dirty="0">
                <a:latin typeface="Trebuchet MS" panose="020B0603020202020204" pitchFamily="34" charset="0"/>
              </a:rPr>
              <a:t>스택 공백 에러</a:t>
            </a:r>
            <a:r>
              <a:rPr lang="en-US" altLang="ko-KR" sz="1400" dirty="0">
                <a:latin typeface="Trebuchet MS" panose="020B0603020202020204" pitchFamily="34" charset="0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exit(1);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else return stack[top--];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i="1" dirty="0"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14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전역 변수로 구현하는 방법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70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6811" y="1554040"/>
            <a:ext cx="7043738" cy="263456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push(1);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push(2);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push(3);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i="1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1275" y="4329100"/>
            <a:ext cx="7043738" cy="738664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15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구조체 배열 사용하기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70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86635" y="834377"/>
            <a:ext cx="7043738" cy="599548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#</a:t>
            </a:r>
            <a:r>
              <a:rPr lang="en-US" altLang="ko-KR" sz="1400" dirty="0">
                <a:latin typeface="Trebuchet MS" panose="020B0603020202020204" pitchFamily="34" charset="0"/>
              </a:rPr>
              <a:t>define MAX_STACK_SIZE 100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 smtClean="0">
                <a:latin typeface="Trebuchet MS" panose="020B0603020202020204" pitchFamily="34" charset="0"/>
              </a:rPr>
              <a:t>typedef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element;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 smtClean="0">
                <a:latin typeface="Trebuchet MS" panose="020B0603020202020204" pitchFamily="34" charset="0"/>
              </a:rPr>
              <a:t>typedef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</a:rPr>
              <a:t>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element data[MAX_STACK_SIZE];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top;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 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스택 초기화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*s)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s-&gt;top = -1;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공백 상태 검출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*s)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(s-&gt;top == -1);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포화 상태 검출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*s)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(s-&gt;top == (MAX_STACK_SIZE - 1));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i="1" dirty="0">
              <a:latin typeface="Trebuchet MS" panose="020B0603020202020204" pitchFamily="34" charset="0"/>
            </a:endParaRPr>
          </a:p>
        </p:txBody>
      </p:sp>
      <p:sp>
        <p:nvSpPr>
          <p:cNvPr id="15365" name="AutoShape 6"/>
          <p:cNvSpPr>
            <a:spLocks/>
          </p:cNvSpPr>
          <p:nvPr/>
        </p:nvSpPr>
        <p:spPr bwMode="auto">
          <a:xfrm>
            <a:off x="5504566" y="1912302"/>
            <a:ext cx="2232025" cy="474663"/>
          </a:xfrm>
          <a:prstGeom prst="borderCallout2">
            <a:avLst>
              <a:gd name="adj1" fmla="val 24079"/>
              <a:gd name="adj2" fmla="val -3412"/>
              <a:gd name="adj3" fmla="val 24079"/>
              <a:gd name="adj4" fmla="val -62306"/>
              <a:gd name="adj5" fmla="val -8028"/>
              <a:gd name="adj6" fmla="val -123472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ko-KR" altLang="en-US" sz="1200">
                <a:solidFill>
                  <a:srgbClr val="FF3300"/>
                </a:solidFill>
              </a:rPr>
              <a:t>배열의 요소는 </a:t>
            </a:r>
            <a:r>
              <a:rPr lang="en-US" altLang="ko-KR" sz="1200">
                <a:solidFill>
                  <a:srgbClr val="FF3300"/>
                </a:solidFill>
              </a:rPr>
              <a:t>element</a:t>
            </a:r>
            <a:r>
              <a:rPr lang="ko-KR" altLang="en-US" sz="1200">
                <a:solidFill>
                  <a:srgbClr val="FF3300"/>
                </a:solidFill>
              </a:rPr>
              <a:t>타입으로 선언</a:t>
            </a:r>
          </a:p>
        </p:txBody>
      </p:sp>
      <p:sp>
        <p:nvSpPr>
          <p:cNvPr id="15366" name="AutoShape 7"/>
          <p:cNvSpPr>
            <a:spLocks/>
          </p:cNvSpPr>
          <p:nvPr/>
        </p:nvSpPr>
        <p:spPr bwMode="auto">
          <a:xfrm>
            <a:off x="5877145" y="3474005"/>
            <a:ext cx="2232025" cy="474662"/>
          </a:xfrm>
          <a:prstGeom prst="borderCallout2">
            <a:avLst>
              <a:gd name="adj1" fmla="val 24079"/>
              <a:gd name="adj2" fmla="val -3412"/>
              <a:gd name="adj3" fmla="val 24079"/>
              <a:gd name="adj4" fmla="val -89521"/>
              <a:gd name="adj5" fmla="val -65267"/>
              <a:gd name="adj6" fmla="val -1266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ko-KR" altLang="en-US" sz="1200">
                <a:solidFill>
                  <a:srgbClr val="FF3300"/>
                </a:solidFill>
              </a:rPr>
              <a:t>관련 데이터를 구조체로 묶어서 함수의 파라미터로 전달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16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배열 사용하기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016605" y="1596856"/>
            <a:ext cx="7043737" cy="4702826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// </a:t>
            </a:r>
            <a:r>
              <a:rPr lang="ko-KR" altLang="en-US" sz="1400" dirty="0" err="1">
                <a:latin typeface="Trebuchet MS" panose="020B0603020202020204" pitchFamily="34" charset="0"/>
                <a:ea typeface="+mj-ea"/>
              </a:rPr>
              <a:t>삽입함수</a:t>
            </a:r>
            <a:endParaRPr lang="ko-KR" altLang="en-US" sz="1400" dirty="0">
              <a:latin typeface="Trebuchet MS" panose="020B0603020202020204" pitchFamily="34" charset="0"/>
              <a:ea typeface="+mj-ea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void push(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 *s, element item)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(s))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, "</a:t>
            </a:r>
            <a:r>
              <a:rPr lang="ko-KR" altLang="en-US" sz="1400" dirty="0">
                <a:latin typeface="Trebuchet MS" panose="020B0603020202020204" pitchFamily="34" charset="0"/>
                <a:ea typeface="+mj-ea"/>
              </a:rPr>
              <a:t>스택 포화 에러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	return;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else s-&gt;data[++(s-&gt;top)] = item;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// </a:t>
            </a:r>
            <a:r>
              <a:rPr lang="ko-KR" altLang="en-US" sz="1400" dirty="0" err="1">
                <a:latin typeface="Trebuchet MS" panose="020B0603020202020204" pitchFamily="34" charset="0"/>
                <a:ea typeface="+mj-ea"/>
              </a:rPr>
              <a:t>삭제함수</a:t>
            </a:r>
            <a:endParaRPr lang="ko-KR" altLang="en-US" sz="1400" dirty="0">
              <a:latin typeface="Trebuchet MS" panose="020B0603020202020204" pitchFamily="34" charset="0"/>
              <a:ea typeface="+mj-ea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element pop(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 *s)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(s))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, "</a:t>
            </a:r>
            <a:r>
              <a:rPr lang="ko-KR" altLang="en-US" sz="1400" dirty="0">
                <a:latin typeface="Trebuchet MS" panose="020B0603020202020204" pitchFamily="34" charset="0"/>
                <a:ea typeface="+mj-ea"/>
              </a:rPr>
              <a:t>스택 공백 에러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	exit(1);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else return s-&gt;data[(s-&gt;top)--];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  <a:ea typeface="+mj-ea"/>
              </a:rPr>
              <a:t>}</a:t>
            </a:r>
            <a:endParaRPr lang="en-US" altLang="ko-KR" sz="1400" dirty="0">
              <a:latin typeface="Trebuchet MS" panose="020B0603020202020204" pitchFamily="34" charset="0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17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구조체 배열 사용하기</a:t>
            </a:r>
            <a:endParaRPr lang="ko-KR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70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26811" y="1554040"/>
            <a:ext cx="7043738" cy="315163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s;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</a:rPr>
              <a:t>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push(&amp;s, 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	push</a:t>
            </a:r>
            <a:r>
              <a:rPr lang="en-US" altLang="ko-KR" sz="1400" dirty="0">
                <a:latin typeface="Trebuchet MS" panose="020B0603020202020204" pitchFamily="34" charset="0"/>
              </a:rPr>
              <a:t>(&amp;s, 2);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push(&amp;s, 3);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pop(&amp;s));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pop(&amp;s));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("%d\n", pop(&amp;s));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i="1" dirty="0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648" y="5168112"/>
            <a:ext cx="7043738" cy="738664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</a:p>
          <a:p>
            <a:r>
              <a:rPr lang="en-US" altLang="ko-KR" sz="14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18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동적 스택</a:t>
            </a:r>
            <a:endParaRPr lang="ko-KR" altLang="en-US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  <a:p>
            <a:pPr eaLnBrk="1" hangingPunct="1">
              <a:lnSpc>
                <a:spcPct val="90000"/>
              </a:lnSpc>
            </a:pPr>
            <a:endParaRPr lang="en-US" altLang="ko-KR" sz="15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836585" y="1755219"/>
            <a:ext cx="7043737" cy="418576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...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 *s;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  <a:ea typeface="+mj-ea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s = 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 *)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malloc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sizeof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push(s, 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push(s, 2);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push(s, 3);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("%d\n", pop(s));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("%d\n", pop(s));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  <a:ea typeface="+mj-ea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+mj-ea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("%d\n", pop(s));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	free(s);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  <a:ea typeface="+mj-ea"/>
              </a:rPr>
              <a:t>}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19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스택이란</a:t>
            </a:r>
            <a:r>
              <a:rPr lang="en-US" altLang="ko-KR" smtClean="0"/>
              <a:t>?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kumimoji="0" lang="ko-KR" altLang="en-US" smtClean="0"/>
              <a:t>스택</a:t>
            </a:r>
            <a:r>
              <a:rPr kumimoji="0" lang="en-US" altLang="ko-KR" smtClean="0"/>
              <a:t>(stack): </a:t>
            </a:r>
            <a:r>
              <a:rPr kumimoji="0" lang="ko-KR" altLang="en-US" smtClean="0"/>
              <a:t>쌓아놓은 더미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635" y="2571750"/>
            <a:ext cx="6115050" cy="255270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2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동적 배열 스택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malloc</a:t>
            </a:r>
            <a:r>
              <a:rPr lang="en-US" altLang="ko-KR" dirty="0"/>
              <a:t>()</a:t>
            </a:r>
            <a:r>
              <a:rPr lang="ko-KR" altLang="en-US" dirty="0"/>
              <a:t>을 호출하여서 실행 시간에 메모리를 할당 </a:t>
            </a:r>
            <a:r>
              <a:rPr lang="ko-KR" altLang="en-US" dirty="0" smtClean="0"/>
              <a:t>받아서 스택을 생성한다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71600" y="2708920"/>
            <a:ext cx="7043737" cy="160043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element;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</a:rPr>
              <a:t>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element *data;		// data</a:t>
            </a:r>
            <a:r>
              <a:rPr lang="ko-KR" altLang="en-US" sz="1400" dirty="0">
                <a:latin typeface="Trebuchet MS" panose="020B0603020202020204" pitchFamily="34" charset="0"/>
              </a:rPr>
              <a:t>은 포인터로 정의된다</a:t>
            </a:r>
            <a:r>
              <a:rPr lang="en-US" altLang="ko-KR" sz="1400" dirty="0">
                <a:latin typeface="Trebuchet MS" panose="020B0603020202020204" pitchFamily="34" charset="0"/>
              </a:rPr>
              <a:t>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capacity;		// </a:t>
            </a:r>
            <a:r>
              <a:rPr lang="ko-KR" altLang="en-US" sz="1400" dirty="0">
                <a:latin typeface="Trebuchet MS" panose="020B0603020202020204" pitchFamily="34" charset="0"/>
              </a:rPr>
              <a:t>현재 크기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top;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 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20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동적 배열 스택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20143" y="1730597"/>
            <a:ext cx="8145905" cy="211750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push(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*s, element item)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(s))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s-&gt;capacity *= 2;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s-&gt;data 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= (</a:t>
            </a:r>
            <a:r>
              <a:rPr lang="en-US" altLang="ko-KR" sz="1400" dirty="0">
                <a:latin typeface="Trebuchet MS" panose="020B0603020202020204" pitchFamily="34" charset="0"/>
              </a:rPr>
              <a:t>element *)</a:t>
            </a:r>
            <a:r>
              <a:rPr lang="en-US" altLang="ko-KR" sz="1400" dirty="0" err="1">
                <a:latin typeface="Trebuchet MS" panose="020B0603020202020204" pitchFamily="34" charset="0"/>
              </a:rPr>
              <a:t>realloc</a:t>
            </a:r>
            <a:r>
              <a:rPr lang="en-US" altLang="ko-KR" sz="1400" dirty="0">
                <a:latin typeface="Trebuchet MS" panose="020B0603020202020204" pitchFamily="34" charset="0"/>
              </a:rPr>
              <a:t>(s-&gt;data, s-&gt;capacity * </a:t>
            </a:r>
            <a:r>
              <a:rPr lang="en-US" altLang="ko-KR" sz="1400" dirty="0" err="1">
                <a:latin typeface="Trebuchet MS" panose="020B0603020202020204" pitchFamily="34" charset="0"/>
              </a:rPr>
              <a:t>sizeof</a:t>
            </a:r>
            <a:r>
              <a:rPr lang="en-US" altLang="ko-KR" sz="1400" dirty="0">
                <a:latin typeface="Trebuchet MS" panose="020B0603020202020204" pitchFamily="34" charset="0"/>
              </a:rPr>
              <a:t>(element));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s-&gt;data[++(s-&gt;top)] = item;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21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스택의 응용</a:t>
            </a:r>
            <a:r>
              <a:rPr lang="en-US" altLang="ko-KR" smtClean="0"/>
              <a:t>: </a:t>
            </a:r>
            <a:r>
              <a:rPr lang="ko-KR" altLang="en-US" smtClean="0"/>
              <a:t>괄호검사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130000"/>
              </a:lnSpc>
            </a:pPr>
            <a:r>
              <a:rPr lang="ko-KR" altLang="en-US" sz="2000" dirty="0" smtClean="0"/>
              <a:t>괄호의 종류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대괄호 </a:t>
            </a:r>
            <a:r>
              <a:rPr lang="en-US" altLang="ko-KR" sz="2000" dirty="0" smtClean="0"/>
              <a:t>(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[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]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), </a:t>
            </a:r>
            <a:r>
              <a:rPr lang="ko-KR" altLang="en-US" sz="2000" dirty="0" smtClean="0"/>
              <a:t>중괄호 </a:t>
            </a:r>
            <a:r>
              <a:rPr lang="en-US" altLang="ko-KR" sz="2000" dirty="0" smtClean="0"/>
              <a:t>(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{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}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), </a:t>
            </a:r>
            <a:r>
              <a:rPr lang="ko-KR" altLang="en-US" sz="2000" dirty="0" smtClean="0"/>
              <a:t>소괄호 </a:t>
            </a:r>
            <a:r>
              <a:rPr lang="en-US" altLang="ko-KR" sz="2000" dirty="0" smtClean="0"/>
              <a:t>(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(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Arial" charset="0"/>
              </a:rPr>
              <a:t>‘</a:t>
            </a:r>
            <a:r>
              <a:rPr lang="en-US" altLang="ko-KR" sz="2000" dirty="0" smtClean="0"/>
              <a:t>)</a:t>
            </a:r>
            <a:r>
              <a:rPr lang="en-US" altLang="ko-KR" sz="2000" dirty="0" smtClean="0">
                <a:latin typeface="Arial" charset="0"/>
              </a:rPr>
              <a:t>’</a:t>
            </a:r>
            <a:r>
              <a:rPr lang="en-US" altLang="ko-KR" sz="2000" dirty="0" smtClean="0"/>
              <a:t>)</a:t>
            </a:r>
          </a:p>
          <a:p>
            <a:pPr algn="just" eaLnBrk="1" hangingPunct="1">
              <a:lnSpc>
                <a:spcPct val="130000"/>
              </a:lnSpc>
            </a:pPr>
            <a:r>
              <a:rPr lang="ko-KR" altLang="en-US" sz="2000" dirty="0" smtClean="0"/>
              <a:t>조건</a:t>
            </a:r>
          </a:p>
          <a:p>
            <a:pPr lvl="1" algn="just" eaLnBrk="1" hangingPunct="1">
              <a:lnSpc>
                <a:spcPct val="130000"/>
              </a:lnSpc>
              <a:buFont typeface="Symbol" pitchFamily="18" charset="2"/>
              <a:buAutoNum type="arabicPeriod"/>
            </a:pPr>
            <a:r>
              <a:rPr lang="ko-KR" altLang="en-US" sz="1900" dirty="0" smtClean="0"/>
              <a:t>왼쪽 괄호의 개수와 오른쪽 괄호의 개수가 같아야 한다</a:t>
            </a:r>
            <a:r>
              <a:rPr lang="en-US" altLang="ko-KR" sz="1900" dirty="0" smtClean="0"/>
              <a:t>.</a:t>
            </a:r>
          </a:p>
          <a:p>
            <a:pPr lvl="1" algn="just" eaLnBrk="1" hangingPunct="1">
              <a:lnSpc>
                <a:spcPct val="130000"/>
              </a:lnSpc>
              <a:buFont typeface="Symbol" pitchFamily="18" charset="2"/>
              <a:buAutoNum type="arabicPeriod"/>
            </a:pPr>
            <a:r>
              <a:rPr lang="ko-KR" altLang="en-US" sz="1900" dirty="0" smtClean="0"/>
              <a:t>같은 괄호에서 왼쪽 괄호는 오른쪽 괄호보다 먼저 나와야 한다</a:t>
            </a:r>
            <a:r>
              <a:rPr lang="en-US" altLang="ko-KR" sz="1900" dirty="0" smtClean="0"/>
              <a:t>.</a:t>
            </a:r>
          </a:p>
          <a:p>
            <a:pPr lvl="1" algn="just" eaLnBrk="1" hangingPunct="1">
              <a:lnSpc>
                <a:spcPct val="130000"/>
              </a:lnSpc>
              <a:buFont typeface="Symbol" pitchFamily="18" charset="2"/>
              <a:buAutoNum type="arabicPeriod"/>
            </a:pPr>
            <a:r>
              <a:rPr lang="ko-KR" altLang="en-US" sz="1900" dirty="0" smtClean="0"/>
              <a:t>괄호 사이에는 포함 관계만 존재한다</a:t>
            </a:r>
            <a:r>
              <a:rPr lang="en-US" altLang="ko-KR" sz="1900" dirty="0" smtClean="0"/>
              <a:t>.</a:t>
            </a:r>
          </a:p>
          <a:p>
            <a:pPr algn="just" eaLnBrk="1" hangingPunct="1">
              <a:lnSpc>
                <a:spcPct val="170000"/>
              </a:lnSpc>
            </a:pPr>
            <a:r>
              <a:rPr lang="ko-KR" altLang="en-US" sz="2000" dirty="0" smtClean="0"/>
              <a:t>잘못된 괄호 사용의 예</a:t>
            </a:r>
          </a:p>
          <a:p>
            <a:pPr lvl="1" algn="just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ko-KR" altLang="en-US" sz="1900" dirty="0" smtClean="0"/>
              <a:t>	</a:t>
            </a:r>
            <a:r>
              <a:rPr lang="ko-KR" altLang="en-US" sz="1900" b="1" dirty="0" smtClean="0">
                <a:solidFill>
                  <a:srgbClr val="FF3300"/>
                </a:solidFill>
              </a:rPr>
              <a:t>	</a:t>
            </a:r>
            <a:r>
              <a:rPr lang="en-US" altLang="ko-KR" sz="1900" b="1" dirty="0" smtClean="0">
                <a:solidFill>
                  <a:srgbClr val="FF3300"/>
                </a:solidFill>
              </a:rPr>
              <a:t>(a(b)</a:t>
            </a:r>
          </a:p>
          <a:p>
            <a:pPr lvl="1" algn="just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1900" b="1" dirty="0" smtClean="0">
                <a:solidFill>
                  <a:srgbClr val="FF3300"/>
                </a:solidFill>
              </a:rPr>
              <a:t>		a(b)c)</a:t>
            </a:r>
          </a:p>
          <a:p>
            <a:pPr lvl="1" algn="just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ko-KR" sz="1900" b="1" dirty="0" smtClean="0">
                <a:solidFill>
                  <a:srgbClr val="FF3300"/>
                </a:solidFill>
              </a:rPr>
              <a:t>		a{b(c[d]e}f)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22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스택을 이용한 괄호 검사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645" y="1538790"/>
            <a:ext cx="5625625" cy="509733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23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알고리즘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>
                <a:solidFill>
                  <a:srgbClr val="000000"/>
                </a:solidFill>
              </a:rPr>
              <a:t>알고리즘의 개요</a:t>
            </a:r>
          </a:p>
          <a:p>
            <a:pPr lvl="1" eaLnBrk="1" hangingPunct="1"/>
            <a:r>
              <a:rPr lang="ko-KR" altLang="en-US" sz="1900" dirty="0" smtClean="0">
                <a:solidFill>
                  <a:srgbClr val="000000"/>
                </a:solidFill>
              </a:rPr>
              <a:t>문자열에 있는 괄호를 차례대로 조사하면서 왼쪽 괄호를 만나면 </a:t>
            </a:r>
            <a:endParaRPr lang="en-US" altLang="ko-KR" sz="1900" dirty="0" smtClean="0">
              <a:solidFill>
                <a:srgbClr val="00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1900" dirty="0" smtClean="0">
                <a:solidFill>
                  <a:srgbClr val="000000"/>
                </a:solidFill>
              </a:rPr>
              <a:t>	</a:t>
            </a:r>
            <a:r>
              <a:rPr lang="ko-KR" altLang="en-US" sz="1900" dirty="0" err="1" smtClean="0">
                <a:solidFill>
                  <a:srgbClr val="000000"/>
                </a:solidFill>
              </a:rPr>
              <a:t>스택에</a:t>
            </a:r>
            <a:r>
              <a:rPr lang="ko-KR" altLang="en-US" sz="1900" dirty="0" smtClean="0">
                <a:solidFill>
                  <a:srgbClr val="000000"/>
                </a:solidFill>
              </a:rPr>
              <a:t> 삽입하고</a:t>
            </a:r>
            <a:r>
              <a:rPr lang="en-US" altLang="ko-KR" sz="1900" dirty="0" smtClean="0">
                <a:solidFill>
                  <a:srgbClr val="000000"/>
                </a:solidFill>
              </a:rPr>
              <a:t>,</a:t>
            </a:r>
            <a:r>
              <a:rPr lang="ko-KR" altLang="en-US" sz="1900" dirty="0" smtClean="0">
                <a:solidFill>
                  <a:srgbClr val="000000"/>
                </a:solidFill>
              </a:rPr>
              <a:t>오른쪽 괄호를 만나면 </a:t>
            </a:r>
            <a:r>
              <a:rPr lang="ko-KR" altLang="en-US" sz="1900" dirty="0" err="1" smtClean="0">
                <a:solidFill>
                  <a:srgbClr val="000000"/>
                </a:solidFill>
              </a:rPr>
              <a:t>스택에서</a:t>
            </a:r>
            <a:r>
              <a:rPr lang="ko-KR" altLang="en-US" sz="1900" dirty="0" smtClean="0">
                <a:solidFill>
                  <a:srgbClr val="000000"/>
                </a:solidFill>
              </a:rPr>
              <a:t> </a:t>
            </a:r>
            <a:r>
              <a:rPr lang="en-US" altLang="ko-KR" sz="1900" dirty="0" smtClean="0">
                <a:solidFill>
                  <a:srgbClr val="000000"/>
                </a:solidFill>
              </a:rPr>
              <a:t>top </a:t>
            </a:r>
            <a:r>
              <a:rPr lang="ko-KR" altLang="en-US" sz="1900" dirty="0" smtClean="0">
                <a:solidFill>
                  <a:srgbClr val="000000"/>
                </a:solidFill>
              </a:rPr>
              <a:t>괄호를 삭제한 후 오른쪽 괄호와 짝이 맞는지를 검사한다</a:t>
            </a:r>
            <a:r>
              <a:rPr lang="en-US" altLang="ko-KR" sz="1900" dirty="0" smtClean="0">
                <a:solidFill>
                  <a:srgbClr val="000000"/>
                </a:solidFill>
              </a:rPr>
              <a:t>. </a:t>
            </a:r>
          </a:p>
          <a:p>
            <a:pPr lvl="1" eaLnBrk="1" hangingPunct="1"/>
            <a:r>
              <a:rPr lang="ko-KR" altLang="en-US" sz="1900" dirty="0" smtClean="0">
                <a:solidFill>
                  <a:srgbClr val="000000"/>
                </a:solidFill>
              </a:rPr>
              <a:t>이 때</a:t>
            </a:r>
            <a:r>
              <a:rPr lang="en-US" altLang="ko-KR" sz="1900" dirty="0" smtClean="0">
                <a:solidFill>
                  <a:srgbClr val="000000"/>
                </a:solidFill>
              </a:rPr>
              <a:t>, </a:t>
            </a:r>
            <a:r>
              <a:rPr lang="ko-KR" altLang="en-US" sz="1900" dirty="0" err="1" smtClean="0">
                <a:solidFill>
                  <a:srgbClr val="000000"/>
                </a:solidFill>
              </a:rPr>
              <a:t>스택이</a:t>
            </a:r>
            <a:r>
              <a:rPr lang="ko-KR" altLang="en-US" sz="1900" dirty="0" smtClean="0">
                <a:solidFill>
                  <a:srgbClr val="000000"/>
                </a:solidFill>
              </a:rPr>
              <a:t> 비어 있으면 조건 </a:t>
            </a:r>
            <a:r>
              <a:rPr lang="en-US" altLang="ko-KR" sz="1900" dirty="0" smtClean="0">
                <a:solidFill>
                  <a:srgbClr val="000000"/>
                </a:solidFill>
              </a:rPr>
              <a:t>1 </a:t>
            </a:r>
            <a:r>
              <a:rPr lang="ko-KR" altLang="en-US" sz="1900" dirty="0" smtClean="0">
                <a:solidFill>
                  <a:srgbClr val="000000"/>
                </a:solidFill>
              </a:rPr>
              <a:t>또는 조건 </a:t>
            </a:r>
            <a:r>
              <a:rPr lang="en-US" altLang="ko-KR" sz="1900" dirty="0" smtClean="0">
                <a:solidFill>
                  <a:srgbClr val="000000"/>
                </a:solidFill>
              </a:rPr>
              <a:t>2 </a:t>
            </a:r>
            <a:r>
              <a:rPr lang="ko-KR" altLang="en-US" sz="1900" dirty="0" smtClean="0">
                <a:solidFill>
                  <a:srgbClr val="000000"/>
                </a:solidFill>
              </a:rPr>
              <a:t>등을 위배하게 되고 괄호의 짝이 맞지 않으면 조건 </a:t>
            </a:r>
            <a:r>
              <a:rPr lang="en-US" altLang="ko-KR" sz="1900" dirty="0" smtClean="0">
                <a:solidFill>
                  <a:srgbClr val="000000"/>
                </a:solidFill>
              </a:rPr>
              <a:t>3 </a:t>
            </a:r>
            <a:r>
              <a:rPr lang="ko-KR" altLang="en-US" sz="1900" dirty="0" smtClean="0">
                <a:solidFill>
                  <a:srgbClr val="000000"/>
                </a:solidFill>
              </a:rPr>
              <a:t>등에 위배된다</a:t>
            </a:r>
            <a:r>
              <a:rPr lang="en-US" altLang="ko-KR" sz="1900" dirty="0" smtClean="0">
                <a:solidFill>
                  <a:srgbClr val="000000"/>
                </a:solidFill>
              </a:rPr>
              <a:t>. </a:t>
            </a:r>
          </a:p>
          <a:p>
            <a:pPr lvl="1" eaLnBrk="1" hangingPunct="1"/>
            <a:r>
              <a:rPr lang="ko-KR" altLang="en-US" sz="1900" dirty="0" smtClean="0">
                <a:solidFill>
                  <a:srgbClr val="000000"/>
                </a:solidFill>
              </a:rPr>
              <a:t>마지막 괄호까지를 조사한 후에도 </a:t>
            </a:r>
            <a:r>
              <a:rPr lang="ko-KR" altLang="en-US" sz="1900" dirty="0" err="1" smtClean="0">
                <a:solidFill>
                  <a:srgbClr val="000000"/>
                </a:solidFill>
              </a:rPr>
              <a:t>스택에</a:t>
            </a:r>
            <a:r>
              <a:rPr lang="ko-KR" altLang="en-US" sz="1900" dirty="0" smtClean="0">
                <a:solidFill>
                  <a:srgbClr val="000000"/>
                </a:solidFill>
              </a:rPr>
              <a:t> 괄호가 남아 있으면 </a:t>
            </a:r>
            <a:endParaRPr lang="en-US" altLang="ko-KR" sz="1900" dirty="0" smtClean="0">
              <a:solidFill>
                <a:srgbClr val="00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1900" dirty="0" smtClean="0">
                <a:solidFill>
                  <a:srgbClr val="000000"/>
                </a:solidFill>
              </a:rPr>
              <a:t>	</a:t>
            </a:r>
            <a:r>
              <a:rPr lang="ko-KR" altLang="en-US" sz="1900" dirty="0" smtClean="0">
                <a:solidFill>
                  <a:srgbClr val="000000"/>
                </a:solidFill>
              </a:rPr>
              <a:t>조건 </a:t>
            </a:r>
            <a:r>
              <a:rPr lang="en-US" altLang="ko-KR" sz="1900" dirty="0" smtClean="0">
                <a:solidFill>
                  <a:srgbClr val="000000"/>
                </a:solidFill>
              </a:rPr>
              <a:t>1</a:t>
            </a:r>
            <a:r>
              <a:rPr lang="ko-KR" altLang="en-US" sz="1900" dirty="0" smtClean="0">
                <a:solidFill>
                  <a:srgbClr val="000000"/>
                </a:solidFill>
              </a:rPr>
              <a:t>에 위배되므로 </a:t>
            </a:r>
            <a:r>
              <a:rPr lang="en-US" altLang="ko-KR" sz="1900" dirty="0" smtClean="0">
                <a:solidFill>
                  <a:srgbClr val="000000"/>
                </a:solidFill>
              </a:rPr>
              <a:t>0(</a:t>
            </a:r>
            <a:r>
              <a:rPr lang="ko-KR" altLang="en-US" sz="1900" dirty="0" smtClean="0">
                <a:solidFill>
                  <a:srgbClr val="000000"/>
                </a:solidFill>
              </a:rPr>
              <a:t>거짓</a:t>
            </a:r>
            <a:r>
              <a:rPr lang="en-US" altLang="ko-KR" sz="1900" dirty="0" smtClean="0">
                <a:solidFill>
                  <a:srgbClr val="000000"/>
                </a:solidFill>
              </a:rPr>
              <a:t>)</a:t>
            </a:r>
            <a:r>
              <a:rPr lang="ko-KR" altLang="en-US" sz="1900" dirty="0" smtClean="0">
                <a:solidFill>
                  <a:srgbClr val="000000"/>
                </a:solidFill>
              </a:rPr>
              <a:t>을 반환하고</a:t>
            </a:r>
            <a:r>
              <a:rPr lang="en-US" altLang="ko-KR" sz="1900" dirty="0" smtClean="0">
                <a:solidFill>
                  <a:srgbClr val="000000"/>
                </a:solidFill>
              </a:rPr>
              <a:t>, </a:t>
            </a:r>
            <a:r>
              <a:rPr lang="ko-KR" altLang="en-US" sz="1900" dirty="0" smtClean="0">
                <a:solidFill>
                  <a:srgbClr val="000000"/>
                </a:solidFill>
              </a:rPr>
              <a:t>그렇지 않으면 </a:t>
            </a:r>
            <a:r>
              <a:rPr lang="en-US" altLang="ko-KR" sz="1900" dirty="0" smtClean="0">
                <a:solidFill>
                  <a:srgbClr val="000000"/>
                </a:solidFill>
              </a:rPr>
              <a:t>1(</a:t>
            </a:r>
            <a:r>
              <a:rPr lang="ko-KR" altLang="en-US" sz="1900" dirty="0" smtClean="0">
                <a:solidFill>
                  <a:srgbClr val="000000"/>
                </a:solidFill>
              </a:rPr>
              <a:t>참</a:t>
            </a:r>
            <a:r>
              <a:rPr lang="en-US" altLang="ko-KR" sz="1900" dirty="0" smtClean="0">
                <a:solidFill>
                  <a:srgbClr val="000000"/>
                </a:solidFill>
              </a:rPr>
              <a:t>)</a:t>
            </a:r>
            <a:r>
              <a:rPr lang="ko-KR" altLang="en-US" sz="1900" dirty="0" smtClean="0">
                <a:solidFill>
                  <a:srgbClr val="000000"/>
                </a:solidFill>
              </a:rPr>
              <a:t>을 반환한다</a:t>
            </a:r>
            <a:r>
              <a:rPr lang="en-US" altLang="ko-KR" sz="1900" dirty="0" smtClean="0">
                <a:solidFill>
                  <a:srgbClr val="000000"/>
                </a:solidFill>
              </a:rPr>
              <a:t>.</a:t>
            </a:r>
            <a:r>
              <a:rPr lang="en-US" altLang="ko-KR" sz="1800" dirty="0" smtClean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ko-KR" sz="1800" dirty="0" smtClean="0">
              <a:solidFill>
                <a:srgbClr val="000000"/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24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괄호 검사 알고리즘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49338" y="1584325"/>
            <a:ext cx="7043737" cy="46597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i="1" dirty="0" err="1">
                <a:latin typeface="Trebuchet MS" panose="020B0603020202020204" pitchFamily="34" charset="0"/>
              </a:rPr>
              <a:t>check_matching</a:t>
            </a:r>
            <a:r>
              <a:rPr lang="en-US" altLang="ko-KR" sz="1400" b="1" i="1" dirty="0">
                <a:latin typeface="Trebuchet MS" panose="020B0603020202020204" pitchFamily="34" charset="0"/>
              </a:rPr>
              <a:t>(expr)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:</a:t>
            </a: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/>
            </a:r>
            <a:br>
              <a:rPr lang="en-US" altLang="ko-KR" sz="1400" dirty="0">
                <a:latin typeface="Trebuchet MS" panose="020B0603020202020204" pitchFamily="34" charset="0"/>
              </a:rPr>
            </a:br>
            <a:endParaRPr lang="en-US" altLang="ko-KR" sz="1400" b="1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dirty="0">
                <a:latin typeface="Trebuchet MS" panose="020B0603020202020204" pitchFamily="34" charset="0"/>
              </a:rPr>
              <a:t>while</a:t>
            </a:r>
            <a:r>
              <a:rPr lang="en-US" altLang="ko-KR" sz="1400" dirty="0">
                <a:latin typeface="Trebuchet MS" panose="020B0603020202020204" pitchFamily="34" charset="0"/>
              </a:rPr>
              <a:t> (</a:t>
            </a:r>
            <a:r>
              <a:rPr lang="ko-KR" altLang="en-US" sz="1400" dirty="0">
                <a:latin typeface="Trebuchet MS" panose="020B0603020202020204" pitchFamily="34" charset="0"/>
              </a:rPr>
              <a:t>입력 </a:t>
            </a:r>
            <a:r>
              <a:rPr lang="en-US" altLang="ko-KR" sz="1400" dirty="0">
                <a:latin typeface="Trebuchet MS" panose="020B0603020202020204" pitchFamily="34" charset="0"/>
              </a:rPr>
              <a:t>expr</a:t>
            </a:r>
            <a:r>
              <a:rPr lang="ko-KR" altLang="en-US" sz="1400" dirty="0">
                <a:latin typeface="Trebuchet MS" panose="020B0603020202020204" pitchFamily="34" charset="0"/>
              </a:rPr>
              <a:t>의 끝이 아니면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← expr</a:t>
            </a:r>
            <a:r>
              <a:rPr lang="ko-KR" altLang="en-US" sz="1400" dirty="0">
                <a:latin typeface="Trebuchet MS" panose="020B0603020202020204" pitchFamily="34" charset="0"/>
              </a:rPr>
              <a:t>의 다음 글자 </a:t>
            </a:r>
            <a:endParaRPr lang="ko-KR" altLang="en-US" sz="1400" b="1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b="1" dirty="0">
                <a:latin typeface="Trebuchet MS" panose="020B0603020202020204" pitchFamily="34" charset="0"/>
              </a:rPr>
              <a:t>  </a:t>
            </a:r>
            <a:r>
              <a:rPr lang="en-US" altLang="ko-KR" sz="1400" b="1" dirty="0">
                <a:latin typeface="Trebuchet MS" panose="020B0603020202020204" pitchFamily="34" charset="0"/>
              </a:rPr>
              <a:t>switch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'(':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'[':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'{':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ko-KR" altLang="en-US" sz="1400" dirty="0">
                <a:latin typeface="Trebuchet MS" panose="020B0603020202020204" pitchFamily="34" charset="0"/>
              </a:rPr>
              <a:t>를 스택에 삽입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')':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']':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']':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if</a:t>
            </a:r>
            <a:r>
              <a:rPr lang="en-US" altLang="ko-KR" sz="1400" dirty="0">
                <a:latin typeface="Trebuchet MS" panose="020B0603020202020204" pitchFamily="34" charset="0"/>
              </a:rPr>
              <a:t> ( </a:t>
            </a:r>
            <a:r>
              <a:rPr lang="ko-KR" altLang="en-US" sz="1400" dirty="0">
                <a:latin typeface="Trebuchet MS" panose="020B0603020202020204" pitchFamily="34" charset="0"/>
              </a:rPr>
              <a:t>스택이 비어 있으면 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then </a:t>
            </a:r>
            <a:r>
              <a:rPr lang="ko-KR" altLang="en-US" sz="1400" dirty="0">
                <a:latin typeface="Trebuchet MS" panose="020B0603020202020204" pitchFamily="34" charset="0"/>
              </a:rPr>
              <a:t>오류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else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스택에서 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ko-KR" altLang="en-US" sz="1400" dirty="0">
                <a:latin typeface="Trebuchet MS" panose="020B0603020202020204" pitchFamily="34" charset="0"/>
              </a:rPr>
              <a:t>를 꺼낸다 </a:t>
            </a:r>
            <a:endParaRPr lang="ko-KR" altLang="en-US" sz="1400" b="1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b="1" dirty="0">
                <a:latin typeface="Trebuchet MS" panose="020B0603020202020204" pitchFamily="34" charset="0"/>
              </a:rPr>
              <a:t>             </a:t>
            </a:r>
            <a:r>
              <a:rPr lang="en-US" altLang="ko-KR" sz="1400" b="1" dirty="0">
                <a:latin typeface="Trebuchet MS" panose="020B0603020202020204" pitchFamily="34" charset="0"/>
              </a:rPr>
              <a:t>if 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와 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ko-KR" altLang="en-US" sz="1400" dirty="0">
                <a:latin typeface="Trebuchet MS" panose="020B0603020202020204" pitchFamily="34" charset="0"/>
              </a:rPr>
              <a:t>가 같은 짝이 아니면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then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오류 보고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endParaRPr lang="en-US" altLang="ko-KR" sz="1400" b="1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dirty="0">
                <a:latin typeface="Trebuchet MS" panose="020B0603020202020204" pitchFamily="34" charset="0"/>
              </a:rPr>
              <a:t>if</a:t>
            </a:r>
            <a:r>
              <a:rPr lang="en-US" altLang="ko-KR" sz="1400" dirty="0">
                <a:latin typeface="Trebuchet MS" panose="020B0603020202020204" pitchFamily="34" charset="0"/>
              </a:rPr>
              <a:t>( </a:t>
            </a:r>
            <a:r>
              <a:rPr lang="ko-KR" altLang="en-US" sz="1400" dirty="0">
                <a:latin typeface="Trebuchet MS" panose="020B0603020202020204" pitchFamily="34" charset="0"/>
              </a:rPr>
              <a:t>스택이 비어 있지 않으면 </a:t>
            </a:r>
            <a:r>
              <a:rPr lang="en-US" altLang="ko-KR" sz="1400" dirty="0">
                <a:latin typeface="Trebuchet MS" panose="020B0603020202020204" pitchFamily="34" charset="0"/>
              </a:rPr>
              <a:t>)</a:t>
            </a:r>
            <a:r>
              <a:rPr lang="en-US" altLang="ko-KR" sz="1400" b="1" dirty="0">
                <a:latin typeface="Trebuchet MS" panose="020B0603020202020204" pitchFamily="34" charset="0"/>
              </a:rPr>
              <a:t>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dirty="0">
                <a:latin typeface="Trebuchet MS" panose="020B0603020202020204" pitchFamily="34" charset="0"/>
              </a:rPr>
              <a:t>  then </a:t>
            </a:r>
            <a:r>
              <a:rPr lang="ko-KR" altLang="en-US" sz="1400" dirty="0">
                <a:latin typeface="Trebuchet MS" panose="020B0603020202020204" pitchFamily="34" charset="0"/>
              </a:rPr>
              <a:t>오류</a:t>
            </a:r>
          </a:p>
        </p:txBody>
      </p:sp>
      <p:sp>
        <p:nvSpPr>
          <p:cNvPr id="24580" name="AutoShape 5"/>
          <p:cNvSpPr>
            <a:spLocks/>
          </p:cNvSpPr>
          <p:nvPr/>
        </p:nvSpPr>
        <p:spPr bwMode="auto">
          <a:xfrm>
            <a:off x="6867255" y="2067904"/>
            <a:ext cx="1677987" cy="474663"/>
          </a:xfrm>
          <a:prstGeom prst="borderCallout2">
            <a:avLst>
              <a:gd name="adj1" fmla="val 24079"/>
              <a:gd name="adj2" fmla="val -5241"/>
              <a:gd name="adj3" fmla="val 24079"/>
              <a:gd name="adj4" fmla="val -105458"/>
              <a:gd name="adj5" fmla="val 232778"/>
              <a:gd name="adj6" fmla="val -209500"/>
            </a:avLst>
          </a:prstGeom>
          <a:solidFill>
            <a:schemeClr val="bg1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ko-KR" altLang="en-US" sz="1200">
                <a:solidFill>
                  <a:srgbClr val="FF3300"/>
                </a:solidFill>
              </a:rPr>
              <a:t>왼쪽 괄호이면 스택에 삽입</a:t>
            </a:r>
          </a:p>
        </p:txBody>
      </p:sp>
      <p:sp>
        <p:nvSpPr>
          <p:cNvPr id="24581" name="AutoShape 6"/>
          <p:cNvSpPr>
            <a:spLocks/>
          </p:cNvSpPr>
          <p:nvPr/>
        </p:nvSpPr>
        <p:spPr bwMode="auto">
          <a:xfrm>
            <a:off x="5967142" y="3914193"/>
            <a:ext cx="1800225" cy="474662"/>
          </a:xfrm>
          <a:prstGeom prst="borderCallout2">
            <a:avLst>
              <a:gd name="adj1" fmla="val 24079"/>
              <a:gd name="adj2" fmla="val -4231"/>
              <a:gd name="adj3" fmla="val 24079"/>
              <a:gd name="adj4" fmla="val -66667"/>
              <a:gd name="adj5" fmla="val 26755"/>
              <a:gd name="adj6" fmla="val -131569"/>
            </a:avLst>
          </a:prstGeom>
          <a:solidFill>
            <a:schemeClr val="bg1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ko-KR" altLang="en-US" sz="1200">
                <a:solidFill>
                  <a:srgbClr val="FF3300"/>
                </a:solidFill>
              </a:rPr>
              <a:t>오른쪽 괄호이면 스택에서 삭제비교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25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괄호 검사 프로그램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049338" y="1584325"/>
            <a:ext cx="7043737" cy="341016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int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check_matching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const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char *in)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StackType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s;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char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,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open_ch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int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, n =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strlen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(in);  	// n= </a:t>
            </a: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문자열의 길이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init_stack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(&amp;s);			// </a:t>
            </a: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스택의 초기화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ko-KR" altLang="en-US" sz="1400" dirty="0">
              <a:latin typeface="Trebuchet MS" pitchFamily="34" charset="0"/>
              <a:ea typeface="HY엽서M" pitchFamily="18" charset="-127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	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for (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= 0;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&lt; n;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++)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	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= in[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i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];		//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 = </a:t>
            </a: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다음 문자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itchFamily="34" charset="0"/>
                <a:ea typeface="HY엽서M" pitchFamily="18" charset="-127"/>
              </a:rPr>
              <a:t>		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switch (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	case '(':   case '[':    case '{':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		push(&amp;s, </a:t>
            </a:r>
            <a:r>
              <a:rPr lang="en-US" altLang="ko-KR" sz="1400" dirty="0" err="1">
                <a:latin typeface="Trebuchet MS" pitchFamily="34" charset="0"/>
                <a:ea typeface="HY엽서M" pitchFamily="18" charset="-127"/>
              </a:rPr>
              <a:t>ch</a:t>
            </a: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itchFamily="34" charset="0"/>
                <a:ea typeface="HY엽서M" pitchFamily="18" charset="-127"/>
              </a:rPr>
              <a:t>			break;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26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91580" y="1673805"/>
            <a:ext cx="7583797" cy="418576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case ')':   case ']':    case '}':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(&amp;s))  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else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en-US" altLang="ko-KR" sz="1400" dirty="0">
                <a:latin typeface="Trebuchet MS" panose="020B0603020202020204" pitchFamily="34" charset="0"/>
              </a:rPr>
              <a:t>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if ((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en-US" altLang="ko-KR" sz="1400" dirty="0">
                <a:latin typeface="Trebuchet MS" panose="020B0603020202020204" pitchFamily="34" charset="0"/>
              </a:rPr>
              <a:t> == '('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')') ||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	(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en-US" altLang="ko-KR" sz="1400" dirty="0">
                <a:latin typeface="Trebuchet MS" panose="020B0603020202020204" pitchFamily="34" charset="0"/>
              </a:rPr>
              <a:t> == '['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']') ||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	(</a:t>
            </a:r>
            <a:r>
              <a:rPr lang="en-US" altLang="ko-KR" sz="1400" dirty="0" err="1">
                <a:latin typeface="Trebuchet MS" panose="020B0603020202020204" pitchFamily="34" charset="0"/>
              </a:rPr>
              <a:t>open_ch</a:t>
            </a:r>
            <a:r>
              <a:rPr lang="en-US" altLang="ko-KR" sz="1400" dirty="0">
                <a:latin typeface="Trebuchet MS" panose="020B0603020202020204" pitchFamily="34" charset="0"/>
              </a:rPr>
              <a:t> == '{'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'}'))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(!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(&amp;s)) return 0; // </a:t>
            </a:r>
            <a:r>
              <a:rPr lang="ko-KR" altLang="en-US" sz="1400" dirty="0">
                <a:latin typeface="Trebuchet MS" panose="020B0603020202020204" pitchFamily="34" charset="0"/>
              </a:rPr>
              <a:t>스택에 남아있으면 오류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return 1;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27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91580" y="1583795"/>
            <a:ext cx="7043737" cy="237603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char *p = "{ A[(i+1)]=0; }";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check_matching</a:t>
            </a:r>
            <a:r>
              <a:rPr lang="en-US" altLang="ko-KR" sz="1400" dirty="0">
                <a:latin typeface="Trebuchet MS" panose="020B0603020202020204" pitchFamily="34" charset="0"/>
              </a:rPr>
              <a:t>(p) == 1)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("%s </a:t>
            </a:r>
            <a:r>
              <a:rPr lang="ko-KR" altLang="en-US" sz="1400" dirty="0">
                <a:latin typeface="Trebuchet MS" panose="020B0603020202020204" pitchFamily="34" charset="0"/>
              </a:rPr>
              <a:t>괄호검사성공</a:t>
            </a:r>
            <a:r>
              <a:rPr lang="en-US" altLang="ko-KR" sz="1400" dirty="0">
                <a:latin typeface="Trebuchet MS" panose="020B0603020202020204" pitchFamily="34" charset="0"/>
              </a:rPr>
              <a:t>\n", p);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else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("%s </a:t>
            </a:r>
            <a:r>
              <a:rPr lang="ko-KR" altLang="en-US" sz="1400" dirty="0">
                <a:latin typeface="Trebuchet MS" panose="020B0603020202020204" pitchFamily="34" charset="0"/>
              </a:rPr>
              <a:t>괄호검사실패</a:t>
            </a:r>
            <a:r>
              <a:rPr lang="en-US" altLang="ko-KR" sz="1400" dirty="0">
                <a:latin typeface="Trebuchet MS" panose="020B0603020202020204" pitchFamily="34" charset="0"/>
              </a:rPr>
              <a:t>\n", p);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91580" y="4284095"/>
            <a:ext cx="7043738" cy="307777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{ A[(i+1)]=0; } </a:t>
            </a:r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괄호검사성공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28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수식의 계산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ko-KR" altLang="en-US" dirty="0" smtClean="0"/>
              <a:t>수식의 </a:t>
            </a:r>
            <a:r>
              <a:rPr lang="ko-KR" altLang="en-US" dirty="0" err="1" smtClean="0"/>
              <a:t>표기방법</a:t>
            </a:r>
            <a:r>
              <a:rPr lang="en-US" altLang="ko-KR" dirty="0" smtClean="0"/>
              <a:t>: </a:t>
            </a:r>
          </a:p>
          <a:p>
            <a:pPr lvl="1" eaLnBrk="1" hangingPunct="1"/>
            <a:r>
              <a:rPr lang="ko-KR" altLang="en-US" dirty="0" smtClean="0"/>
              <a:t>전위</a:t>
            </a:r>
            <a:r>
              <a:rPr lang="en-US" altLang="ko-KR" dirty="0" smtClean="0"/>
              <a:t>(prefix), </a:t>
            </a:r>
            <a:r>
              <a:rPr lang="ko-KR" altLang="en-US" dirty="0" smtClean="0"/>
              <a:t>중위</a:t>
            </a:r>
            <a:r>
              <a:rPr lang="en-US" altLang="ko-KR" dirty="0" smtClean="0"/>
              <a:t>(infix), </a:t>
            </a:r>
            <a:r>
              <a:rPr lang="ko-KR" altLang="en-US" dirty="0" smtClean="0"/>
              <a:t>후위</a:t>
            </a:r>
            <a:r>
              <a:rPr lang="en-US" altLang="ko-KR" dirty="0" smtClean="0"/>
              <a:t>(postfix)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ko-KR" altLang="en-US" dirty="0" smtClean="0"/>
              <a:t>컴퓨터에서의 수식 </a:t>
            </a:r>
            <a:r>
              <a:rPr lang="ko-KR" altLang="en-US" dirty="0" err="1" smtClean="0"/>
              <a:t>계산순서</a:t>
            </a:r>
            <a:endParaRPr lang="ko-KR" altLang="en-US" dirty="0" smtClean="0"/>
          </a:p>
          <a:p>
            <a:pPr lvl="1" eaLnBrk="1" hangingPunct="1"/>
            <a:r>
              <a:rPr lang="ko-KR" altLang="en-US" dirty="0" err="1" smtClean="0"/>
              <a:t>중위표기식</a:t>
            </a:r>
            <a:r>
              <a:rPr lang="en-US" altLang="ko-KR" dirty="0" smtClean="0"/>
              <a:t>-&gt; </a:t>
            </a:r>
            <a:r>
              <a:rPr lang="ko-KR" altLang="en-US" dirty="0" err="1" smtClean="0"/>
              <a:t>후위표기식</a:t>
            </a:r>
            <a:r>
              <a:rPr lang="en-US" altLang="ko-KR" dirty="0" smtClean="0"/>
              <a:t>-&gt;</a:t>
            </a:r>
            <a:r>
              <a:rPr lang="ko-KR" altLang="en-US" dirty="0" smtClean="0"/>
              <a:t>계산</a:t>
            </a:r>
          </a:p>
          <a:p>
            <a:pPr lvl="1" eaLnBrk="1" hangingPunct="1"/>
            <a:r>
              <a:rPr lang="en-US" altLang="ko-KR" dirty="0" smtClean="0"/>
              <a:t>2+3*4 -&gt; 234*+ -&gt; 14</a:t>
            </a:r>
          </a:p>
          <a:p>
            <a:pPr lvl="1" eaLnBrk="1" hangingPunct="1"/>
            <a:r>
              <a:rPr lang="ko-KR" altLang="en-US" dirty="0" smtClean="0"/>
              <a:t>모두 </a:t>
            </a:r>
            <a:r>
              <a:rPr lang="ko-KR" altLang="en-US" dirty="0" err="1" smtClean="0"/>
              <a:t>스택을</a:t>
            </a:r>
            <a:r>
              <a:rPr lang="ko-KR" altLang="en-US" dirty="0" smtClean="0"/>
              <a:t> 사용</a:t>
            </a:r>
          </a:p>
          <a:p>
            <a:pPr lvl="1" eaLnBrk="1" hangingPunct="1"/>
            <a:r>
              <a:rPr lang="ko-KR" altLang="en-US" dirty="0" smtClean="0"/>
              <a:t>먼저 </a:t>
            </a:r>
            <a:r>
              <a:rPr lang="ko-KR" altLang="en-US" dirty="0" err="1" smtClean="0"/>
              <a:t>후위표기식의</a:t>
            </a:r>
            <a:r>
              <a:rPr lang="ko-KR" altLang="en-US" dirty="0" smtClean="0"/>
              <a:t> 계산법을 알아보자</a:t>
            </a:r>
          </a:p>
          <a:p>
            <a:pPr eaLnBrk="1" hangingPunct="1"/>
            <a:endParaRPr lang="en-US" altLang="ko-KR" dirty="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27675" name="Rectangle 81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23" y="2393885"/>
            <a:ext cx="8782050" cy="165735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29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스택의 특징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b="1" smtClean="0"/>
              <a:t>후입선출</a:t>
            </a:r>
            <a:r>
              <a:rPr lang="en-US" altLang="ko-KR" b="1" smtClean="0"/>
              <a:t>(LIFO:Last-In First-Out)</a:t>
            </a:r>
            <a:r>
              <a:rPr lang="en-US" altLang="ko-KR" smtClean="0"/>
              <a:t>: </a:t>
            </a:r>
            <a:r>
              <a:rPr lang="ko-KR" altLang="en-US" smtClean="0"/>
              <a:t>가장 최근에 들어온 데이터가 가장 먼저 나감</a:t>
            </a:r>
            <a:r>
              <a:rPr lang="en-US" altLang="ko-KR" smtClean="0"/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625" y="2933945"/>
            <a:ext cx="6429375" cy="22193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3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후위 표기식의 계산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700588" cy="4525963"/>
          </a:xfrm>
        </p:spPr>
        <p:txBody>
          <a:bodyPr/>
          <a:lstStyle/>
          <a:p>
            <a:pPr eaLnBrk="1" hangingPunct="1"/>
            <a:r>
              <a:rPr lang="ko-KR" altLang="en-US" smtClean="0"/>
              <a:t>수식을 왼쪽에서 오른쪽으로 스캔하여 피연산자이면 스택에 저장하고 연산자이면 필요한 수만큼의 피연산자를 스택에서 꺼내 연산을 실행하고 연산의 결과를 다시 스택에 저장</a:t>
            </a:r>
          </a:p>
          <a:p>
            <a:pPr eaLnBrk="1" hangingPunct="1"/>
            <a:r>
              <a:rPr lang="en-US" altLang="ko-KR" smtClean="0"/>
              <a:t>(</a:t>
            </a:r>
            <a:r>
              <a:rPr lang="ko-KR" altLang="en-US" smtClean="0"/>
              <a:t>예</a:t>
            </a:r>
            <a:r>
              <a:rPr lang="en-US" altLang="ko-KR" smtClean="0"/>
              <a:t>) </a:t>
            </a:r>
            <a:r>
              <a:rPr lang="en-US" altLang="ko-KR" smtClean="0">
                <a:latin typeface="Arial" charset="0"/>
              </a:rPr>
              <a:t> </a:t>
            </a:r>
            <a:r>
              <a:rPr lang="en-US" altLang="ko-KR" smtClean="0"/>
              <a:t>82/3-32*+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  <p:graphicFrame>
        <p:nvGraphicFramePr>
          <p:cNvPr id="286283" name="Group 5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97736"/>
              </p:ext>
            </p:extLst>
          </p:nvPr>
        </p:nvGraphicFramePr>
        <p:xfrm>
          <a:off x="5472113" y="1811338"/>
          <a:ext cx="2957512" cy="2698750"/>
        </p:xfrm>
        <a:graphic>
          <a:graphicData uri="http://schemas.openxmlformats.org/drawingml/2006/table">
            <a:tbl>
              <a:tblPr/>
              <a:tblGrid>
                <a:gridCol w="41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5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토큰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스택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[0]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[1]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[2]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[3]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[4]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[5]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[6]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8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8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2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8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2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/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4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4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-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2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3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2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*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1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6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+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7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한컴바탕" pitchFamily="18" charset="-127"/>
                        </a:rPr>
                        <a:t> 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  <a:cs typeface="한컴바탕" pitchFamily="18" charset="-127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8780" name="Rectangle 567"/>
          <p:cNvSpPr>
            <a:spLocks noChangeArrowheads="1"/>
          </p:cNvSpPr>
          <p:nvPr/>
        </p:nvSpPr>
        <p:spPr bwMode="auto">
          <a:xfrm>
            <a:off x="0" y="4686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30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323655"/>
            <a:ext cx="6581775" cy="62960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31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049338" y="1673225"/>
            <a:ext cx="7043737" cy="299774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600" dirty="0" err="1">
                <a:latin typeface="+mn-lt"/>
              </a:rPr>
              <a:t>스택</a:t>
            </a:r>
            <a:r>
              <a:rPr lang="ko-KR" altLang="en-US" sz="1600" dirty="0">
                <a:latin typeface="+mn-lt"/>
              </a:rPr>
              <a:t> </a:t>
            </a:r>
            <a:r>
              <a:rPr lang="en-US" altLang="ko-KR" sz="1600" dirty="0">
                <a:latin typeface="+mn-lt"/>
              </a:rPr>
              <a:t>s</a:t>
            </a:r>
            <a:r>
              <a:rPr lang="ko-KR" altLang="en-US" sz="1600" dirty="0">
                <a:latin typeface="+mn-lt"/>
              </a:rPr>
              <a:t>를 생성하고 초기화한다</a:t>
            </a:r>
            <a:r>
              <a:rPr lang="en-US" altLang="ko-KR" sz="1600" dirty="0">
                <a:latin typeface="+mn-lt"/>
              </a:rPr>
              <a:t>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for </a:t>
            </a:r>
            <a:r>
              <a:rPr lang="ko-KR" altLang="en-US" sz="1600" dirty="0">
                <a:latin typeface="+mn-lt"/>
              </a:rPr>
              <a:t>항목 </a:t>
            </a:r>
            <a:r>
              <a:rPr lang="en-US" altLang="ko-KR" sz="1600" dirty="0">
                <a:latin typeface="+mn-lt"/>
              </a:rPr>
              <a:t>in </a:t>
            </a:r>
            <a:r>
              <a:rPr lang="ko-KR" altLang="en-US" sz="1600" dirty="0" err="1">
                <a:latin typeface="+mn-lt"/>
              </a:rPr>
              <a:t>후위표기식</a:t>
            </a:r>
            <a:r>
              <a:rPr lang="ko-KR" altLang="en-US" sz="1600" dirty="0">
                <a:latin typeface="+mn-lt"/>
              </a:rPr>
              <a:t>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600" dirty="0">
                <a:latin typeface="+mn-lt"/>
              </a:rPr>
              <a:t>  </a:t>
            </a:r>
            <a:r>
              <a:rPr lang="en-US" altLang="ko-KR" sz="1600" dirty="0">
                <a:latin typeface="+mn-lt"/>
              </a:rPr>
              <a:t>do if (</a:t>
            </a:r>
            <a:r>
              <a:rPr lang="ko-KR" altLang="en-US" sz="1600" dirty="0">
                <a:latin typeface="+mn-lt"/>
              </a:rPr>
              <a:t>항목이 </a:t>
            </a:r>
            <a:r>
              <a:rPr lang="ko-KR" altLang="en-US" sz="1600" dirty="0" err="1">
                <a:latin typeface="+mn-lt"/>
              </a:rPr>
              <a:t>피연산자이면</a:t>
            </a:r>
            <a:r>
              <a:rPr lang="en-US" altLang="ko-KR" sz="1600" dirty="0">
                <a:latin typeface="+mn-lt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        push(s, item)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     if (</a:t>
            </a:r>
            <a:r>
              <a:rPr lang="ko-KR" altLang="en-US" sz="1600" dirty="0">
                <a:latin typeface="+mn-lt"/>
              </a:rPr>
              <a:t>항목이 연산자 </a:t>
            </a:r>
            <a:r>
              <a:rPr lang="en-US" altLang="ko-KR" sz="1600" dirty="0">
                <a:latin typeface="+mn-lt"/>
              </a:rPr>
              <a:t>op</a:t>
            </a:r>
            <a:r>
              <a:rPr lang="ko-KR" altLang="en-US" sz="1600" dirty="0">
                <a:latin typeface="+mn-lt"/>
              </a:rPr>
              <a:t>이면</a:t>
            </a:r>
            <a:r>
              <a:rPr lang="en-US" altLang="ko-KR" sz="1600" dirty="0">
                <a:latin typeface="+mn-lt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       then second ← pop(s)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            </a:t>
            </a:r>
            <a:r>
              <a:rPr lang="en-US" altLang="ko-KR" sz="1600" dirty="0" smtClean="0">
                <a:latin typeface="+mn-lt"/>
              </a:rPr>
              <a:t>  first </a:t>
            </a:r>
            <a:r>
              <a:rPr lang="en-US" altLang="ko-KR" sz="1600" dirty="0">
                <a:latin typeface="+mn-lt"/>
              </a:rPr>
              <a:t>← pop(s)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>
                <a:latin typeface="+mn-lt"/>
              </a:rPr>
              <a:t>             </a:t>
            </a:r>
            <a:r>
              <a:rPr lang="en-US" altLang="ko-KR" sz="1600" dirty="0" smtClean="0">
                <a:latin typeface="+mn-lt"/>
              </a:rPr>
              <a:t> result </a:t>
            </a:r>
            <a:r>
              <a:rPr lang="en-US" altLang="ko-KR" sz="1600" dirty="0">
                <a:latin typeface="+mn-lt"/>
              </a:rPr>
              <a:t>← first </a:t>
            </a:r>
            <a:r>
              <a:rPr lang="en-US" altLang="ko-KR" sz="1600" i="1" dirty="0">
                <a:latin typeface="+mn-lt"/>
              </a:rPr>
              <a:t>op</a:t>
            </a:r>
            <a:r>
              <a:rPr lang="en-US" altLang="ko-KR" sz="1600" dirty="0">
                <a:latin typeface="+mn-lt"/>
              </a:rPr>
              <a:t> second // </a:t>
            </a:r>
            <a:r>
              <a:rPr lang="en-US" altLang="ko-KR" sz="1600" i="1" dirty="0">
                <a:latin typeface="+mn-lt"/>
              </a:rPr>
              <a:t>op</a:t>
            </a:r>
            <a:r>
              <a:rPr lang="en-US" altLang="ko-KR" sz="1600" dirty="0">
                <a:latin typeface="+mn-lt"/>
              </a:rPr>
              <a:t> </a:t>
            </a:r>
            <a:r>
              <a:rPr lang="ko-KR" altLang="en-US" sz="1600" dirty="0">
                <a:latin typeface="+mn-lt"/>
              </a:rPr>
              <a:t>는 </a:t>
            </a:r>
            <a:r>
              <a:rPr lang="en-US" altLang="ko-KR" sz="1600" dirty="0">
                <a:latin typeface="+mn-lt"/>
              </a:rPr>
              <a:t>+-*/</a:t>
            </a:r>
            <a:r>
              <a:rPr lang="ko-KR" altLang="en-US" sz="1600" dirty="0">
                <a:latin typeface="+mn-lt"/>
              </a:rPr>
              <a:t>중의 하나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600" dirty="0">
                <a:latin typeface="+mn-lt"/>
              </a:rPr>
              <a:t>            </a:t>
            </a:r>
            <a:r>
              <a:rPr lang="ko-KR" altLang="en-US" sz="1600" dirty="0" smtClean="0">
                <a:latin typeface="+mn-lt"/>
              </a:rPr>
              <a:t>  </a:t>
            </a:r>
            <a:r>
              <a:rPr lang="en-US" altLang="ko-KR" sz="1600" dirty="0" smtClean="0">
                <a:latin typeface="+mn-lt"/>
              </a:rPr>
              <a:t>push(s</a:t>
            </a:r>
            <a:r>
              <a:rPr lang="en-US" altLang="ko-KR" sz="1600" dirty="0">
                <a:latin typeface="+mn-lt"/>
              </a:rPr>
              <a:t>, result)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600" dirty="0" err="1">
                <a:latin typeface="+mn-lt"/>
              </a:rPr>
              <a:t>final_result</a:t>
            </a:r>
            <a:r>
              <a:rPr lang="en-US" altLang="ko-KR" sz="1600" dirty="0">
                <a:latin typeface="+mn-lt"/>
              </a:rPr>
              <a:t> ← pop(s); 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후위 표기식 계산 알고리즘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32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91580" y="1673805"/>
            <a:ext cx="7583797" cy="418576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stdio.h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stdlib.h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#define MAX_STACK_SIZE 100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char element;		// </a:t>
            </a:r>
            <a:r>
              <a:rPr lang="ko-KR" altLang="en-US" sz="1400" dirty="0">
                <a:latin typeface="Trebuchet MS" panose="020B0603020202020204" pitchFamily="34" charset="0"/>
              </a:rPr>
              <a:t>교체</a:t>
            </a:r>
            <a:r>
              <a:rPr lang="en-US" altLang="ko-KR" sz="1400" dirty="0">
                <a:latin typeface="Trebuchet MS" panose="020B0603020202020204" pitchFamily="34" charset="0"/>
              </a:rPr>
              <a:t>!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...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 끝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ko-KR" altLang="en-US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후위 표기 수식 계산 함수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eval</a:t>
            </a:r>
            <a:r>
              <a:rPr lang="en-US" altLang="ko-KR" sz="1400" dirty="0">
                <a:latin typeface="Trebuchet MS" panose="020B0603020202020204" pitchFamily="34" charset="0"/>
              </a:rPr>
              <a:t>(char 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[])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op1, op2, value,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len</a:t>
            </a:r>
            <a:r>
              <a:rPr lang="en-US" altLang="ko-KR" sz="1400" dirty="0">
                <a:latin typeface="Trebuchet MS" panose="020B0603020202020204" pitchFamily="34" charset="0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</a:rPr>
              <a:t>strlen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char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s;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후위 표기식 계산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33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46575" y="1358770"/>
            <a:ext cx="7583797" cy="521989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</a:rPr>
              <a:t>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0;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&lt;</a:t>
            </a:r>
            <a:r>
              <a:rPr lang="en-US" altLang="ko-KR" sz="1400" dirty="0" err="1">
                <a:latin typeface="Trebuchet MS" panose="020B0603020202020204" pitchFamily="34" charset="0"/>
              </a:rPr>
              <a:t>len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++)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];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'+'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'-'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'*' &amp;&amp;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!= '/')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value =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- '0';	// </a:t>
            </a:r>
            <a:r>
              <a:rPr lang="ko-KR" altLang="en-US" sz="1400" dirty="0">
                <a:latin typeface="Trebuchet MS" panose="020B0603020202020204" pitchFamily="34" charset="0"/>
              </a:rPr>
              <a:t>입력이 피연산자이면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push(&amp;s, value);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else {	//</a:t>
            </a:r>
            <a:r>
              <a:rPr lang="ko-KR" altLang="en-US" sz="1400" dirty="0">
                <a:latin typeface="Trebuchet MS" panose="020B0603020202020204" pitchFamily="34" charset="0"/>
              </a:rPr>
              <a:t>연산자이면 </a:t>
            </a:r>
            <a:r>
              <a:rPr lang="ko-KR" altLang="en-US" sz="1400" dirty="0" err="1">
                <a:latin typeface="Trebuchet MS" panose="020B0603020202020204" pitchFamily="34" charset="0"/>
              </a:rPr>
              <a:t>피연산자를</a:t>
            </a:r>
            <a:r>
              <a:rPr lang="ko-KR" altLang="en-US" sz="1400" dirty="0">
                <a:latin typeface="Trebuchet MS" panose="020B0603020202020204" pitchFamily="34" charset="0"/>
              </a:rPr>
              <a:t> 스택에서 제거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op2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op1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switch 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 { //</a:t>
            </a:r>
            <a:r>
              <a:rPr lang="ko-KR" altLang="en-US" sz="1400" dirty="0">
                <a:latin typeface="Trebuchet MS" panose="020B0603020202020204" pitchFamily="34" charset="0"/>
              </a:rPr>
              <a:t>연산을 수행하고 스택에 저장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case '+': push(&amp;s, op1 + op2); 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case '-': push(&amp;s, op1 - op2); 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case '*': push(&amp;s, op1 * op2); 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case '/': push(&amp;s, op1 / op2); 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후위 표기식 계산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34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91580" y="1583795"/>
            <a:ext cx="7043737" cy="237603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result;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후위표기식은 </a:t>
            </a:r>
            <a:r>
              <a:rPr lang="en-US" altLang="ko-KR" sz="1400" dirty="0">
                <a:latin typeface="Trebuchet MS" panose="020B0603020202020204" pitchFamily="34" charset="0"/>
              </a:rPr>
              <a:t>82/3-32*+\n");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result = </a:t>
            </a:r>
            <a:r>
              <a:rPr lang="en-US" altLang="ko-KR" sz="1400" dirty="0" err="1">
                <a:latin typeface="Trebuchet MS" panose="020B0603020202020204" pitchFamily="34" charset="0"/>
              </a:rPr>
              <a:t>eval</a:t>
            </a:r>
            <a:r>
              <a:rPr lang="en-US" altLang="ko-KR" sz="1400" dirty="0">
                <a:latin typeface="Trebuchet MS" panose="020B0603020202020204" pitchFamily="34" charset="0"/>
              </a:rPr>
              <a:t>("82/3-32*+");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결과값은 </a:t>
            </a:r>
            <a:r>
              <a:rPr lang="en-US" altLang="ko-KR" sz="1400" dirty="0">
                <a:latin typeface="Trebuchet MS" panose="020B0603020202020204" pitchFamily="34" charset="0"/>
              </a:rPr>
              <a:t>%d\n", result);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91580" y="4284095"/>
            <a:ext cx="7043738" cy="52322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후위표기식은 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82/3-32*+</a:t>
            </a:r>
          </a:p>
          <a:p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결과값은 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35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중위표기식</a:t>
            </a:r>
            <a:r>
              <a:rPr lang="en-US" altLang="ko-KR" smtClean="0"/>
              <a:t>-&gt;</a:t>
            </a:r>
            <a:r>
              <a:rPr lang="ko-KR" altLang="en-US" smtClean="0"/>
              <a:t>후위표기식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>
                <a:latin typeface="Arial" charset="0"/>
              </a:rPr>
              <a:t> </a:t>
            </a:r>
            <a:r>
              <a:rPr lang="ko-KR" altLang="en-US" dirty="0" err="1" smtClean="0"/>
              <a:t>중위표기와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후위표기</a:t>
            </a:r>
            <a:endParaRPr lang="ko-KR" altLang="en-US" dirty="0" smtClean="0"/>
          </a:p>
          <a:p>
            <a:pPr lvl="1" eaLnBrk="1" hangingPunct="1"/>
            <a:r>
              <a:rPr lang="ko-KR" altLang="en-US" dirty="0" smtClean="0"/>
              <a:t>중위 표기법과 후위 표기법의 공통점은 </a:t>
            </a:r>
            <a:r>
              <a:rPr lang="ko-KR" altLang="en-US" dirty="0" err="1" smtClean="0"/>
              <a:t>피연산자의</a:t>
            </a:r>
            <a:r>
              <a:rPr lang="ko-KR" altLang="en-US" dirty="0" smtClean="0"/>
              <a:t> 순서는 동일</a:t>
            </a:r>
          </a:p>
          <a:p>
            <a:pPr lvl="1" eaLnBrk="1" hangingPunct="1"/>
            <a:r>
              <a:rPr lang="ko-KR" altLang="en-US" dirty="0" smtClean="0"/>
              <a:t>연산자들의 순서만 다름</a:t>
            </a:r>
            <a:r>
              <a:rPr lang="en-US" altLang="ko-KR" dirty="0" smtClean="0"/>
              <a:t>(</a:t>
            </a:r>
            <a:r>
              <a:rPr lang="ko-KR" altLang="en-US" dirty="0" smtClean="0"/>
              <a:t>우선순위순서</a:t>
            </a:r>
            <a:r>
              <a:rPr lang="en-US" altLang="ko-KR" dirty="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dirty="0" smtClean="0"/>
              <a:t>    -&gt;</a:t>
            </a:r>
            <a:r>
              <a:rPr lang="ko-KR" altLang="en-US" dirty="0" smtClean="0"/>
              <a:t>연산자만 스택에 저장했다가 출력하면 된다</a:t>
            </a:r>
            <a:r>
              <a:rPr lang="en-US" altLang="ko-KR" dirty="0" smtClean="0"/>
              <a:t>.</a:t>
            </a:r>
          </a:p>
          <a:p>
            <a:pPr lvl="1" eaLnBrk="1" hangingPunct="1"/>
            <a:r>
              <a:rPr lang="en-US" altLang="ko-KR" dirty="0" smtClean="0"/>
              <a:t>2+3*4  -&gt;  234*+</a:t>
            </a:r>
          </a:p>
          <a:p>
            <a:pPr lvl="1" eaLnBrk="1" hangingPunct="1"/>
            <a:endParaRPr lang="en-US" altLang="ko-KR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44" y="3848100"/>
            <a:ext cx="8801100" cy="16478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36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3804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3809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3810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3811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3805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3806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3807" name="Line 18"/>
          <p:cNvSpPr>
            <a:spLocks noChangeShapeType="1"/>
          </p:cNvSpPr>
          <p:nvPr/>
        </p:nvSpPr>
        <p:spPr bwMode="auto">
          <a:xfrm>
            <a:off x="601663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3808" name="AutoShape 19"/>
          <p:cNvSpPr>
            <a:spLocks noChangeArrowheads="1"/>
          </p:cNvSpPr>
          <p:nvPr/>
        </p:nvSpPr>
        <p:spPr bwMode="auto">
          <a:xfrm>
            <a:off x="4464050" y="4303713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4833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4834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4835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4829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4830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4831" name="Line 18"/>
          <p:cNvSpPr>
            <a:spLocks noChangeShapeType="1"/>
          </p:cNvSpPr>
          <p:nvPr/>
        </p:nvSpPr>
        <p:spPr bwMode="auto">
          <a:xfrm>
            <a:off x="1112838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4832" name="AutoShape 19"/>
          <p:cNvSpPr>
            <a:spLocks noChangeArrowheads="1"/>
          </p:cNvSpPr>
          <p:nvPr/>
        </p:nvSpPr>
        <p:spPr bwMode="auto">
          <a:xfrm>
            <a:off x="4464050" y="4303713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5852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5858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5859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5860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5853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5854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5855" name="Line 18"/>
          <p:cNvSpPr>
            <a:spLocks noChangeShapeType="1"/>
          </p:cNvSpPr>
          <p:nvPr/>
        </p:nvSpPr>
        <p:spPr bwMode="auto">
          <a:xfrm>
            <a:off x="1655763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856" name="AutoShape 19"/>
          <p:cNvSpPr>
            <a:spLocks noChangeArrowheads="1"/>
          </p:cNvSpPr>
          <p:nvPr/>
        </p:nvSpPr>
        <p:spPr bwMode="auto">
          <a:xfrm>
            <a:off x="4464050" y="4303713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5857" name="AutoShape 20"/>
          <p:cNvSpPr>
            <a:spLocks noChangeArrowheads="1"/>
          </p:cNvSpPr>
          <p:nvPr/>
        </p:nvSpPr>
        <p:spPr bwMode="auto">
          <a:xfrm>
            <a:off x="4465638" y="38608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스택의 구조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321750" y="1988840"/>
            <a:ext cx="5805487" cy="4283075"/>
            <a:chOff x="2681288" y="1223963"/>
            <a:chExt cx="5805487" cy="4283075"/>
          </a:xfrm>
        </p:grpSpPr>
        <p:grpSp>
          <p:nvGrpSpPr>
            <p:cNvPr id="6147" name="Group 4"/>
            <p:cNvGrpSpPr>
              <a:grpSpLocks/>
            </p:cNvGrpSpPr>
            <p:nvPr/>
          </p:nvGrpSpPr>
          <p:grpSpPr bwMode="auto">
            <a:xfrm>
              <a:off x="2862263" y="1763713"/>
              <a:ext cx="1152525" cy="3743325"/>
              <a:chOff x="930" y="2115"/>
              <a:chExt cx="453" cy="1315"/>
            </a:xfrm>
          </p:grpSpPr>
          <p:sp>
            <p:nvSpPr>
              <p:cNvPr id="6195" name="Line 5"/>
              <p:cNvSpPr>
                <a:spLocks noChangeShapeType="1"/>
              </p:cNvSpPr>
              <p:nvPr/>
            </p:nvSpPr>
            <p:spPr bwMode="auto">
              <a:xfrm>
                <a:off x="930" y="2115"/>
                <a:ext cx="0" cy="131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6196" name="Line 6"/>
              <p:cNvSpPr>
                <a:spLocks noChangeShapeType="1"/>
              </p:cNvSpPr>
              <p:nvPr/>
            </p:nvSpPr>
            <p:spPr bwMode="auto">
              <a:xfrm>
                <a:off x="930" y="3430"/>
                <a:ext cx="453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ko-KR" altLang="en-US"/>
              </a:p>
            </p:txBody>
          </p:sp>
          <p:sp>
            <p:nvSpPr>
              <p:cNvPr id="6197" name="Line 7"/>
              <p:cNvSpPr>
                <a:spLocks noChangeShapeType="1"/>
              </p:cNvSpPr>
              <p:nvPr/>
            </p:nvSpPr>
            <p:spPr bwMode="auto">
              <a:xfrm flipV="1">
                <a:off x="1383" y="2115"/>
                <a:ext cx="0" cy="1315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6148" name="Group 15"/>
            <p:cNvGrpSpPr>
              <a:grpSpLocks/>
            </p:cNvGrpSpPr>
            <p:nvPr/>
          </p:nvGrpSpPr>
          <p:grpSpPr bwMode="auto">
            <a:xfrm>
              <a:off x="2933700" y="4572000"/>
              <a:ext cx="935038" cy="792163"/>
              <a:chOff x="2336" y="2568"/>
              <a:chExt cx="567" cy="552"/>
            </a:xfrm>
          </p:grpSpPr>
          <p:grpSp>
            <p:nvGrpSpPr>
              <p:cNvPr id="6183" name="Group 16"/>
              <p:cNvGrpSpPr>
                <a:grpSpLocks/>
              </p:cNvGrpSpPr>
              <p:nvPr/>
            </p:nvGrpSpPr>
            <p:grpSpPr bwMode="auto">
              <a:xfrm>
                <a:off x="2336" y="2568"/>
                <a:ext cx="567" cy="552"/>
                <a:chOff x="3168" y="2019"/>
                <a:chExt cx="567" cy="552"/>
              </a:xfrm>
            </p:grpSpPr>
            <p:sp>
              <p:nvSpPr>
                <p:cNvPr id="6185" name="Freeform 17"/>
                <p:cNvSpPr>
                  <a:spLocks/>
                </p:cNvSpPr>
                <p:nvPr/>
              </p:nvSpPr>
              <p:spPr bwMode="auto">
                <a:xfrm>
                  <a:off x="3187" y="2509"/>
                  <a:ext cx="444" cy="43"/>
                </a:xfrm>
                <a:custGeom>
                  <a:avLst/>
                  <a:gdLst>
                    <a:gd name="T0" fmla="*/ 0 w 783"/>
                    <a:gd name="T1" fmla="*/ 12 h 70"/>
                    <a:gd name="T2" fmla="*/ 12 w 783"/>
                    <a:gd name="T3" fmla="*/ 0 h 70"/>
                    <a:gd name="T4" fmla="*/ 13 w 783"/>
                    <a:gd name="T5" fmla="*/ 0 h 70"/>
                    <a:gd name="T6" fmla="*/ 16 w 783"/>
                    <a:gd name="T7" fmla="*/ 0 h 70"/>
                    <a:gd name="T8" fmla="*/ 21 w 783"/>
                    <a:gd name="T9" fmla="*/ 0 h 70"/>
                    <a:gd name="T10" fmla="*/ 28 w 783"/>
                    <a:gd name="T11" fmla="*/ 1 h 70"/>
                    <a:gd name="T12" fmla="*/ 36 w 783"/>
                    <a:gd name="T13" fmla="*/ 1 h 70"/>
                    <a:gd name="T14" fmla="*/ 45 w 783"/>
                    <a:gd name="T15" fmla="*/ 1 h 70"/>
                    <a:gd name="T16" fmla="*/ 55 w 783"/>
                    <a:gd name="T17" fmla="*/ 1 h 70"/>
                    <a:gd name="T18" fmla="*/ 65 w 783"/>
                    <a:gd name="T19" fmla="*/ 1 h 70"/>
                    <a:gd name="T20" fmla="*/ 76 w 783"/>
                    <a:gd name="T21" fmla="*/ 1 h 70"/>
                    <a:gd name="T22" fmla="*/ 87 w 783"/>
                    <a:gd name="T23" fmla="*/ 2 h 70"/>
                    <a:gd name="T24" fmla="*/ 99 w 783"/>
                    <a:gd name="T25" fmla="*/ 2 h 70"/>
                    <a:gd name="T26" fmla="*/ 109 w 783"/>
                    <a:gd name="T27" fmla="*/ 3 h 70"/>
                    <a:gd name="T28" fmla="*/ 119 w 783"/>
                    <a:gd name="T29" fmla="*/ 4 h 70"/>
                    <a:gd name="T30" fmla="*/ 128 w 783"/>
                    <a:gd name="T31" fmla="*/ 4 h 70"/>
                    <a:gd name="T32" fmla="*/ 136 w 783"/>
                    <a:gd name="T33" fmla="*/ 5 h 70"/>
                    <a:gd name="T34" fmla="*/ 143 w 783"/>
                    <a:gd name="T35" fmla="*/ 6 h 70"/>
                    <a:gd name="T36" fmla="*/ 136 w 783"/>
                    <a:gd name="T37" fmla="*/ 16 h 70"/>
                    <a:gd name="T38" fmla="*/ 128 w 783"/>
                    <a:gd name="T39" fmla="*/ 15 h 70"/>
                    <a:gd name="T40" fmla="*/ 119 w 783"/>
                    <a:gd name="T41" fmla="*/ 15 h 70"/>
                    <a:gd name="T42" fmla="*/ 110 w 783"/>
                    <a:gd name="T43" fmla="*/ 15 h 70"/>
                    <a:gd name="T44" fmla="*/ 102 w 783"/>
                    <a:gd name="T45" fmla="*/ 14 h 70"/>
                    <a:gd name="T46" fmla="*/ 93 w 783"/>
                    <a:gd name="T47" fmla="*/ 14 h 70"/>
                    <a:gd name="T48" fmla="*/ 85 w 783"/>
                    <a:gd name="T49" fmla="*/ 14 h 70"/>
                    <a:gd name="T50" fmla="*/ 77 w 783"/>
                    <a:gd name="T51" fmla="*/ 14 h 70"/>
                    <a:gd name="T52" fmla="*/ 68 w 783"/>
                    <a:gd name="T53" fmla="*/ 14 h 70"/>
                    <a:gd name="T54" fmla="*/ 60 w 783"/>
                    <a:gd name="T55" fmla="*/ 13 h 70"/>
                    <a:gd name="T56" fmla="*/ 51 w 783"/>
                    <a:gd name="T57" fmla="*/ 13 h 70"/>
                    <a:gd name="T58" fmla="*/ 43 w 783"/>
                    <a:gd name="T59" fmla="*/ 12 h 70"/>
                    <a:gd name="T60" fmla="*/ 34 w 783"/>
                    <a:gd name="T61" fmla="*/ 12 h 70"/>
                    <a:gd name="T62" fmla="*/ 26 w 783"/>
                    <a:gd name="T63" fmla="*/ 12 h 70"/>
                    <a:gd name="T64" fmla="*/ 16 w 783"/>
                    <a:gd name="T65" fmla="*/ 12 h 70"/>
                    <a:gd name="T66" fmla="*/ 9 w 783"/>
                    <a:gd name="T67" fmla="*/ 12 h 70"/>
                    <a:gd name="T68" fmla="*/ 0 w 783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3"/>
                    <a:gd name="T106" fmla="*/ 0 h 70"/>
                    <a:gd name="T107" fmla="*/ 783 w 783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3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7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1" y="4"/>
                      </a:lnTo>
                      <a:lnTo>
                        <a:pt x="358" y="6"/>
                      </a:lnTo>
                      <a:lnTo>
                        <a:pt x="417" y="7"/>
                      </a:lnTo>
                      <a:lnTo>
                        <a:pt x="478" y="8"/>
                      </a:lnTo>
                      <a:lnTo>
                        <a:pt x="539" y="10"/>
                      </a:lnTo>
                      <a:lnTo>
                        <a:pt x="596" y="13"/>
                      </a:lnTo>
                      <a:lnTo>
                        <a:pt x="651" y="16"/>
                      </a:lnTo>
                      <a:lnTo>
                        <a:pt x="701" y="18"/>
                      </a:lnTo>
                      <a:lnTo>
                        <a:pt x="746" y="21"/>
                      </a:lnTo>
                      <a:lnTo>
                        <a:pt x="783" y="24"/>
                      </a:lnTo>
                      <a:lnTo>
                        <a:pt x="746" y="70"/>
                      </a:lnTo>
                      <a:lnTo>
                        <a:pt x="699" y="67"/>
                      </a:lnTo>
                      <a:lnTo>
                        <a:pt x="653" y="65"/>
                      </a:lnTo>
                      <a:lnTo>
                        <a:pt x="605" y="63"/>
                      </a:lnTo>
                      <a:lnTo>
                        <a:pt x="558" y="61"/>
                      </a:lnTo>
                      <a:lnTo>
                        <a:pt x="512" y="60"/>
                      </a:lnTo>
                      <a:lnTo>
                        <a:pt x="466" y="58"/>
                      </a:lnTo>
                      <a:lnTo>
                        <a:pt x="419" y="57"/>
                      </a:lnTo>
                      <a:lnTo>
                        <a:pt x="373" y="57"/>
                      </a:lnTo>
                      <a:lnTo>
                        <a:pt x="326" y="55"/>
                      </a:lnTo>
                      <a:lnTo>
                        <a:pt x="280" y="55"/>
                      </a:lnTo>
                      <a:lnTo>
                        <a:pt x="233" y="54"/>
                      </a:lnTo>
                      <a:lnTo>
                        <a:pt x="187" y="53"/>
                      </a:lnTo>
                      <a:lnTo>
                        <a:pt x="141" y="53"/>
                      </a:lnTo>
                      <a:lnTo>
                        <a:pt x="92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6" name="Freeform 18"/>
                <p:cNvSpPr>
                  <a:spLocks/>
                </p:cNvSpPr>
                <p:nvPr/>
              </p:nvSpPr>
              <p:spPr bwMode="auto">
                <a:xfrm>
                  <a:off x="3168" y="2540"/>
                  <a:ext cx="442" cy="26"/>
                </a:xfrm>
                <a:custGeom>
                  <a:avLst/>
                  <a:gdLst>
                    <a:gd name="T0" fmla="*/ 142 w 779"/>
                    <a:gd name="T1" fmla="*/ 4 h 43"/>
                    <a:gd name="T2" fmla="*/ 139 w 779"/>
                    <a:gd name="T3" fmla="*/ 10 h 43"/>
                    <a:gd name="T4" fmla="*/ 130 w 779"/>
                    <a:gd name="T5" fmla="*/ 9 h 43"/>
                    <a:gd name="T6" fmla="*/ 121 w 779"/>
                    <a:gd name="T7" fmla="*/ 8 h 43"/>
                    <a:gd name="T8" fmla="*/ 113 w 779"/>
                    <a:gd name="T9" fmla="*/ 8 h 43"/>
                    <a:gd name="T10" fmla="*/ 104 w 779"/>
                    <a:gd name="T11" fmla="*/ 8 h 43"/>
                    <a:gd name="T12" fmla="*/ 95 w 779"/>
                    <a:gd name="T13" fmla="*/ 7 h 43"/>
                    <a:gd name="T14" fmla="*/ 87 w 779"/>
                    <a:gd name="T15" fmla="*/ 7 h 43"/>
                    <a:gd name="T16" fmla="*/ 78 w 779"/>
                    <a:gd name="T17" fmla="*/ 7 h 43"/>
                    <a:gd name="T18" fmla="*/ 70 w 779"/>
                    <a:gd name="T19" fmla="*/ 7 h 43"/>
                    <a:gd name="T20" fmla="*/ 61 w 779"/>
                    <a:gd name="T21" fmla="*/ 6 h 43"/>
                    <a:gd name="T22" fmla="*/ 52 w 779"/>
                    <a:gd name="T23" fmla="*/ 6 h 43"/>
                    <a:gd name="T24" fmla="*/ 44 w 779"/>
                    <a:gd name="T25" fmla="*/ 6 h 43"/>
                    <a:gd name="T26" fmla="*/ 35 w 779"/>
                    <a:gd name="T27" fmla="*/ 6 h 43"/>
                    <a:gd name="T28" fmla="*/ 26 w 779"/>
                    <a:gd name="T29" fmla="*/ 5 h 43"/>
                    <a:gd name="T30" fmla="*/ 18 w 779"/>
                    <a:gd name="T31" fmla="*/ 5 h 43"/>
                    <a:gd name="T32" fmla="*/ 9 w 779"/>
                    <a:gd name="T33" fmla="*/ 5 h 43"/>
                    <a:gd name="T34" fmla="*/ 0 w 779"/>
                    <a:gd name="T35" fmla="*/ 5 h 43"/>
                    <a:gd name="T36" fmla="*/ 6 w 779"/>
                    <a:gd name="T37" fmla="*/ 0 h 43"/>
                    <a:gd name="T38" fmla="*/ 15 w 779"/>
                    <a:gd name="T39" fmla="*/ 1 h 43"/>
                    <a:gd name="T40" fmla="*/ 23 w 779"/>
                    <a:gd name="T41" fmla="*/ 1 h 43"/>
                    <a:gd name="T42" fmla="*/ 32 w 779"/>
                    <a:gd name="T43" fmla="*/ 1 h 43"/>
                    <a:gd name="T44" fmla="*/ 40 w 779"/>
                    <a:gd name="T45" fmla="*/ 1 h 43"/>
                    <a:gd name="T46" fmla="*/ 49 w 779"/>
                    <a:gd name="T47" fmla="*/ 1 h 43"/>
                    <a:gd name="T48" fmla="*/ 57 w 779"/>
                    <a:gd name="T49" fmla="*/ 1 h 43"/>
                    <a:gd name="T50" fmla="*/ 66 w 779"/>
                    <a:gd name="T51" fmla="*/ 1 h 43"/>
                    <a:gd name="T52" fmla="*/ 74 w 779"/>
                    <a:gd name="T53" fmla="*/ 1 h 43"/>
                    <a:gd name="T54" fmla="*/ 82 w 779"/>
                    <a:gd name="T55" fmla="*/ 1 h 43"/>
                    <a:gd name="T56" fmla="*/ 91 w 779"/>
                    <a:gd name="T57" fmla="*/ 2 h 43"/>
                    <a:gd name="T58" fmla="*/ 99 w 779"/>
                    <a:gd name="T59" fmla="*/ 2 h 43"/>
                    <a:gd name="T60" fmla="*/ 108 w 779"/>
                    <a:gd name="T61" fmla="*/ 2 h 43"/>
                    <a:gd name="T62" fmla="*/ 116 w 779"/>
                    <a:gd name="T63" fmla="*/ 3 h 43"/>
                    <a:gd name="T64" fmla="*/ 125 w 779"/>
                    <a:gd name="T65" fmla="*/ 3 h 43"/>
                    <a:gd name="T66" fmla="*/ 133 w 779"/>
                    <a:gd name="T67" fmla="*/ 4 h 43"/>
                    <a:gd name="T68" fmla="*/ 142 w 779"/>
                    <a:gd name="T69" fmla="*/ 4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9"/>
                    <a:gd name="T106" fmla="*/ 0 h 43"/>
                    <a:gd name="T107" fmla="*/ 779 w 779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9" h="43">
                      <a:moveTo>
                        <a:pt x="779" y="20"/>
                      </a:moveTo>
                      <a:lnTo>
                        <a:pt x="759" y="43"/>
                      </a:lnTo>
                      <a:lnTo>
                        <a:pt x="711" y="40"/>
                      </a:lnTo>
                      <a:lnTo>
                        <a:pt x="665" y="38"/>
                      </a:lnTo>
                      <a:lnTo>
                        <a:pt x="616" y="35"/>
                      </a:lnTo>
                      <a:lnTo>
                        <a:pt x="570" y="34"/>
                      </a:lnTo>
                      <a:lnTo>
                        <a:pt x="522" y="33"/>
                      </a:lnTo>
                      <a:lnTo>
                        <a:pt x="475" y="31"/>
                      </a:lnTo>
                      <a:lnTo>
                        <a:pt x="427" y="31"/>
                      </a:lnTo>
                      <a:lnTo>
                        <a:pt x="381" y="30"/>
                      </a:lnTo>
                      <a:lnTo>
                        <a:pt x="333" y="28"/>
                      </a:lnTo>
                      <a:lnTo>
                        <a:pt x="286" y="28"/>
                      </a:lnTo>
                      <a:lnTo>
                        <a:pt x="238" y="27"/>
                      </a:lnTo>
                      <a:lnTo>
                        <a:pt x="191" y="27"/>
                      </a:lnTo>
                      <a:lnTo>
                        <a:pt x="143" y="25"/>
                      </a:lnTo>
                      <a:lnTo>
                        <a:pt x="95" y="25"/>
                      </a:lnTo>
                      <a:lnTo>
                        <a:pt x="49" y="25"/>
                      </a:lnTo>
                      <a:lnTo>
                        <a:pt x="0" y="24"/>
                      </a:lnTo>
                      <a:lnTo>
                        <a:pt x="33" y="0"/>
                      </a:lnTo>
                      <a:lnTo>
                        <a:pt x="79" y="1"/>
                      </a:lnTo>
                      <a:lnTo>
                        <a:pt x="125" y="1"/>
                      </a:lnTo>
                      <a:lnTo>
                        <a:pt x="174" y="3"/>
                      </a:lnTo>
                      <a:lnTo>
                        <a:pt x="220" y="3"/>
                      </a:lnTo>
                      <a:lnTo>
                        <a:pt x="266" y="4"/>
                      </a:lnTo>
                      <a:lnTo>
                        <a:pt x="313" y="5"/>
                      </a:lnTo>
                      <a:lnTo>
                        <a:pt x="359" y="5"/>
                      </a:lnTo>
                      <a:lnTo>
                        <a:pt x="406" y="7"/>
                      </a:lnTo>
                      <a:lnTo>
                        <a:pt x="452" y="7"/>
                      </a:lnTo>
                      <a:lnTo>
                        <a:pt x="499" y="8"/>
                      </a:lnTo>
                      <a:lnTo>
                        <a:pt x="545" y="10"/>
                      </a:lnTo>
                      <a:lnTo>
                        <a:pt x="591" y="11"/>
                      </a:lnTo>
                      <a:lnTo>
                        <a:pt x="638" y="13"/>
                      </a:lnTo>
                      <a:lnTo>
                        <a:pt x="686" y="15"/>
                      </a:lnTo>
                      <a:lnTo>
                        <a:pt x="732" y="17"/>
                      </a:lnTo>
                      <a:lnTo>
                        <a:pt x="779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7" name="Freeform 19"/>
                <p:cNvSpPr>
                  <a:spLocks/>
                </p:cNvSpPr>
                <p:nvPr/>
              </p:nvSpPr>
              <p:spPr bwMode="auto">
                <a:xfrm>
                  <a:off x="3203" y="2091"/>
                  <a:ext cx="470" cy="38"/>
                </a:xfrm>
                <a:custGeom>
                  <a:avLst/>
                  <a:gdLst>
                    <a:gd name="T0" fmla="*/ 151 w 829"/>
                    <a:gd name="T1" fmla="*/ 6 h 63"/>
                    <a:gd name="T2" fmla="*/ 145 w 829"/>
                    <a:gd name="T3" fmla="*/ 14 h 63"/>
                    <a:gd name="T4" fmla="*/ 136 w 829"/>
                    <a:gd name="T5" fmla="*/ 13 h 63"/>
                    <a:gd name="T6" fmla="*/ 126 w 829"/>
                    <a:gd name="T7" fmla="*/ 13 h 63"/>
                    <a:gd name="T8" fmla="*/ 116 w 829"/>
                    <a:gd name="T9" fmla="*/ 13 h 63"/>
                    <a:gd name="T10" fmla="*/ 105 w 829"/>
                    <a:gd name="T11" fmla="*/ 13 h 63"/>
                    <a:gd name="T12" fmla="*/ 94 w 829"/>
                    <a:gd name="T13" fmla="*/ 12 h 63"/>
                    <a:gd name="T14" fmla="*/ 82 w 829"/>
                    <a:gd name="T15" fmla="*/ 11 h 63"/>
                    <a:gd name="T16" fmla="*/ 71 w 829"/>
                    <a:gd name="T17" fmla="*/ 11 h 63"/>
                    <a:gd name="T18" fmla="*/ 60 w 829"/>
                    <a:gd name="T19" fmla="*/ 11 h 63"/>
                    <a:gd name="T20" fmla="*/ 49 w 829"/>
                    <a:gd name="T21" fmla="*/ 11 h 63"/>
                    <a:gd name="T22" fmla="*/ 39 w 829"/>
                    <a:gd name="T23" fmla="*/ 10 h 63"/>
                    <a:gd name="T24" fmla="*/ 30 w 829"/>
                    <a:gd name="T25" fmla="*/ 10 h 63"/>
                    <a:gd name="T26" fmla="*/ 22 w 829"/>
                    <a:gd name="T27" fmla="*/ 10 h 63"/>
                    <a:gd name="T28" fmla="*/ 14 w 829"/>
                    <a:gd name="T29" fmla="*/ 10 h 63"/>
                    <a:gd name="T30" fmla="*/ 8 w 829"/>
                    <a:gd name="T31" fmla="*/ 9 h 63"/>
                    <a:gd name="T32" fmla="*/ 3 w 829"/>
                    <a:gd name="T33" fmla="*/ 8 h 63"/>
                    <a:gd name="T34" fmla="*/ 0 w 829"/>
                    <a:gd name="T35" fmla="*/ 8 h 63"/>
                    <a:gd name="T36" fmla="*/ 10 w 829"/>
                    <a:gd name="T37" fmla="*/ 0 h 63"/>
                    <a:gd name="T38" fmla="*/ 19 w 829"/>
                    <a:gd name="T39" fmla="*/ 1 h 63"/>
                    <a:gd name="T40" fmla="*/ 27 w 829"/>
                    <a:gd name="T41" fmla="*/ 1 h 63"/>
                    <a:gd name="T42" fmla="*/ 36 w 829"/>
                    <a:gd name="T43" fmla="*/ 1 h 63"/>
                    <a:gd name="T44" fmla="*/ 45 w 829"/>
                    <a:gd name="T45" fmla="*/ 1 h 63"/>
                    <a:gd name="T46" fmla="*/ 54 w 829"/>
                    <a:gd name="T47" fmla="*/ 1 h 63"/>
                    <a:gd name="T48" fmla="*/ 63 w 829"/>
                    <a:gd name="T49" fmla="*/ 1 h 63"/>
                    <a:gd name="T50" fmla="*/ 71 w 829"/>
                    <a:gd name="T51" fmla="*/ 1 h 63"/>
                    <a:gd name="T52" fmla="*/ 81 w 829"/>
                    <a:gd name="T53" fmla="*/ 2 h 63"/>
                    <a:gd name="T54" fmla="*/ 90 w 829"/>
                    <a:gd name="T55" fmla="*/ 2 h 63"/>
                    <a:gd name="T56" fmla="*/ 98 w 829"/>
                    <a:gd name="T57" fmla="*/ 2 h 63"/>
                    <a:gd name="T58" fmla="*/ 107 w 829"/>
                    <a:gd name="T59" fmla="*/ 3 h 63"/>
                    <a:gd name="T60" fmla="*/ 116 w 829"/>
                    <a:gd name="T61" fmla="*/ 4 h 63"/>
                    <a:gd name="T62" fmla="*/ 125 w 829"/>
                    <a:gd name="T63" fmla="*/ 4 h 63"/>
                    <a:gd name="T64" fmla="*/ 133 w 829"/>
                    <a:gd name="T65" fmla="*/ 4 h 63"/>
                    <a:gd name="T66" fmla="*/ 142 w 829"/>
                    <a:gd name="T67" fmla="*/ 5 h 63"/>
                    <a:gd name="T68" fmla="*/ 151 w 829"/>
                    <a:gd name="T69" fmla="*/ 6 h 6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29"/>
                    <a:gd name="T106" fmla="*/ 0 h 63"/>
                    <a:gd name="T107" fmla="*/ 829 w 829"/>
                    <a:gd name="T108" fmla="*/ 63 h 6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29" h="63">
                      <a:moveTo>
                        <a:pt x="829" y="26"/>
                      </a:moveTo>
                      <a:lnTo>
                        <a:pt x="796" y="63"/>
                      </a:lnTo>
                      <a:lnTo>
                        <a:pt x="746" y="62"/>
                      </a:lnTo>
                      <a:lnTo>
                        <a:pt x="693" y="60"/>
                      </a:lnTo>
                      <a:lnTo>
                        <a:pt x="636" y="59"/>
                      </a:lnTo>
                      <a:lnTo>
                        <a:pt x="577" y="57"/>
                      </a:lnTo>
                      <a:lnTo>
                        <a:pt x="514" y="54"/>
                      </a:lnTo>
                      <a:lnTo>
                        <a:pt x="452" y="53"/>
                      </a:lnTo>
                      <a:lnTo>
                        <a:pt x="391" y="52"/>
                      </a:lnTo>
                      <a:lnTo>
                        <a:pt x="330" y="50"/>
                      </a:lnTo>
                      <a:lnTo>
                        <a:pt x="272" y="49"/>
                      </a:lnTo>
                      <a:lnTo>
                        <a:pt x="216" y="47"/>
                      </a:lnTo>
                      <a:lnTo>
                        <a:pt x="164" y="46"/>
                      </a:lnTo>
                      <a:lnTo>
                        <a:pt x="118" y="44"/>
                      </a:lnTo>
                      <a:lnTo>
                        <a:pt x="77" y="43"/>
                      </a:lnTo>
                      <a:lnTo>
                        <a:pt x="43" y="42"/>
                      </a:lnTo>
                      <a:lnTo>
                        <a:pt x="18" y="40"/>
                      </a:lnTo>
                      <a:lnTo>
                        <a:pt x="0" y="40"/>
                      </a:lnTo>
                      <a:lnTo>
                        <a:pt x="54" y="0"/>
                      </a:lnTo>
                      <a:lnTo>
                        <a:pt x="102" y="2"/>
                      </a:lnTo>
                      <a:lnTo>
                        <a:pt x="150" y="2"/>
                      </a:lnTo>
                      <a:lnTo>
                        <a:pt x="200" y="3"/>
                      </a:lnTo>
                      <a:lnTo>
                        <a:pt x="248" y="4"/>
                      </a:lnTo>
                      <a:lnTo>
                        <a:pt x="297" y="4"/>
                      </a:lnTo>
                      <a:lnTo>
                        <a:pt x="345" y="6"/>
                      </a:lnTo>
                      <a:lnTo>
                        <a:pt x="393" y="7"/>
                      </a:lnTo>
                      <a:lnTo>
                        <a:pt x="441" y="9"/>
                      </a:lnTo>
                      <a:lnTo>
                        <a:pt x="491" y="10"/>
                      </a:lnTo>
                      <a:lnTo>
                        <a:pt x="539" y="12"/>
                      </a:lnTo>
                      <a:lnTo>
                        <a:pt x="588" y="14"/>
                      </a:lnTo>
                      <a:lnTo>
                        <a:pt x="636" y="16"/>
                      </a:lnTo>
                      <a:lnTo>
                        <a:pt x="684" y="19"/>
                      </a:lnTo>
                      <a:lnTo>
                        <a:pt x="732" y="20"/>
                      </a:lnTo>
                      <a:lnTo>
                        <a:pt x="780" y="23"/>
                      </a:lnTo>
                      <a:lnTo>
                        <a:pt x="829" y="26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8" name="Freeform 20"/>
                <p:cNvSpPr>
                  <a:spLocks/>
                </p:cNvSpPr>
                <p:nvPr/>
              </p:nvSpPr>
              <p:spPr bwMode="auto">
                <a:xfrm>
                  <a:off x="3285" y="2019"/>
                  <a:ext cx="443" cy="43"/>
                </a:xfrm>
                <a:custGeom>
                  <a:avLst/>
                  <a:gdLst>
                    <a:gd name="T0" fmla="*/ 0 w 782"/>
                    <a:gd name="T1" fmla="*/ 12 h 70"/>
                    <a:gd name="T2" fmla="*/ 12 w 782"/>
                    <a:gd name="T3" fmla="*/ 0 h 70"/>
                    <a:gd name="T4" fmla="*/ 13 w 782"/>
                    <a:gd name="T5" fmla="*/ 0 h 70"/>
                    <a:gd name="T6" fmla="*/ 16 w 782"/>
                    <a:gd name="T7" fmla="*/ 0 h 70"/>
                    <a:gd name="T8" fmla="*/ 22 w 782"/>
                    <a:gd name="T9" fmla="*/ 0 h 70"/>
                    <a:gd name="T10" fmla="*/ 28 w 782"/>
                    <a:gd name="T11" fmla="*/ 1 h 70"/>
                    <a:gd name="T12" fmla="*/ 36 w 782"/>
                    <a:gd name="T13" fmla="*/ 1 h 70"/>
                    <a:gd name="T14" fmla="*/ 45 w 782"/>
                    <a:gd name="T15" fmla="*/ 1 h 70"/>
                    <a:gd name="T16" fmla="*/ 54 w 782"/>
                    <a:gd name="T17" fmla="*/ 1 h 70"/>
                    <a:gd name="T18" fmla="*/ 65 w 782"/>
                    <a:gd name="T19" fmla="*/ 1 h 70"/>
                    <a:gd name="T20" fmla="*/ 76 w 782"/>
                    <a:gd name="T21" fmla="*/ 1 h 70"/>
                    <a:gd name="T22" fmla="*/ 87 w 782"/>
                    <a:gd name="T23" fmla="*/ 2 h 70"/>
                    <a:gd name="T24" fmla="*/ 97 w 782"/>
                    <a:gd name="T25" fmla="*/ 2 h 70"/>
                    <a:gd name="T26" fmla="*/ 108 w 782"/>
                    <a:gd name="T27" fmla="*/ 3 h 70"/>
                    <a:gd name="T28" fmla="*/ 118 w 782"/>
                    <a:gd name="T29" fmla="*/ 4 h 70"/>
                    <a:gd name="T30" fmla="*/ 127 w 782"/>
                    <a:gd name="T31" fmla="*/ 4 h 70"/>
                    <a:gd name="T32" fmla="*/ 135 w 782"/>
                    <a:gd name="T33" fmla="*/ 5 h 70"/>
                    <a:gd name="T34" fmla="*/ 142 w 782"/>
                    <a:gd name="T35" fmla="*/ 6 h 70"/>
                    <a:gd name="T36" fmla="*/ 135 w 782"/>
                    <a:gd name="T37" fmla="*/ 16 h 70"/>
                    <a:gd name="T38" fmla="*/ 127 w 782"/>
                    <a:gd name="T39" fmla="*/ 15 h 70"/>
                    <a:gd name="T40" fmla="*/ 118 w 782"/>
                    <a:gd name="T41" fmla="*/ 15 h 70"/>
                    <a:gd name="T42" fmla="*/ 110 w 782"/>
                    <a:gd name="T43" fmla="*/ 15 h 70"/>
                    <a:gd name="T44" fmla="*/ 102 w 782"/>
                    <a:gd name="T45" fmla="*/ 14 h 70"/>
                    <a:gd name="T46" fmla="*/ 93 w 782"/>
                    <a:gd name="T47" fmla="*/ 14 h 70"/>
                    <a:gd name="T48" fmla="*/ 84 w 782"/>
                    <a:gd name="T49" fmla="*/ 14 h 70"/>
                    <a:gd name="T50" fmla="*/ 76 w 782"/>
                    <a:gd name="T51" fmla="*/ 14 h 70"/>
                    <a:gd name="T52" fmla="*/ 67 w 782"/>
                    <a:gd name="T53" fmla="*/ 14 h 70"/>
                    <a:gd name="T54" fmla="*/ 59 w 782"/>
                    <a:gd name="T55" fmla="*/ 13 h 70"/>
                    <a:gd name="T56" fmla="*/ 50 w 782"/>
                    <a:gd name="T57" fmla="*/ 13 h 70"/>
                    <a:gd name="T58" fmla="*/ 42 w 782"/>
                    <a:gd name="T59" fmla="*/ 12 h 70"/>
                    <a:gd name="T60" fmla="*/ 33 w 782"/>
                    <a:gd name="T61" fmla="*/ 12 h 70"/>
                    <a:gd name="T62" fmla="*/ 25 w 782"/>
                    <a:gd name="T63" fmla="*/ 12 h 70"/>
                    <a:gd name="T64" fmla="*/ 17 w 782"/>
                    <a:gd name="T65" fmla="*/ 12 h 70"/>
                    <a:gd name="T66" fmla="*/ 8 w 782"/>
                    <a:gd name="T67" fmla="*/ 12 h 70"/>
                    <a:gd name="T68" fmla="*/ 0 w 782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70"/>
                    <a:gd name="T107" fmla="*/ 782 w 78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8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0" y="4"/>
                      </a:lnTo>
                      <a:lnTo>
                        <a:pt x="357" y="6"/>
                      </a:lnTo>
                      <a:lnTo>
                        <a:pt x="418" y="7"/>
                      </a:lnTo>
                      <a:lnTo>
                        <a:pt x="478" y="8"/>
                      </a:lnTo>
                      <a:lnTo>
                        <a:pt x="537" y="10"/>
                      </a:lnTo>
                      <a:lnTo>
                        <a:pt x="596" y="13"/>
                      </a:lnTo>
                      <a:lnTo>
                        <a:pt x="650" y="16"/>
                      </a:lnTo>
                      <a:lnTo>
                        <a:pt x="700" y="18"/>
                      </a:lnTo>
                      <a:lnTo>
                        <a:pt x="744" y="21"/>
                      </a:lnTo>
                      <a:lnTo>
                        <a:pt x="782" y="24"/>
                      </a:lnTo>
                      <a:lnTo>
                        <a:pt x="744" y="70"/>
                      </a:lnTo>
                      <a:lnTo>
                        <a:pt x="698" y="67"/>
                      </a:lnTo>
                      <a:lnTo>
                        <a:pt x="651" y="65"/>
                      </a:lnTo>
                      <a:lnTo>
                        <a:pt x="605" y="63"/>
                      </a:lnTo>
                      <a:lnTo>
                        <a:pt x="559" y="61"/>
                      </a:lnTo>
                      <a:lnTo>
                        <a:pt x="510" y="60"/>
                      </a:lnTo>
                      <a:lnTo>
                        <a:pt x="464" y="58"/>
                      </a:lnTo>
                      <a:lnTo>
                        <a:pt x="418" y="57"/>
                      </a:lnTo>
                      <a:lnTo>
                        <a:pt x="371" y="57"/>
                      </a:lnTo>
                      <a:lnTo>
                        <a:pt x="325" y="55"/>
                      </a:lnTo>
                      <a:lnTo>
                        <a:pt x="278" y="55"/>
                      </a:lnTo>
                      <a:lnTo>
                        <a:pt x="232" y="54"/>
                      </a:lnTo>
                      <a:lnTo>
                        <a:pt x="185" y="53"/>
                      </a:lnTo>
                      <a:lnTo>
                        <a:pt x="139" y="53"/>
                      </a:lnTo>
                      <a:lnTo>
                        <a:pt x="93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9" name="Freeform 21"/>
                <p:cNvSpPr>
                  <a:spLocks/>
                </p:cNvSpPr>
                <p:nvPr/>
              </p:nvSpPr>
              <p:spPr bwMode="auto">
                <a:xfrm>
                  <a:off x="3198" y="2115"/>
                  <a:ext cx="462" cy="456"/>
                </a:xfrm>
                <a:custGeom>
                  <a:avLst/>
                  <a:gdLst>
                    <a:gd name="T0" fmla="*/ 0 w 816"/>
                    <a:gd name="T1" fmla="*/ 2 h 747"/>
                    <a:gd name="T2" fmla="*/ 0 w 816"/>
                    <a:gd name="T3" fmla="*/ 2 h 747"/>
                    <a:gd name="T4" fmla="*/ 0 w 816"/>
                    <a:gd name="T5" fmla="*/ 2 h 747"/>
                    <a:gd name="T6" fmla="*/ 0 w 816"/>
                    <a:gd name="T7" fmla="*/ 2 h 747"/>
                    <a:gd name="T8" fmla="*/ 0 w 816"/>
                    <a:gd name="T9" fmla="*/ 1 h 747"/>
                    <a:gd name="T10" fmla="*/ 2 w 816"/>
                    <a:gd name="T11" fmla="*/ 0 h 747"/>
                    <a:gd name="T12" fmla="*/ 5 w 816"/>
                    <a:gd name="T13" fmla="*/ 0 h 747"/>
                    <a:gd name="T14" fmla="*/ 9 w 816"/>
                    <a:gd name="T15" fmla="*/ 1 h 747"/>
                    <a:gd name="T16" fmla="*/ 16 w 816"/>
                    <a:gd name="T17" fmla="*/ 1 h 747"/>
                    <a:gd name="T18" fmla="*/ 23 w 816"/>
                    <a:gd name="T19" fmla="*/ 1 h 747"/>
                    <a:gd name="T20" fmla="*/ 31 w 816"/>
                    <a:gd name="T21" fmla="*/ 1 h 747"/>
                    <a:gd name="T22" fmla="*/ 41 w 816"/>
                    <a:gd name="T23" fmla="*/ 1 h 747"/>
                    <a:gd name="T24" fmla="*/ 51 w 816"/>
                    <a:gd name="T25" fmla="*/ 2 h 747"/>
                    <a:gd name="T26" fmla="*/ 62 w 816"/>
                    <a:gd name="T27" fmla="*/ 2 h 747"/>
                    <a:gd name="T28" fmla="*/ 72 w 816"/>
                    <a:gd name="T29" fmla="*/ 2 h 747"/>
                    <a:gd name="T30" fmla="*/ 84 w 816"/>
                    <a:gd name="T31" fmla="*/ 3 h 747"/>
                    <a:gd name="T32" fmla="*/ 95 w 816"/>
                    <a:gd name="T33" fmla="*/ 3 h 747"/>
                    <a:gd name="T34" fmla="*/ 106 w 816"/>
                    <a:gd name="T35" fmla="*/ 4 h 747"/>
                    <a:gd name="T36" fmla="*/ 117 w 816"/>
                    <a:gd name="T37" fmla="*/ 4 h 747"/>
                    <a:gd name="T38" fmla="*/ 127 w 816"/>
                    <a:gd name="T39" fmla="*/ 4 h 747"/>
                    <a:gd name="T40" fmla="*/ 137 w 816"/>
                    <a:gd name="T41" fmla="*/ 5 h 747"/>
                    <a:gd name="T42" fmla="*/ 146 w 816"/>
                    <a:gd name="T43" fmla="*/ 5 h 747"/>
                    <a:gd name="T44" fmla="*/ 147 w 816"/>
                    <a:gd name="T45" fmla="*/ 5 h 747"/>
                    <a:gd name="T46" fmla="*/ 147 w 816"/>
                    <a:gd name="T47" fmla="*/ 5 h 747"/>
                    <a:gd name="T48" fmla="*/ 148 w 816"/>
                    <a:gd name="T49" fmla="*/ 5 h 747"/>
                    <a:gd name="T50" fmla="*/ 148 w 816"/>
                    <a:gd name="T51" fmla="*/ 5 h 747"/>
                    <a:gd name="T52" fmla="*/ 148 w 816"/>
                    <a:gd name="T53" fmla="*/ 6 h 747"/>
                    <a:gd name="T54" fmla="*/ 148 w 816"/>
                    <a:gd name="T55" fmla="*/ 7 h 747"/>
                    <a:gd name="T56" fmla="*/ 148 w 816"/>
                    <a:gd name="T57" fmla="*/ 8 h 747"/>
                    <a:gd name="T58" fmla="*/ 148 w 816"/>
                    <a:gd name="T59" fmla="*/ 9 h 747"/>
                    <a:gd name="T60" fmla="*/ 147 w 816"/>
                    <a:gd name="T61" fmla="*/ 44 h 747"/>
                    <a:gd name="T62" fmla="*/ 146 w 816"/>
                    <a:gd name="T63" fmla="*/ 91 h 747"/>
                    <a:gd name="T64" fmla="*/ 144 w 816"/>
                    <a:gd name="T65" fmla="*/ 137 h 747"/>
                    <a:gd name="T66" fmla="*/ 143 w 816"/>
                    <a:gd name="T67" fmla="*/ 170 h 747"/>
                    <a:gd name="T68" fmla="*/ 134 w 816"/>
                    <a:gd name="T69" fmla="*/ 170 h 747"/>
                    <a:gd name="T70" fmla="*/ 125 w 816"/>
                    <a:gd name="T71" fmla="*/ 169 h 747"/>
                    <a:gd name="T72" fmla="*/ 116 w 816"/>
                    <a:gd name="T73" fmla="*/ 169 h 747"/>
                    <a:gd name="T74" fmla="*/ 107 w 816"/>
                    <a:gd name="T75" fmla="*/ 168 h 747"/>
                    <a:gd name="T76" fmla="*/ 98 w 816"/>
                    <a:gd name="T77" fmla="*/ 168 h 747"/>
                    <a:gd name="T78" fmla="*/ 90 w 816"/>
                    <a:gd name="T79" fmla="*/ 168 h 747"/>
                    <a:gd name="T80" fmla="*/ 82 w 816"/>
                    <a:gd name="T81" fmla="*/ 168 h 747"/>
                    <a:gd name="T82" fmla="*/ 74 w 816"/>
                    <a:gd name="T83" fmla="*/ 167 h 747"/>
                    <a:gd name="T84" fmla="*/ 65 w 816"/>
                    <a:gd name="T85" fmla="*/ 167 h 747"/>
                    <a:gd name="T86" fmla="*/ 57 w 816"/>
                    <a:gd name="T87" fmla="*/ 167 h 747"/>
                    <a:gd name="T88" fmla="*/ 48 w 816"/>
                    <a:gd name="T89" fmla="*/ 166 h 747"/>
                    <a:gd name="T90" fmla="*/ 40 w 816"/>
                    <a:gd name="T91" fmla="*/ 166 h 747"/>
                    <a:gd name="T92" fmla="*/ 31 w 816"/>
                    <a:gd name="T93" fmla="*/ 166 h 747"/>
                    <a:gd name="T94" fmla="*/ 22 w 816"/>
                    <a:gd name="T95" fmla="*/ 165 h 747"/>
                    <a:gd name="T96" fmla="*/ 13 w 816"/>
                    <a:gd name="T97" fmla="*/ 165 h 747"/>
                    <a:gd name="T98" fmla="*/ 3 w 816"/>
                    <a:gd name="T99" fmla="*/ 165 h 747"/>
                    <a:gd name="T100" fmla="*/ 3 w 816"/>
                    <a:gd name="T101" fmla="*/ 124 h 747"/>
                    <a:gd name="T102" fmla="*/ 2 w 816"/>
                    <a:gd name="T103" fmla="*/ 75 h 747"/>
                    <a:gd name="T104" fmla="*/ 1 w 816"/>
                    <a:gd name="T105" fmla="*/ 30 h 747"/>
                    <a:gd name="T106" fmla="*/ 0 w 816"/>
                    <a:gd name="T107" fmla="*/ 2 h 74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816"/>
                    <a:gd name="T163" fmla="*/ 0 h 747"/>
                    <a:gd name="T164" fmla="*/ 816 w 816"/>
                    <a:gd name="T165" fmla="*/ 747 h 74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816" h="747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9" y="0"/>
                      </a:lnTo>
                      <a:lnTo>
                        <a:pt x="27" y="0"/>
                      </a:lnTo>
                      <a:lnTo>
                        <a:pt x="52" y="2"/>
                      </a:lnTo>
                      <a:lnTo>
                        <a:pt x="86" y="3"/>
                      </a:lnTo>
                      <a:lnTo>
                        <a:pt x="127" y="4"/>
                      </a:lnTo>
                      <a:lnTo>
                        <a:pt x="173" y="6"/>
                      </a:lnTo>
                      <a:lnTo>
                        <a:pt x="225" y="7"/>
                      </a:lnTo>
                      <a:lnTo>
                        <a:pt x="281" y="9"/>
                      </a:lnTo>
                      <a:lnTo>
                        <a:pt x="339" y="10"/>
                      </a:lnTo>
                      <a:lnTo>
                        <a:pt x="400" y="12"/>
                      </a:lnTo>
                      <a:lnTo>
                        <a:pt x="461" y="13"/>
                      </a:lnTo>
                      <a:lnTo>
                        <a:pt x="523" y="14"/>
                      </a:lnTo>
                      <a:lnTo>
                        <a:pt x="586" y="17"/>
                      </a:lnTo>
                      <a:lnTo>
                        <a:pt x="645" y="19"/>
                      </a:lnTo>
                      <a:lnTo>
                        <a:pt x="702" y="20"/>
                      </a:lnTo>
                      <a:lnTo>
                        <a:pt x="755" y="22"/>
                      </a:lnTo>
                      <a:lnTo>
                        <a:pt x="805" y="23"/>
                      </a:lnTo>
                      <a:lnTo>
                        <a:pt x="809" y="23"/>
                      </a:lnTo>
                      <a:lnTo>
                        <a:pt x="811" y="23"/>
                      </a:lnTo>
                      <a:lnTo>
                        <a:pt x="814" y="23"/>
                      </a:lnTo>
                      <a:lnTo>
                        <a:pt x="816" y="24"/>
                      </a:lnTo>
                      <a:lnTo>
                        <a:pt x="816" y="27"/>
                      </a:lnTo>
                      <a:lnTo>
                        <a:pt x="816" y="31"/>
                      </a:lnTo>
                      <a:lnTo>
                        <a:pt x="816" y="36"/>
                      </a:lnTo>
                      <a:lnTo>
                        <a:pt x="816" y="40"/>
                      </a:lnTo>
                      <a:lnTo>
                        <a:pt x="813" y="193"/>
                      </a:lnTo>
                      <a:lnTo>
                        <a:pt x="804" y="399"/>
                      </a:lnTo>
                      <a:lnTo>
                        <a:pt x="795" y="605"/>
                      </a:lnTo>
                      <a:lnTo>
                        <a:pt x="788" y="747"/>
                      </a:lnTo>
                      <a:lnTo>
                        <a:pt x="736" y="746"/>
                      </a:lnTo>
                      <a:lnTo>
                        <a:pt x="686" y="744"/>
                      </a:lnTo>
                      <a:lnTo>
                        <a:pt x="636" y="743"/>
                      </a:lnTo>
                      <a:lnTo>
                        <a:pt x="588" y="741"/>
                      </a:lnTo>
                      <a:lnTo>
                        <a:pt x="541" y="740"/>
                      </a:lnTo>
                      <a:lnTo>
                        <a:pt x="495" y="739"/>
                      </a:lnTo>
                      <a:lnTo>
                        <a:pt x="448" y="737"/>
                      </a:lnTo>
                      <a:lnTo>
                        <a:pt x="404" y="736"/>
                      </a:lnTo>
                      <a:lnTo>
                        <a:pt x="357" y="734"/>
                      </a:lnTo>
                      <a:lnTo>
                        <a:pt x="311" y="733"/>
                      </a:lnTo>
                      <a:lnTo>
                        <a:pt x="264" y="731"/>
                      </a:lnTo>
                      <a:lnTo>
                        <a:pt x="218" y="730"/>
                      </a:lnTo>
                      <a:lnTo>
                        <a:pt x="170" y="729"/>
                      </a:lnTo>
                      <a:lnTo>
                        <a:pt x="120" y="727"/>
                      </a:lnTo>
                      <a:lnTo>
                        <a:pt x="70" y="726"/>
                      </a:lnTo>
                      <a:lnTo>
                        <a:pt x="18" y="724"/>
                      </a:lnTo>
                      <a:lnTo>
                        <a:pt x="18" y="546"/>
                      </a:lnTo>
                      <a:lnTo>
                        <a:pt x="9" y="329"/>
                      </a:lnTo>
                      <a:lnTo>
                        <a:pt x="2" y="131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90" name="Freeform 22"/>
                <p:cNvSpPr>
                  <a:spLocks/>
                </p:cNvSpPr>
                <p:nvPr/>
              </p:nvSpPr>
              <p:spPr bwMode="auto">
                <a:xfrm>
                  <a:off x="3729" y="2092"/>
                  <a:ext cx="1" cy="3"/>
                </a:xfrm>
                <a:custGeom>
                  <a:avLst/>
                  <a:gdLst>
                    <a:gd name="T0" fmla="*/ 1 w 1"/>
                    <a:gd name="T1" fmla="*/ 0 h 5"/>
                    <a:gd name="T2" fmla="*/ 1 w 1"/>
                    <a:gd name="T3" fmla="*/ 1 h 5"/>
                    <a:gd name="T4" fmla="*/ 1 w 1"/>
                    <a:gd name="T5" fmla="*/ 1 h 5"/>
                    <a:gd name="T6" fmla="*/ 1 w 1"/>
                    <a:gd name="T7" fmla="*/ 1 h 5"/>
                    <a:gd name="T8" fmla="*/ 0 w 1"/>
                    <a:gd name="T9" fmla="*/ 1 h 5"/>
                    <a:gd name="T10" fmla="*/ 0 w 1"/>
                    <a:gd name="T11" fmla="*/ 1 h 5"/>
                    <a:gd name="T12" fmla="*/ 0 w 1"/>
                    <a:gd name="T13" fmla="*/ 1 h 5"/>
                    <a:gd name="T14" fmla="*/ 0 w 1"/>
                    <a:gd name="T15" fmla="*/ 1 h 5"/>
                    <a:gd name="T16" fmla="*/ 0 w 1"/>
                    <a:gd name="T17" fmla="*/ 0 h 5"/>
                    <a:gd name="T18" fmla="*/ 1 w 1"/>
                    <a:gd name="T19" fmla="*/ 0 h 5"/>
                    <a:gd name="T20" fmla="*/ 1 w 1"/>
                    <a:gd name="T21" fmla="*/ 0 h 5"/>
                    <a:gd name="T22" fmla="*/ 1 w 1"/>
                    <a:gd name="T23" fmla="*/ 0 h 5"/>
                    <a:gd name="T24" fmla="*/ 1 w 1"/>
                    <a:gd name="T25" fmla="*/ 0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5"/>
                    <a:gd name="T41" fmla="*/ 1 w 1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5">
                      <a:moveTo>
                        <a:pt x="1" y="0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91" name="Freeform 23"/>
                <p:cNvSpPr>
                  <a:spLocks/>
                </p:cNvSpPr>
                <p:nvPr/>
              </p:nvSpPr>
              <p:spPr bwMode="auto">
                <a:xfrm>
                  <a:off x="3267" y="2049"/>
                  <a:ext cx="440" cy="27"/>
                </a:xfrm>
                <a:custGeom>
                  <a:avLst/>
                  <a:gdLst>
                    <a:gd name="T0" fmla="*/ 141 w 776"/>
                    <a:gd name="T1" fmla="*/ 5 h 43"/>
                    <a:gd name="T2" fmla="*/ 138 w 776"/>
                    <a:gd name="T3" fmla="*/ 11 h 43"/>
                    <a:gd name="T4" fmla="*/ 129 w 776"/>
                    <a:gd name="T5" fmla="*/ 10 h 43"/>
                    <a:gd name="T6" fmla="*/ 121 w 776"/>
                    <a:gd name="T7" fmla="*/ 9 h 43"/>
                    <a:gd name="T8" fmla="*/ 112 w 776"/>
                    <a:gd name="T9" fmla="*/ 9 h 43"/>
                    <a:gd name="T10" fmla="*/ 103 w 776"/>
                    <a:gd name="T11" fmla="*/ 8 h 43"/>
                    <a:gd name="T12" fmla="*/ 95 w 776"/>
                    <a:gd name="T13" fmla="*/ 8 h 43"/>
                    <a:gd name="T14" fmla="*/ 86 w 776"/>
                    <a:gd name="T15" fmla="*/ 8 h 43"/>
                    <a:gd name="T16" fmla="*/ 78 w 776"/>
                    <a:gd name="T17" fmla="*/ 8 h 43"/>
                    <a:gd name="T18" fmla="*/ 69 w 776"/>
                    <a:gd name="T19" fmla="*/ 8 h 43"/>
                    <a:gd name="T20" fmla="*/ 60 w 776"/>
                    <a:gd name="T21" fmla="*/ 7 h 43"/>
                    <a:gd name="T22" fmla="*/ 52 w 776"/>
                    <a:gd name="T23" fmla="*/ 7 h 43"/>
                    <a:gd name="T24" fmla="*/ 43 w 776"/>
                    <a:gd name="T25" fmla="*/ 7 h 43"/>
                    <a:gd name="T26" fmla="*/ 35 w 776"/>
                    <a:gd name="T27" fmla="*/ 7 h 43"/>
                    <a:gd name="T28" fmla="*/ 26 w 776"/>
                    <a:gd name="T29" fmla="*/ 6 h 43"/>
                    <a:gd name="T30" fmla="*/ 17 w 776"/>
                    <a:gd name="T31" fmla="*/ 6 h 43"/>
                    <a:gd name="T32" fmla="*/ 9 w 776"/>
                    <a:gd name="T33" fmla="*/ 6 h 43"/>
                    <a:gd name="T34" fmla="*/ 0 w 776"/>
                    <a:gd name="T35" fmla="*/ 6 h 43"/>
                    <a:gd name="T36" fmla="*/ 6 w 776"/>
                    <a:gd name="T37" fmla="*/ 0 h 43"/>
                    <a:gd name="T38" fmla="*/ 14 w 776"/>
                    <a:gd name="T39" fmla="*/ 1 h 43"/>
                    <a:gd name="T40" fmla="*/ 23 w 776"/>
                    <a:gd name="T41" fmla="*/ 1 h 43"/>
                    <a:gd name="T42" fmla="*/ 31 w 776"/>
                    <a:gd name="T43" fmla="*/ 1 h 43"/>
                    <a:gd name="T44" fmla="*/ 40 w 776"/>
                    <a:gd name="T45" fmla="*/ 1 h 43"/>
                    <a:gd name="T46" fmla="*/ 48 w 776"/>
                    <a:gd name="T47" fmla="*/ 1 h 43"/>
                    <a:gd name="T48" fmla="*/ 57 w 776"/>
                    <a:gd name="T49" fmla="*/ 1 h 43"/>
                    <a:gd name="T50" fmla="*/ 65 w 776"/>
                    <a:gd name="T51" fmla="*/ 1 h 43"/>
                    <a:gd name="T52" fmla="*/ 74 w 776"/>
                    <a:gd name="T53" fmla="*/ 2 h 43"/>
                    <a:gd name="T54" fmla="*/ 82 w 776"/>
                    <a:gd name="T55" fmla="*/ 2 h 43"/>
                    <a:gd name="T56" fmla="*/ 90 w 776"/>
                    <a:gd name="T57" fmla="*/ 2 h 43"/>
                    <a:gd name="T58" fmla="*/ 99 w 776"/>
                    <a:gd name="T59" fmla="*/ 3 h 43"/>
                    <a:gd name="T60" fmla="*/ 108 w 776"/>
                    <a:gd name="T61" fmla="*/ 3 h 43"/>
                    <a:gd name="T62" fmla="*/ 116 w 776"/>
                    <a:gd name="T63" fmla="*/ 3 h 43"/>
                    <a:gd name="T64" fmla="*/ 124 w 776"/>
                    <a:gd name="T65" fmla="*/ 4 h 43"/>
                    <a:gd name="T66" fmla="*/ 133 w 776"/>
                    <a:gd name="T67" fmla="*/ 4 h 43"/>
                    <a:gd name="T68" fmla="*/ 141 w 776"/>
                    <a:gd name="T69" fmla="*/ 5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6"/>
                    <a:gd name="T106" fmla="*/ 0 h 43"/>
                    <a:gd name="T107" fmla="*/ 776 w 776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6" h="43">
                      <a:moveTo>
                        <a:pt x="776" y="20"/>
                      </a:moveTo>
                      <a:lnTo>
                        <a:pt x="757" y="43"/>
                      </a:lnTo>
                      <a:lnTo>
                        <a:pt x="708" y="40"/>
                      </a:lnTo>
                      <a:lnTo>
                        <a:pt x="662" y="38"/>
                      </a:lnTo>
                      <a:lnTo>
                        <a:pt x="614" y="35"/>
                      </a:lnTo>
                      <a:lnTo>
                        <a:pt x="567" y="34"/>
                      </a:lnTo>
                      <a:lnTo>
                        <a:pt x="519" y="33"/>
                      </a:lnTo>
                      <a:lnTo>
                        <a:pt x="473" y="31"/>
                      </a:lnTo>
                      <a:lnTo>
                        <a:pt x="425" y="31"/>
                      </a:lnTo>
                      <a:lnTo>
                        <a:pt x="378" y="30"/>
                      </a:lnTo>
                      <a:lnTo>
                        <a:pt x="330" y="28"/>
                      </a:lnTo>
                      <a:lnTo>
                        <a:pt x="283" y="28"/>
                      </a:lnTo>
                      <a:lnTo>
                        <a:pt x="235" y="27"/>
                      </a:lnTo>
                      <a:lnTo>
                        <a:pt x="189" y="27"/>
                      </a:lnTo>
                      <a:lnTo>
                        <a:pt x="141" y="25"/>
                      </a:lnTo>
                      <a:lnTo>
                        <a:pt x="94" y="25"/>
                      </a:lnTo>
                      <a:lnTo>
                        <a:pt x="46" y="25"/>
                      </a:lnTo>
                      <a:lnTo>
                        <a:pt x="0" y="24"/>
                      </a:lnTo>
                      <a:lnTo>
                        <a:pt x="32" y="0"/>
                      </a:lnTo>
                      <a:lnTo>
                        <a:pt x="78" y="1"/>
                      </a:lnTo>
                      <a:lnTo>
                        <a:pt x="125" y="1"/>
                      </a:lnTo>
                      <a:lnTo>
                        <a:pt x="171" y="3"/>
                      </a:lnTo>
                      <a:lnTo>
                        <a:pt x="217" y="3"/>
                      </a:lnTo>
                      <a:lnTo>
                        <a:pt x="264" y="4"/>
                      </a:lnTo>
                      <a:lnTo>
                        <a:pt x="310" y="5"/>
                      </a:lnTo>
                      <a:lnTo>
                        <a:pt x="357" y="5"/>
                      </a:lnTo>
                      <a:lnTo>
                        <a:pt x="403" y="7"/>
                      </a:lnTo>
                      <a:lnTo>
                        <a:pt x="450" y="7"/>
                      </a:lnTo>
                      <a:lnTo>
                        <a:pt x="496" y="8"/>
                      </a:lnTo>
                      <a:lnTo>
                        <a:pt x="542" y="10"/>
                      </a:lnTo>
                      <a:lnTo>
                        <a:pt x="591" y="11"/>
                      </a:lnTo>
                      <a:lnTo>
                        <a:pt x="637" y="13"/>
                      </a:lnTo>
                      <a:lnTo>
                        <a:pt x="683" y="15"/>
                      </a:lnTo>
                      <a:lnTo>
                        <a:pt x="730" y="17"/>
                      </a:lnTo>
                      <a:lnTo>
                        <a:pt x="776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92" name="Freeform 24"/>
                <p:cNvSpPr>
                  <a:spLocks/>
                </p:cNvSpPr>
                <p:nvPr/>
              </p:nvSpPr>
              <p:spPr bwMode="auto">
                <a:xfrm>
                  <a:off x="3234" y="2076"/>
                  <a:ext cx="452" cy="31"/>
                </a:xfrm>
                <a:custGeom>
                  <a:avLst/>
                  <a:gdLst>
                    <a:gd name="T0" fmla="*/ 145 w 798"/>
                    <a:gd name="T1" fmla="*/ 5 h 51"/>
                    <a:gd name="T2" fmla="*/ 141 w 798"/>
                    <a:gd name="T3" fmla="*/ 12 h 51"/>
                    <a:gd name="T4" fmla="*/ 132 w 798"/>
                    <a:gd name="T5" fmla="*/ 11 h 51"/>
                    <a:gd name="T6" fmla="*/ 123 w 798"/>
                    <a:gd name="T7" fmla="*/ 10 h 51"/>
                    <a:gd name="T8" fmla="*/ 114 w 798"/>
                    <a:gd name="T9" fmla="*/ 10 h 51"/>
                    <a:gd name="T10" fmla="*/ 106 w 798"/>
                    <a:gd name="T11" fmla="*/ 9 h 51"/>
                    <a:gd name="T12" fmla="*/ 97 w 798"/>
                    <a:gd name="T13" fmla="*/ 9 h 51"/>
                    <a:gd name="T14" fmla="*/ 88 w 798"/>
                    <a:gd name="T15" fmla="*/ 8 h 51"/>
                    <a:gd name="T16" fmla="*/ 79 w 798"/>
                    <a:gd name="T17" fmla="*/ 8 h 51"/>
                    <a:gd name="T18" fmla="*/ 70 w 798"/>
                    <a:gd name="T19" fmla="*/ 8 h 51"/>
                    <a:gd name="T20" fmla="*/ 62 w 798"/>
                    <a:gd name="T21" fmla="*/ 7 h 51"/>
                    <a:gd name="T22" fmla="*/ 53 w 798"/>
                    <a:gd name="T23" fmla="*/ 7 h 51"/>
                    <a:gd name="T24" fmla="*/ 44 w 798"/>
                    <a:gd name="T25" fmla="*/ 7 h 51"/>
                    <a:gd name="T26" fmla="*/ 35 w 798"/>
                    <a:gd name="T27" fmla="*/ 7 h 51"/>
                    <a:gd name="T28" fmla="*/ 27 w 798"/>
                    <a:gd name="T29" fmla="*/ 6 h 51"/>
                    <a:gd name="T30" fmla="*/ 18 w 798"/>
                    <a:gd name="T31" fmla="*/ 6 h 51"/>
                    <a:gd name="T32" fmla="*/ 8 w 798"/>
                    <a:gd name="T33" fmla="*/ 6 h 51"/>
                    <a:gd name="T34" fmla="*/ 0 w 798"/>
                    <a:gd name="T35" fmla="*/ 5 h 51"/>
                    <a:gd name="T36" fmla="*/ 6 w 798"/>
                    <a:gd name="T37" fmla="*/ 0 h 51"/>
                    <a:gd name="T38" fmla="*/ 12 w 798"/>
                    <a:gd name="T39" fmla="*/ 1 h 51"/>
                    <a:gd name="T40" fmla="*/ 20 w 798"/>
                    <a:gd name="T41" fmla="*/ 1 h 51"/>
                    <a:gd name="T42" fmla="*/ 28 w 798"/>
                    <a:gd name="T43" fmla="*/ 1 h 51"/>
                    <a:gd name="T44" fmla="*/ 36 w 798"/>
                    <a:gd name="T45" fmla="*/ 1 h 51"/>
                    <a:gd name="T46" fmla="*/ 45 w 798"/>
                    <a:gd name="T47" fmla="*/ 1 h 51"/>
                    <a:gd name="T48" fmla="*/ 54 w 798"/>
                    <a:gd name="T49" fmla="*/ 1 h 51"/>
                    <a:gd name="T50" fmla="*/ 63 w 798"/>
                    <a:gd name="T51" fmla="*/ 2 h 51"/>
                    <a:gd name="T52" fmla="*/ 72 w 798"/>
                    <a:gd name="T53" fmla="*/ 2 h 51"/>
                    <a:gd name="T54" fmla="*/ 82 w 798"/>
                    <a:gd name="T55" fmla="*/ 2 h 51"/>
                    <a:gd name="T56" fmla="*/ 91 w 798"/>
                    <a:gd name="T57" fmla="*/ 3 h 51"/>
                    <a:gd name="T58" fmla="*/ 101 w 798"/>
                    <a:gd name="T59" fmla="*/ 3 h 51"/>
                    <a:gd name="T60" fmla="*/ 110 w 798"/>
                    <a:gd name="T61" fmla="*/ 4 h 51"/>
                    <a:gd name="T62" fmla="*/ 120 w 798"/>
                    <a:gd name="T63" fmla="*/ 4 h 51"/>
                    <a:gd name="T64" fmla="*/ 129 w 798"/>
                    <a:gd name="T65" fmla="*/ 4 h 51"/>
                    <a:gd name="T66" fmla="*/ 137 w 798"/>
                    <a:gd name="T67" fmla="*/ 5 h 51"/>
                    <a:gd name="T68" fmla="*/ 145 w 798"/>
                    <a:gd name="T69" fmla="*/ 5 h 5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98"/>
                    <a:gd name="T106" fmla="*/ 0 h 51"/>
                    <a:gd name="T107" fmla="*/ 798 w 798"/>
                    <a:gd name="T108" fmla="*/ 51 h 5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98" h="51">
                      <a:moveTo>
                        <a:pt x="798" y="22"/>
                      </a:moveTo>
                      <a:lnTo>
                        <a:pt x="775" y="51"/>
                      </a:lnTo>
                      <a:lnTo>
                        <a:pt x="726" y="48"/>
                      </a:lnTo>
                      <a:lnTo>
                        <a:pt x="678" y="45"/>
                      </a:lnTo>
                      <a:lnTo>
                        <a:pt x="630" y="44"/>
                      </a:lnTo>
                      <a:lnTo>
                        <a:pt x="582" y="41"/>
                      </a:lnTo>
                      <a:lnTo>
                        <a:pt x="534" y="39"/>
                      </a:lnTo>
                      <a:lnTo>
                        <a:pt x="485" y="37"/>
                      </a:lnTo>
                      <a:lnTo>
                        <a:pt x="437" y="35"/>
                      </a:lnTo>
                      <a:lnTo>
                        <a:pt x="387" y="34"/>
                      </a:lnTo>
                      <a:lnTo>
                        <a:pt x="339" y="32"/>
                      </a:lnTo>
                      <a:lnTo>
                        <a:pt x="291" y="31"/>
                      </a:lnTo>
                      <a:lnTo>
                        <a:pt x="243" y="29"/>
                      </a:lnTo>
                      <a:lnTo>
                        <a:pt x="194" y="29"/>
                      </a:lnTo>
                      <a:lnTo>
                        <a:pt x="146" y="28"/>
                      </a:lnTo>
                      <a:lnTo>
                        <a:pt x="96" y="27"/>
                      </a:lnTo>
                      <a:lnTo>
                        <a:pt x="48" y="27"/>
                      </a:lnTo>
                      <a:lnTo>
                        <a:pt x="0" y="25"/>
                      </a:lnTo>
                      <a:lnTo>
                        <a:pt x="34" y="0"/>
                      </a:lnTo>
                      <a:lnTo>
                        <a:pt x="69" y="1"/>
                      </a:lnTo>
                      <a:lnTo>
                        <a:pt x="110" y="1"/>
                      </a:lnTo>
                      <a:lnTo>
                        <a:pt x="153" y="2"/>
                      </a:lnTo>
                      <a:lnTo>
                        <a:pt x="198" y="4"/>
                      </a:lnTo>
                      <a:lnTo>
                        <a:pt x="246" y="5"/>
                      </a:lnTo>
                      <a:lnTo>
                        <a:pt x="296" y="7"/>
                      </a:lnTo>
                      <a:lnTo>
                        <a:pt x="346" y="8"/>
                      </a:lnTo>
                      <a:lnTo>
                        <a:pt x="398" y="10"/>
                      </a:lnTo>
                      <a:lnTo>
                        <a:pt x="451" y="11"/>
                      </a:lnTo>
                      <a:lnTo>
                        <a:pt x="503" y="14"/>
                      </a:lnTo>
                      <a:lnTo>
                        <a:pt x="555" y="15"/>
                      </a:lnTo>
                      <a:lnTo>
                        <a:pt x="607" y="17"/>
                      </a:lnTo>
                      <a:lnTo>
                        <a:pt x="657" y="18"/>
                      </a:lnTo>
                      <a:lnTo>
                        <a:pt x="707" y="20"/>
                      </a:lnTo>
                      <a:lnTo>
                        <a:pt x="753" y="21"/>
                      </a:lnTo>
                      <a:lnTo>
                        <a:pt x="798" y="22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93" name="Freeform 25"/>
                <p:cNvSpPr>
                  <a:spLocks/>
                </p:cNvSpPr>
                <p:nvPr/>
              </p:nvSpPr>
              <p:spPr bwMode="auto">
                <a:xfrm>
                  <a:off x="3253" y="2064"/>
                  <a:ext cx="443" cy="25"/>
                </a:xfrm>
                <a:custGeom>
                  <a:avLst/>
                  <a:gdLst>
                    <a:gd name="T0" fmla="*/ 142 w 782"/>
                    <a:gd name="T1" fmla="*/ 4 h 41"/>
                    <a:gd name="T2" fmla="*/ 139 w 782"/>
                    <a:gd name="T3" fmla="*/ 9 h 41"/>
                    <a:gd name="T4" fmla="*/ 131 w 782"/>
                    <a:gd name="T5" fmla="*/ 9 h 41"/>
                    <a:gd name="T6" fmla="*/ 122 w 782"/>
                    <a:gd name="T7" fmla="*/ 9 h 41"/>
                    <a:gd name="T8" fmla="*/ 113 w 782"/>
                    <a:gd name="T9" fmla="*/ 9 h 41"/>
                    <a:gd name="T10" fmla="*/ 104 w 782"/>
                    <a:gd name="T11" fmla="*/ 8 h 41"/>
                    <a:gd name="T12" fmla="*/ 95 w 782"/>
                    <a:gd name="T13" fmla="*/ 8 h 41"/>
                    <a:gd name="T14" fmla="*/ 86 w 782"/>
                    <a:gd name="T15" fmla="*/ 7 h 41"/>
                    <a:gd name="T16" fmla="*/ 76 w 782"/>
                    <a:gd name="T17" fmla="*/ 7 h 41"/>
                    <a:gd name="T18" fmla="*/ 66 w 782"/>
                    <a:gd name="T19" fmla="*/ 7 h 41"/>
                    <a:gd name="T20" fmla="*/ 57 w 782"/>
                    <a:gd name="T21" fmla="*/ 6 h 41"/>
                    <a:gd name="T22" fmla="*/ 48 w 782"/>
                    <a:gd name="T23" fmla="*/ 6 h 41"/>
                    <a:gd name="T24" fmla="*/ 39 w 782"/>
                    <a:gd name="T25" fmla="*/ 5 h 41"/>
                    <a:gd name="T26" fmla="*/ 30 w 782"/>
                    <a:gd name="T27" fmla="*/ 5 h 41"/>
                    <a:gd name="T28" fmla="*/ 22 w 782"/>
                    <a:gd name="T29" fmla="*/ 5 h 41"/>
                    <a:gd name="T30" fmla="*/ 14 w 782"/>
                    <a:gd name="T31" fmla="*/ 4 h 41"/>
                    <a:gd name="T32" fmla="*/ 6 w 782"/>
                    <a:gd name="T33" fmla="*/ 4 h 41"/>
                    <a:gd name="T34" fmla="*/ 0 w 782"/>
                    <a:gd name="T35" fmla="*/ 4 h 41"/>
                    <a:gd name="T36" fmla="*/ 5 w 782"/>
                    <a:gd name="T37" fmla="*/ 0 h 41"/>
                    <a:gd name="T38" fmla="*/ 13 w 782"/>
                    <a:gd name="T39" fmla="*/ 1 h 41"/>
                    <a:gd name="T40" fmla="*/ 22 w 782"/>
                    <a:gd name="T41" fmla="*/ 1 h 41"/>
                    <a:gd name="T42" fmla="*/ 30 w 782"/>
                    <a:gd name="T43" fmla="*/ 1 h 41"/>
                    <a:gd name="T44" fmla="*/ 39 w 782"/>
                    <a:gd name="T45" fmla="*/ 1 h 41"/>
                    <a:gd name="T46" fmla="*/ 47 w 782"/>
                    <a:gd name="T47" fmla="*/ 1 h 41"/>
                    <a:gd name="T48" fmla="*/ 56 w 782"/>
                    <a:gd name="T49" fmla="*/ 1 h 41"/>
                    <a:gd name="T50" fmla="*/ 65 w 782"/>
                    <a:gd name="T51" fmla="*/ 1 h 41"/>
                    <a:gd name="T52" fmla="*/ 73 w 782"/>
                    <a:gd name="T53" fmla="*/ 1 h 41"/>
                    <a:gd name="T54" fmla="*/ 82 w 782"/>
                    <a:gd name="T55" fmla="*/ 1 h 41"/>
                    <a:gd name="T56" fmla="*/ 91 w 782"/>
                    <a:gd name="T57" fmla="*/ 1 h 41"/>
                    <a:gd name="T58" fmla="*/ 99 w 782"/>
                    <a:gd name="T59" fmla="*/ 2 h 41"/>
                    <a:gd name="T60" fmla="*/ 108 w 782"/>
                    <a:gd name="T61" fmla="*/ 2 h 41"/>
                    <a:gd name="T62" fmla="*/ 116 w 782"/>
                    <a:gd name="T63" fmla="*/ 2 h 41"/>
                    <a:gd name="T64" fmla="*/ 125 w 782"/>
                    <a:gd name="T65" fmla="*/ 3 h 41"/>
                    <a:gd name="T66" fmla="*/ 133 w 782"/>
                    <a:gd name="T67" fmla="*/ 4 h 41"/>
                    <a:gd name="T68" fmla="*/ 142 w 782"/>
                    <a:gd name="T69" fmla="*/ 4 h 4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41"/>
                    <a:gd name="T107" fmla="*/ 782 w 782"/>
                    <a:gd name="T108" fmla="*/ 41 h 4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41">
                      <a:moveTo>
                        <a:pt x="782" y="19"/>
                      </a:moveTo>
                      <a:lnTo>
                        <a:pt x="764" y="41"/>
                      </a:lnTo>
                      <a:lnTo>
                        <a:pt x="719" y="40"/>
                      </a:lnTo>
                      <a:lnTo>
                        <a:pt x="673" y="39"/>
                      </a:lnTo>
                      <a:lnTo>
                        <a:pt x="623" y="37"/>
                      </a:lnTo>
                      <a:lnTo>
                        <a:pt x="573" y="36"/>
                      </a:lnTo>
                      <a:lnTo>
                        <a:pt x="521" y="34"/>
                      </a:lnTo>
                      <a:lnTo>
                        <a:pt x="469" y="33"/>
                      </a:lnTo>
                      <a:lnTo>
                        <a:pt x="417" y="30"/>
                      </a:lnTo>
                      <a:lnTo>
                        <a:pt x="364" y="29"/>
                      </a:lnTo>
                      <a:lnTo>
                        <a:pt x="312" y="27"/>
                      </a:lnTo>
                      <a:lnTo>
                        <a:pt x="262" y="26"/>
                      </a:lnTo>
                      <a:lnTo>
                        <a:pt x="212" y="24"/>
                      </a:lnTo>
                      <a:lnTo>
                        <a:pt x="164" y="23"/>
                      </a:lnTo>
                      <a:lnTo>
                        <a:pt x="119" y="21"/>
                      </a:lnTo>
                      <a:lnTo>
                        <a:pt x="76" y="20"/>
                      </a:lnTo>
                      <a:lnTo>
                        <a:pt x="35" y="20"/>
                      </a:lnTo>
                      <a:lnTo>
                        <a:pt x="0" y="19"/>
                      </a:lnTo>
                      <a:lnTo>
                        <a:pt x="25" y="0"/>
                      </a:lnTo>
                      <a:lnTo>
                        <a:pt x="71" y="1"/>
                      </a:lnTo>
                      <a:lnTo>
                        <a:pt x="119" y="1"/>
                      </a:lnTo>
                      <a:lnTo>
                        <a:pt x="166" y="1"/>
                      </a:lnTo>
                      <a:lnTo>
                        <a:pt x="214" y="3"/>
                      </a:lnTo>
                      <a:lnTo>
                        <a:pt x="260" y="3"/>
                      </a:lnTo>
                      <a:lnTo>
                        <a:pt x="308" y="4"/>
                      </a:lnTo>
                      <a:lnTo>
                        <a:pt x="355" y="4"/>
                      </a:lnTo>
                      <a:lnTo>
                        <a:pt x="403" y="6"/>
                      </a:lnTo>
                      <a:lnTo>
                        <a:pt x="450" y="7"/>
                      </a:lnTo>
                      <a:lnTo>
                        <a:pt x="498" y="7"/>
                      </a:lnTo>
                      <a:lnTo>
                        <a:pt x="544" y="9"/>
                      </a:lnTo>
                      <a:lnTo>
                        <a:pt x="592" y="10"/>
                      </a:lnTo>
                      <a:lnTo>
                        <a:pt x="639" y="11"/>
                      </a:lnTo>
                      <a:lnTo>
                        <a:pt x="687" y="14"/>
                      </a:lnTo>
                      <a:lnTo>
                        <a:pt x="733" y="16"/>
                      </a:lnTo>
                      <a:lnTo>
                        <a:pt x="782" y="19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94" name="Freeform 26"/>
                <p:cNvSpPr>
                  <a:spLocks/>
                </p:cNvSpPr>
                <p:nvPr/>
              </p:nvSpPr>
              <p:spPr bwMode="auto">
                <a:xfrm>
                  <a:off x="3644" y="2034"/>
                  <a:ext cx="91" cy="537"/>
                </a:xfrm>
                <a:custGeom>
                  <a:avLst/>
                  <a:gdLst>
                    <a:gd name="T0" fmla="*/ 9 w 160"/>
                    <a:gd name="T1" fmla="*/ 27 h 881"/>
                    <a:gd name="T2" fmla="*/ 14 w 160"/>
                    <a:gd name="T3" fmla="*/ 21 h 881"/>
                    <a:gd name="T4" fmla="*/ 17 w 160"/>
                    <a:gd name="T5" fmla="*/ 16 h 881"/>
                    <a:gd name="T6" fmla="*/ 20 w 160"/>
                    <a:gd name="T7" fmla="*/ 10 h 881"/>
                    <a:gd name="T8" fmla="*/ 27 w 160"/>
                    <a:gd name="T9" fmla="*/ 0 h 881"/>
                    <a:gd name="T10" fmla="*/ 27 w 160"/>
                    <a:gd name="T11" fmla="*/ 2 h 881"/>
                    <a:gd name="T12" fmla="*/ 27 w 160"/>
                    <a:gd name="T13" fmla="*/ 5 h 881"/>
                    <a:gd name="T14" fmla="*/ 27 w 160"/>
                    <a:gd name="T15" fmla="*/ 7 h 881"/>
                    <a:gd name="T16" fmla="*/ 27 w 160"/>
                    <a:gd name="T17" fmla="*/ 11 h 881"/>
                    <a:gd name="T18" fmla="*/ 27 w 160"/>
                    <a:gd name="T19" fmla="*/ 12 h 881"/>
                    <a:gd name="T20" fmla="*/ 27 w 160"/>
                    <a:gd name="T21" fmla="*/ 13 h 881"/>
                    <a:gd name="T22" fmla="*/ 27 w 160"/>
                    <a:gd name="T23" fmla="*/ 15 h 881"/>
                    <a:gd name="T24" fmla="*/ 27 w 160"/>
                    <a:gd name="T25" fmla="*/ 16 h 881"/>
                    <a:gd name="T26" fmla="*/ 27 w 160"/>
                    <a:gd name="T27" fmla="*/ 18 h 881"/>
                    <a:gd name="T28" fmla="*/ 27 w 160"/>
                    <a:gd name="T29" fmla="*/ 19 h 881"/>
                    <a:gd name="T30" fmla="*/ 27 w 160"/>
                    <a:gd name="T31" fmla="*/ 21 h 881"/>
                    <a:gd name="T32" fmla="*/ 27 w 160"/>
                    <a:gd name="T33" fmla="*/ 22 h 881"/>
                    <a:gd name="T34" fmla="*/ 27 w 160"/>
                    <a:gd name="T35" fmla="*/ 22 h 881"/>
                    <a:gd name="T36" fmla="*/ 27 w 160"/>
                    <a:gd name="T37" fmla="*/ 23 h 881"/>
                    <a:gd name="T38" fmla="*/ 27 w 160"/>
                    <a:gd name="T39" fmla="*/ 23 h 881"/>
                    <a:gd name="T40" fmla="*/ 27 w 160"/>
                    <a:gd name="T41" fmla="*/ 23 h 881"/>
                    <a:gd name="T42" fmla="*/ 28 w 160"/>
                    <a:gd name="T43" fmla="*/ 59 h 881"/>
                    <a:gd name="T44" fmla="*/ 28 w 160"/>
                    <a:gd name="T45" fmla="*/ 99 h 881"/>
                    <a:gd name="T46" fmla="*/ 29 w 160"/>
                    <a:gd name="T47" fmla="*/ 135 h 881"/>
                    <a:gd name="T48" fmla="*/ 30 w 160"/>
                    <a:gd name="T49" fmla="*/ 161 h 881"/>
                    <a:gd name="T50" fmla="*/ 0 w 160"/>
                    <a:gd name="T51" fmla="*/ 199 h 881"/>
                    <a:gd name="T52" fmla="*/ 1 w 160"/>
                    <a:gd name="T53" fmla="*/ 167 h 881"/>
                    <a:gd name="T54" fmla="*/ 3 w 160"/>
                    <a:gd name="T55" fmla="*/ 121 h 881"/>
                    <a:gd name="T56" fmla="*/ 5 w 160"/>
                    <a:gd name="T57" fmla="*/ 74 h 881"/>
                    <a:gd name="T58" fmla="*/ 5 w 160"/>
                    <a:gd name="T59" fmla="*/ 40 h 881"/>
                    <a:gd name="T60" fmla="*/ 5 w 160"/>
                    <a:gd name="T61" fmla="*/ 38 h 881"/>
                    <a:gd name="T62" fmla="*/ 5 w 160"/>
                    <a:gd name="T63" fmla="*/ 38 h 881"/>
                    <a:gd name="T64" fmla="*/ 5 w 160"/>
                    <a:gd name="T65" fmla="*/ 37 h 881"/>
                    <a:gd name="T66" fmla="*/ 5 w 160"/>
                    <a:gd name="T67" fmla="*/ 36 h 881"/>
                    <a:gd name="T68" fmla="*/ 5 w 160"/>
                    <a:gd name="T69" fmla="*/ 36 h 881"/>
                    <a:gd name="T70" fmla="*/ 4 w 160"/>
                    <a:gd name="T71" fmla="*/ 36 h 881"/>
                    <a:gd name="T72" fmla="*/ 4 w 160"/>
                    <a:gd name="T73" fmla="*/ 36 h 881"/>
                    <a:gd name="T74" fmla="*/ 3 w 160"/>
                    <a:gd name="T75" fmla="*/ 36 h 881"/>
                    <a:gd name="T76" fmla="*/ 9 w 160"/>
                    <a:gd name="T77" fmla="*/ 27 h 88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0"/>
                    <a:gd name="T118" fmla="*/ 0 h 881"/>
                    <a:gd name="T119" fmla="*/ 160 w 160"/>
                    <a:gd name="T120" fmla="*/ 881 h 88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0" h="881">
                      <a:moveTo>
                        <a:pt x="50" y="120"/>
                      </a:moveTo>
                      <a:lnTo>
                        <a:pt x="73" y="91"/>
                      </a:lnTo>
                      <a:lnTo>
                        <a:pt x="91" y="69"/>
                      </a:lnTo>
                      <a:lnTo>
                        <a:pt x="110" y="46"/>
                      </a:lnTo>
                      <a:lnTo>
                        <a:pt x="148" y="0"/>
                      </a:lnTo>
                      <a:lnTo>
                        <a:pt x="150" y="10"/>
                      </a:lnTo>
                      <a:lnTo>
                        <a:pt x="150" y="22"/>
                      </a:lnTo>
                      <a:lnTo>
                        <a:pt x="150" y="33"/>
                      </a:lnTo>
                      <a:lnTo>
                        <a:pt x="150" y="47"/>
                      </a:lnTo>
                      <a:lnTo>
                        <a:pt x="150" y="53"/>
                      </a:lnTo>
                      <a:lnTo>
                        <a:pt x="150" y="59"/>
                      </a:lnTo>
                      <a:lnTo>
                        <a:pt x="150" y="66"/>
                      </a:lnTo>
                      <a:lnTo>
                        <a:pt x="150" y="71"/>
                      </a:lnTo>
                      <a:lnTo>
                        <a:pt x="150" y="77"/>
                      </a:lnTo>
                      <a:lnTo>
                        <a:pt x="150" y="83"/>
                      </a:lnTo>
                      <a:lnTo>
                        <a:pt x="150" y="90"/>
                      </a:lnTo>
                      <a:lnTo>
                        <a:pt x="150" y="96"/>
                      </a:lnTo>
                      <a:lnTo>
                        <a:pt x="150" y="97"/>
                      </a:lnTo>
                      <a:lnTo>
                        <a:pt x="150" y="98"/>
                      </a:lnTo>
                      <a:lnTo>
                        <a:pt x="150" y="100"/>
                      </a:lnTo>
                      <a:lnTo>
                        <a:pt x="150" y="101"/>
                      </a:lnTo>
                      <a:lnTo>
                        <a:pt x="153" y="258"/>
                      </a:lnTo>
                      <a:lnTo>
                        <a:pt x="155" y="435"/>
                      </a:lnTo>
                      <a:lnTo>
                        <a:pt x="158" y="597"/>
                      </a:lnTo>
                      <a:lnTo>
                        <a:pt x="160" y="710"/>
                      </a:lnTo>
                      <a:lnTo>
                        <a:pt x="0" y="881"/>
                      </a:lnTo>
                      <a:lnTo>
                        <a:pt x="7" y="739"/>
                      </a:lnTo>
                      <a:lnTo>
                        <a:pt x="16" y="533"/>
                      </a:lnTo>
                      <a:lnTo>
                        <a:pt x="25" y="327"/>
                      </a:lnTo>
                      <a:lnTo>
                        <a:pt x="28" y="174"/>
                      </a:lnTo>
                      <a:lnTo>
                        <a:pt x="28" y="170"/>
                      </a:lnTo>
                      <a:lnTo>
                        <a:pt x="28" y="165"/>
                      </a:lnTo>
                      <a:lnTo>
                        <a:pt x="28" y="161"/>
                      </a:lnTo>
                      <a:lnTo>
                        <a:pt x="28" y="158"/>
                      </a:lnTo>
                      <a:lnTo>
                        <a:pt x="26" y="157"/>
                      </a:lnTo>
                      <a:lnTo>
                        <a:pt x="23" y="157"/>
                      </a:lnTo>
                      <a:lnTo>
                        <a:pt x="21" y="157"/>
                      </a:lnTo>
                      <a:lnTo>
                        <a:pt x="17" y="157"/>
                      </a:lnTo>
                      <a:lnTo>
                        <a:pt x="50" y="12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6184" name="Text Box 27"/>
              <p:cNvSpPr txBox="1">
                <a:spLocks noChangeArrowheads="1"/>
              </p:cNvSpPr>
              <p:nvPr/>
            </p:nvSpPr>
            <p:spPr bwMode="auto">
              <a:xfrm>
                <a:off x="2504" y="2752"/>
                <a:ext cx="112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endParaRPr lang="ko-KR" altLang="ko-KR">
                  <a:latin typeface="Lucida Console" pitchFamily="49" charset="0"/>
                  <a:ea typeface="HY엽서L" pitchFamily="18" charset="-127"/>
                </a:endParaRPr>
              </a:p>
            </p:txBody>
          </p:sp>
        </p:grpSp>
        <p:grpSp>
          <p:nvGrpSpPr>
            <p:cNvPr id="6149" name="Group 28"/>
            <p:cNvGrpSpPr>
              <a:grpSpLocks/>
            </p:cNvGrpSpPr>
            <p:nvPr/>
          </p:nvGrpSpPr>
          <p:grpSpPr bwMode="auto">
            <a:xfrm>
              <a:off x="2906713" y="3878263"/>
              <a:ext cx="935037" cy="792162"/>
              <a:chOff x="2336" y="2568"/>
              <a:chExt cx="567" cy="552"/>
            </a:xfrm>
          </p:grpSpPr>
          <p:grpSp>
            <p:nvGrpSpPr>
              <p:cNvPr id="6171" name="Group 29"/>
              <p:cNvGrpSpPr>
                <a:grpSpLocks/>
              </p:cNvGrpSpPr>
              <p:nvPr/>
            </p:nvGrpSpPr>
            <p:grpSpPr bwMode="auto">
              <a:xfrm>
                <a:off x="2336" y="2568"/>
                <a:ext cx="567" cy="552"/>
                <a:chOff x="3168" y="2019"/>
                <a:chExt cx="567" cy="552"/>
              </a:xfrm>
            </p:grpSpPr>
            <p:sp>
              <p:nvSpPr>
                <p:cNvPr id="6173" name="Freeform 30"/>
                <p:cNvSpPr>
                  <a:spLocks/>
                </p:cNvSpPr>
                <p:nvPr/>
              </p:nvSpPr>
              <p:spPr bwMode="auto">
                <a:xfrm>
                  <a:off x="3187" y="2509"/>
                  <a:ext cx="444" cy="43"/>
                </a:xfrm>
                <a:custGeom>
                  <a:avLst/>
                  <a:gdLst>
                    <a:gd name="T0" fmla="*/ 0 w 783"/>
                    <a:gd name="T1" fmla="*/ 12 h 70"/>
                    <a:gd name="T2" fmla="*/ 12 w 783"/>
                    <a:gd name="T3" fmla="*/ 0 h 70"/>
                    <a:gd name="T4" fmla="*/ 13 w 783"/>
                    <a:gd name="T5" fmla="*/ 0 h 70"/>
                    <a:gd name="T6" fmla="*/ 16 w 783"/>
                    <a:gd name="T7" fmla="*/ 0 h 70"/>
                    <a:gd name="T8" fmla="*/ 21 w 783"/>
                    <a:gd name="T9" fmla="*/ 0 h 70"/>
                    <a:gd name="T10" fmla="*/ 28 w 783"/>
                    <a:gd name="T11" fmla="*/ 1 h 70"/>
                    <a:gd name="T12" fmla="*/ 36 w 783"/>
                    <a:gd name="T13" fmla="*/ 1 h 70"/>
                    <a:gd name="T14" fmla="*/ 45 w 783"/>
                    <a:gd name="T15" fmla="*/ 1 h 70"/>
                    <a:gd name="T16" fmla="*/ 55 w 783"/>
                    <a:gd name="T17" fmla="*/ 1 h 70"/>
                    <a:gd name="T18" fmla="*/ 65 w 783"/>
                    <a:gd name="T19" fmla="*/ 1 h 70"/>
                    <a:gd name="T20" fmla="*/ 76 w 783"/>
                    <a:gd name="T21" fmla="*/ 1 h 70"/>
                    <a:gd name="T22" fmla="*/ 87 w 783"/>
                    <a:gd name="T23" fmla="*/ 2 h 70"/>
                    <a:gd name="T24" fmla="*/ 99 w 783"/>
                    <a:gd name="T25" fmla="*/ 2 h 70"/>
                    <a:gd name="T26" fmla="*/ 109 w 783"/>
                    <a:gd name="T27" fmla="*/ 3 h 70"/>
                    <a:gd name="T28" fmla="*/ 119 w 783"/>
                    <a:gd name="T29" fmla="*/ 4 h 70"/>
                    <a:gd name="T30" fmla="*/ 128 w 783"/>
                    <a:gd name="T31" fmla="*/ 4 h 70"/>
                    <a:gd name="T32" fmla="*/ 136 w 783"/>
                    <a:gd name="T33" fmla="*/ 5 h 70"/>
                    <a:gd name="T34" fmla="*/ 143 w 783"/>
                    <a:gd name="T35" fmla="*/ 6 h 70"/>
                    <a:gd name="T36" fmla="*/ 136 w 783"/>
                    <a:gd name="T37" fmla="*/ 16 h 70"/>
                    <a:gd name="T38" fmla="*/ 128 w 783"/>
                    <a:gd name="T39" fmla="*/ 15 h 70"/>
                    <a:gd name="T40" fmla="*/ 119 w 783"/>
                    <a:gd name="T41" fmla="*/ 15 h 70"/>
                    <a:gd name="T42" fmla="*/ 110 w 783"/>
                    <a:gd name="T43" fmla="*/ 15 h 70"/>
                    <a:gd name="T44" fmla="*/ 102 w 783"/>
                    <a:gd name="T45" fmla="*/ 14 h 70"/>
                    <a:gd name="T46" fmla="*/ 93 w 783"/>
                    <a:gd name="T47" fmla="*/ 14 h 70"/>
                    <a:gd name="T48" fmla="*/ 85 w 783"/>
                    <a:gd name="T49" fmla="*/ 14 h 70"/>
                    <a:gd name="T50" fmla="*/ 77 w 783"/>
                    <a:gd name="T51" fmla="*/ 14 h 70"/>
                    <a:gd name="T52" fmla="*/ 68 w 783"/>
                    <a:gd name="T53" fmla="*/ 14 h 70"/>
                    <a:gd name="T54" fmla="*/ 60 w 783"/>
                    <a:gd name="T55" fmla="*/ 13 h 70"/>
                    <a:gd name="T56" fmla="*/ 51 w 783"/>
                    <a:gd name="T57" fmla="*/ 13 h 70"/>
                    <a:gd name="T58" fmla="*/ 43 w 783"/>
                    <a:gd name="T59" fmla="*/ 12 h 70"/>
                    <a:gd name="T60" fmla="*/ 34 w 783"/>
                    <a:gd name="T61" fmla="*/ 12 h 70"/>
                    <a:gd name="T62" fmla="*/ 26 w 783"/>
                    <a:gd name="T63" fmla="*/ 12 h 70"/>
                    <a:gd name="T64" fmla="*/ 16 w 783"/>
                    <a:gd name="T65" fmla="*/ 12 h 70"/>
                    <a:gd name="T66" fmla="*/ 9 w 783"/>
                    <a:gd name="T67" fmla="*/ 12 h 70"/>
                    <a:gd name="T68" fmla="*/ 0 w 783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3"/>
                    <a:gd name="T106" fmla="*/ 0 h 70"/>
                    <a:gd name="T107" fmla="*/ 783 w 783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3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7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1" y="4"/>
                      </a:lnTo>
                      <a:lnTo>
                        <a:pt x="358" y="6"/>
                      </a:lnTo>
                      <a:lnTo>
                        <a:pt x="417" y="7"/>
                      </a:lnTo>
                      <a:lnTo>
                        <a:pt x="478" y="8"/>
                      </a:lnTo>
                      <a:lnTo>
                        <a:pt x="539" y="10"/>
                      </a:lnTo>
                      <a:lnTo>
                        <a:pt x="596" y="13"/>
                      </a:lnTo>
                      <a:lnTo>
                        <a:pt x="651" y="16"/>
                      </a:lnTo>
                      <a:lnTo>
                        <a:pt x="701" y="18"/>
                      </a:lnTo>
                      <a:lnTo>
                        <a:pt x="746" y="21"/>
                      </a:lnTo>
                      <a:lnTo>
                        <a:pt x="783" y="24"/>
                      </a:lnTo>
                      <a:lnTo>
                        <a:pt x="746" y="70"/>
                      </a:lnTo>
                      <a:lnTo>
                        <a:pt x="699" y="67"/>
                      </a:lnTo>
                      <a:lnTo>
                        <a:pt x="653" y="65"/>
                      </a:lnTo>
                      <a:lnTo>
                        <a:pt x="605" y="63"/>
                      </a:lnTo>
                      <a:lnTo>
                        <a:pt x="558" y="61"/>
                      </a:lnTo>
                      <a:lnTo>
                        <a:pt x="512" y="60"/>
                      </a:lnTo>
                      <a:lnTo>
                        <a:pt x="466" y="58"/>
                      </a:lnTo>
                      <a:lnTo>
                        <a:pt x="419" y="57"/>
                      </a:lnTo>
                      <a:lnTo>
                        <a:pt x="373" y="57"/>
                      </a:lnTo>
                      <a:lnTo>
                        <a:pt x="326" y="55"/>
                      </a:lnTo>
                      <a:lnTo>
                        <a:pt x="280" y="55"/>
                      </a:lnTo>
                      <a:lnTo>
                        <a:pt x="233" y="54"/>
                      </a:lnTo>
                      <a:lnTo>
                        <a:pt x="187" y="53"/>
                      </a:lnTo>
                      <a:lnTo>
                        <a:pt x="141" y="53"/>
                      </a:lnTo>
                      <a:lnTo>
                        <a:pt x="92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4" name="Freeform 31"/>
                <p:cNvSpPr>
                  <a:spLocks/>
                </p:cNvSpPr>
                <p:nvPr/>
              </p:nvSpPr>
              <p:spPr bwMode="auto">
                <a:xfrm>
                  <a:off x="3168" y="2540"/>
                  <a:ext cx="442" cy="26"/>
                </a:xfrm>
                <a:custGeom>
                  <a:avLst/>
                  <a:gdLst>
                    <a:gd name="T0" fmla="*/ 142 w 779"/>
                    <a:gd name="T1" fmla="*/ 4 h 43"/>
                    <a:gd name="T2" fmla="*/ 139 w 779"/>
                    <a:gd name="T3" fmla="*/ 10 h 43"/>
                    <a:gd name="T4" fmla="*/ 130 w 779"/>
                    <a:gd name="T5" fmla="*/ 9 h 43"/>
                    <a:gd name="T6" fmla="*/ 121 w 779"/>
                    <a:gd name="T7" fmla="*/ 8 h 43"/>
                    <a:gd name="T8" fmla="*/ 113 w 779"/>
                    <a:gd name="T9" fmla="*/ 8 h 43"/>
                    <a:gd name="T10" fmla="*/ 104 w 779"/>
                    <a:gd name="T11" fmla="*/ 8 h 43"/>
                    <a:gd name="T12" fmla="*/ 95 w 779"/>
                    <a:gd name="T13" fmla="*/ 7 h 43"/>
                    <a:gd name="T14" fmla="*/ 87 w 779"/>
                    <a:gd name="T15" fmla="*/ 7 h 43"/>
                    <a:gd name="T16" fmla="*/ 78 w 779"/>
                    <a:gd name="T17" fmla="*/ 7 h 43"/>
                    <a:gd name="T18" fmla="*/ 70 w 779"/>
                    <a:gd name="T19" fmla="*/ 7 h 43"/>
                    <a:gd name="T20" fmla="*/ 61 w 779"/>
                    <a:gd name="T21" fmla="*/ 6 h 43"/>
                    <a:gd name="T22" fmla="*/ 52 w 779"/>
                    <a:gd name="T23" fmla="*/ 6 h 43"/>
                    <a:gd name="T24" fmla="*/ 44 w 779"/>
                    <a:gd name="T25" fmla="*/ 6 h 43"/>
                    <a:gd name="T26" fmla="*/ 35 w 779"/>
                    <a:gd name="T27" fmla="*/ 6 h 43"/>
                    <a:gd name="T28" fmla="*/ 26 w 779"/>
                    <a:gd name="T29" fmla="*/ 5 h 43"/>
                    <a:gd name="T30" fmla="*/ 18 w 779"/>
                    <a:gd name="T31" fmla="*/ 5 h 43"/>
                    <a:gd name="T32" fmla="*/ 9 w 779"/>
                    <a:gd name="T33" fmla="*/ 5 h 43"/>
                    <a:gd name="T34" fmla="*/ 0 w 779"/>
                    <a:gd name="T35" fmla="*/ 5 h 43"/>
                    <a:gd name="T36" fmla="*/ 6 w 779"/>
                    <a:gd name="T37" fmla="*/ 0 h 43"/>
                    <a:gd name="T38" fmla="*/ 15 w 779"/>
                    <a:gd name="T39" fmla="*/ 1 h 43"/>
                    <a:gd name="T40" fmla="*/ 23 w 779"/>
                    <a:gd name="T41" fmla="*/ 1 h 43"/>
                    <a:gd name="T42" fmla="*/ 32 w 779"/>
                    <a:gd name="T43" fmla="*/ 1 h 43"/>
                    <a:gd name="T44" fmla="*/ 40 w 779"/>
                    <a:gd name="T45" fmla="*/ 1 h 43"/>
                    <a:gd name="T46" fmla="*/ 49 w 779"/>
                    <a:gd name="T47" fmla="*/ 1 h 43"/>
                    <a:gd name="T48" fmla="*/ 57 w 779"/>
                    <a:gd name="T49" fmla="*/ 1 h 43"/>
                    <a:gd name="T50" fmla="*/ 66 w 779"/>
                    <a:gd name="T51" fmla="*/ 1 h 43"/>
                    <a:gd name="T52" fmla="*/ 74 w 779"/>
                    <a:gd name="T53" fmla="*/ 1 h 43"/>
                    <a:gd name="T54" fmla="*/ 82 w 779"/>
                    <a:gd name="T55" fmla="*/ 1 h 43"/>
                    <a:gd name="T56" fmla="*/ 91 w 779"/>
                    <a:gd name="T57" fmla="*/ 2 h 43"/>
                    <a:gd name="T58" fmla="*/ 99 w 779"/>
                    <a:gd name="T59" fmla="*/ 2 h 43"/>
                    <a:gd name="T60" fmla="*/ 108 w 779"/>
                    <a:gd name="T61" fmla="*/ 2 h 43"/>
                    <a:gd name="T62" fmla="*/ 116 w 779"/>
                    <a:gd name="T63" fmla="*/ 3 h 43"/>
                    <a:gd name="T64" fmla="*/ 125 w 779"/>
                    <a:gd name="T65" fmla="*/ 3 h 43"/>
                    <a:gd name="T66" fmla="*/ 133 w 779"/>
                    <a:gd name="T67" fmla="*/ 4 h 43"/>
                    <a:gd name="T68" fmla="*/ 142 w 779"/>
                    <a:gd name="T69" fmla="*/ 4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9"/>
                    <a:gd name="T106" fmla="*/ 0 h 43"/>
                    <a:gd name="T107" fmla="*/ 779 w 779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9" h="43">
                      <a:moveTo>
                        <a:pt x="779" y="20"/>
                      </a:moveTo>
                      <a:lnTo>
                        <a:pt x="759" y="43"/>
                      </a:lnTo>
                      <a:lnTo>
                        <a:pt x="711" y="40"/>
                      </a:lnTo>
                      <a:lnTo>
                        <a:pt x="665" y="38"/>
                      </a:lnTo>
                      <a:lnTo>
                        <a:pt x="616" y="35"/>
                      </a:lnTo>
                      <a:lnTo>
                        <a:pt x="570" y="34"/>
                      </a:lnTo>
                      <a:lnTo>
                        <a:pt x="522" y="33"/>
                      </a:lnTo>
                      <a:lnTo>
                        <a:pt x="475" y="31"/>
                      </a:lnTo>
                      <a:lnTo>
                        <a:pt x="427" y="31"/>
                      </a:lnTo>
                      <a:lnTo>
                        <a:pt x="381" y="30"/>
                      </a:lnTo>
                      <a:lnTo>
                        <a:pt x="333" y="28"/>
                      </a:lnTo>
                      <a:lnTo>
                        <a:pt x="286" y="28"/>
                      </a:lnTo>
                      <a:lnTo>
                        <a:pt x="238" y="27"/>
                      </a:lnTo>
                      <a:lnTo>
                        <a:pt x="191" y="27"/>
                      </a:lnTo>
                      <a:lnTo>
                        <a:pt x="143" y="25"/>
                      </a:lnTo>
                      <a:lnTo>
                        <a:pt x="95" y="25"/>
                      </a:lnTo>
                      <a:lnTo>
                        <a:pt x="49" y="25"/>
                      </a:lnTo>
                      <a:lnTo>
                        <a:pt x="0" y="24"/>
                      </a:lnTo>
                      <a:lnTo>
                        <a:pt x="33" y="0"/>
                      </a:lnTo>
                      <a:lnTo>
                        <a:pt x="79" y="1"/>
                      </a:lnTo>
                      <a:lnTo>
                        <a:pt x="125" y="1"/>
                      </a:lnTo>
                      <a:lnTo>
                        <a:pt x="174" y="3"/>
                      </a:lnTo>
                      <a:lnTo>
                        <a:pt x="220" y="3"/>
                      </a:lnTo>
                      <a:lnTo>
                        <a:pt x="266" y="4"/>
                      </a:lnTo>
                      <a:lnTo>
                        <a:pt x="313" y="5"/>
                      </a:lnTo>
                      <a:lnTo>
                        <a:pt x="359" y="5"/>
                      </a:lnTo>
                      <a:lnTo>
                        <a:pt x="406" y="7"/>
                      </a:lnTo>
                      <a:lnTo>
                        <a:pt x="452" y="7"/>
                      </a:lnTo>
                      <a:lnTo>
                        <a:pt x="499" y="8"/>
                      </a:lnTo>
                      <a:lnTo>
                        <a:pt x="545" y="10"/>
                      </a:lnTo>
                      <a:lnTo>
                        <a:pt x="591" y="11"/>
                      </a:lnTo>
                      <a:lnTo>
                        <a:pt x="638" y="13"/>
                      </a:lnTo>
                      <a:lnTo>
                        <a:pt x="686" y="15"/>
                      </a:lnTo>
                      <a:lnTo>
                        <a:pt x="732" y="17"/>
                      </a:lnTo>
                      <a:lnTo>
                        <a:pt x="779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5" name="Freeform 32"/>
                <p:cNvSpPr>
                  <a:spLocks/>
                </p:cNvSpPr>
                <p:nvPr/>
              </p:nvSpPr>
              <p:spPr bwMode="auto">
                <a:xfrm>
                  <a:off x="3203" y="2091"/>
                  <a:ext cx="470" cy="38"/>
                </a:xfrm>
                <a:custGeom>
                  <a:avLst/>
                  <a:gdLst>
                    <a:gd name="T0" fmla="*/ 151 w 829"/>
                    <a:gd name="T1" fmla="*/ 6 h 63"/>
                    <a:gd name="T2" fmla="*/ 145 w 829"/>
                    <a:gd name="T3" fmla="*/ 14 h 63"/>
                    <a:gd name="T4" fmla="*/ 136 w 829"/>
                    <a:gd name="T5" fmla="*/ 13 h 63"/>
                    <a:gd name="T6" fmla="*/ 126 w 829"/>
                    <a:gd name="T7" fmla="*/ 13 h 63"/>
                    <a:gd name="T8" fmla="*/ 116 w 829"/>
                    <a:gd name="T9" fmla="*/ 13 h 63"/>
                    <a:gd name="T10" fmla="*/ 105 w 829"/>
                    <a:gd name="T11" fmla="*/ 13 h 63"/>
                    <a:gd name="T12" fmla="*/ 94 w 829"/>
                    <a:gd name="T13" fmla="*/ 12 h 63"/>
                    <a:gd name="T14" fmla="*/ 82 w 829"/>
                    <a:gd name="T15" fmla="*/ 11 h 63"/>
                    <a:gd name="T16" fmla="*/ 71 w 829"/>
                    <a:gd name="T17" fmla="*/ 11 h 63"/>
                    <a:gd name="T18" fmla="*/ 60 w 829"/>
                    <a:gd name="T19" fmla="*/ 11 h 63"/>
                    <a:gd name="T20" fmla="*/ 49 w 829"/>
                    <a:gd name="T21" fmla="*/ 11 h 63"/>
                    <a:gd name="T22" fmla="*/ 39 w 829"/>
                    <a:gd name="T23" fmla="*/ 10 h 63"/>
                    <a:gd name="T24" fmla="*/ 30 w 829"/>
                    <a:gd name="T25" fmla="*/ 10 h 63"/>
                    <a:gd name="T26" fmla="*/ 22 w 829"/>
                    <a:gd name="T27" fmla="*/ 10 h 63"/>
                    <a:gd name="T28" fmla="*/ 14 w 829"/>
                    <a:gd name="T29" fmla="*/ 10 h 63"/>
                    <a:gd name="T30" fmla="*/ 8 w 829"/>
                    <a:gd name="T31" fmla="*/ 9 h 63"/>
                    <a:gd name="T32" fmla="*/ 3 w 829"/>
                    <a:gd name="T33" fmla="*/ 8 h 63"/>
                    <a:gd name="T34" fmla="*/ 0 w 829"/>
                    <a:gd name="T35" fmla="*/ 8 h 63"/>
                    <a:gd name="T36" fmla="*/ 10 w 829"/>
                    <a:gd name="T37" fmla="*/ 0 h 63"/>
                    <a:gd name="T38" fmla="*/ 19 w 829"/>
                    <a:gd name="T39" fmla="*/ 1 h 63"/>
                    <a:gd name="T40" fmla="*/ 27 w 829"/>
                    <a:gd name="T41" fmla="*/ 1 h 63"/>
                    <a:gd name="T42" fmla="*/ 36 w 829"/>
                    <a:gd name="T43" fmla="*/ 1 h 63"/>
                    <a:gd name="T44" fmla="*/ 45 w 829"/>
                    <a:gd name="T45" fmla="*/ 1 h 63"/>
                    <a:gd name="T46" fmla="*/ 54 w 829"/>
                    <a:gd name="T47" fmla="*/ 1 h 63"/>
                    <a:gd name="T48" fmla="*/ 63 w 829"/>
                    <a:gd name="T49" fmla="*/ 1 h 63"/>
                    <a:gd name="T50" fmla="*/ 71 w 829"/>
                    <a:gd name="T51" fmla="*/ 1 h 63"/>
                    <a:gd name="T52" fmla="*/ 81 w 829"/>
                    <a:gd name="T53" fmla="*/ 2 h 63"/>
                    <a:gd name="T54" fmla="*/ 90 w 829"/>
                    <a:gd name="T55" fmla="*/ 2 h 63"/>
                    <a:gd name="T56" fmla="*/ 98 w 829"/>
                    <a:gd name="T57" fmla="*/ 2 h 63"/>
                    <a:gd name="T58" fmla="*/ 107 w 829"/>
                    <a:gd name="T59" fmla="*/ 3 h 63"/>
                    <a:gd name="T60" fmla="*/ 116 w 829"/>
                    <a:gd name="T61" fmla="*/ 4 h 63"/>
                    <a:gd name="T62" fmla="*/ 125 w 829"/>
                    <a:gd name="T63" fmla="*/ 4 h 63"/>
                    <a:gd name="T64" fmla="*/ 133 w 829"/>
                    <a:gd name="T65" fmla="*/ 4 h 63"/>
                    <a:gd name="T66" fmla="*/ 142 w 829"/>
                    <a:gd name="T67" fmla="*/ 5 h 63"/>
                    <a:gd name="T68" fmla="*/ 151 w 829"/>
                    <a:gd name="T69" fmla="*/ 6 h 6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29"/>
                    <a:gd name="T106" fmla="*/ 0 h 63"/>
                    <a:gd name="T107" fmla="*/ 829 w 829"/>
                    <a:gd name="T108" fmla="*/ 63 h 6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29" h="63">
                      <a:moveTo>
                        <a:pt x="829" y="26"/>
                      </a:moveTo>
                      <a:lnTo>
                        <a:pt x="796" y="63"/>
                      </a:lnTo>
                      <a:lnTo>
                        <a:pt x="746" y="62"/>
                      </a:lnTo>
                      <a:lnTo>
                        <a:pt x="693" y="60"/>
                      </a:lnTo>
                      <a:lnTo>
                        <a:pt x="636" y="59"/>
                      </a:lnTo>
                      <a:lnTo>
                        <a:pt x="577" y="57"/>
                      </a:lnTo>
                      <a:lnTo>
                        <a:pt x="514" y="54"/>
                      </a:lnTo>
                      <a:lnTo>
                        <a:pt x="452" y="53"/>
                      </a:lnTo>
                      <a:lnTo>
                        <a:pt x="391" y="52"/>
                      </a:lnTo>
                      <a:lnTo>
                        <a:pt x="330" y="50"/>
                      </a:lnTo>
                      <a:lnTo>
                        <a:pt x="272" y="49"/>
                      </a:lnTo>
                      <a:lnTo>
                        <a:pt x="216" y="47"/>
                      </a:lnTo>
                      <a:lnTo>
                        <a:pt x="164" y="46"/>
                      </a:lnTo>
                      <a:lnTo>
                        <a:pt x="118" y="44"/>
                      </a:lnTo>
                      <a:lnTo>
                        <a:pt x="77" y="43"/>
                      </a:lnTo>
                      <a:lnTo>
                        <a:pt x="43" y="42"/>
                      </a:lnTo>
                      <a:lnTo>
                        <a:pt x="18" y="40"/>
                      </a:lnTo>
                      <a:lnTo>
                        <a:pt x="0" y="40"/>
                      </a:lnTo>
                      <a:lnTo>
                        <a:pt x="54" y="0"/>
                      </a:lnTo>
                      <a:lnTo>
                        <a:pt x="102" y="2"/>
                      </a:lnTo>
                      <a:lnTo>
                        <a:pt x="150" y="2"/>
                      </a:lnTo>
                      <a:lnTo>
                        <a:pt x="200" y="3"/>
                      </a:lnTo>
                      <a:lnTo>
                        <a:pt x="248" y="4"/>
                      </a:lnTo>
                      <a:lnTo>
                        <a:pt x="297" y="4"/>
                      </a:lnTo>
                      <a:lnTo>
                        <a:pt x="345" y="6"/>
                      </a:lnTo>
                      <a:lnTo>
                        <a:pt x="393" y="7"/>
                      </a:lnTo>
                      <a:lnTo>
                        <a:pt x="441" y="9"/>
                      </a:lnTo>
                      <a:lnTo>
                        <a:pt x="491" y="10"/>
                      </a:lnTo>
                      <a:lnTo>
                        <a:pt x="539" y="12"/>
                      </a:lnTo>
                      <a:lnTo>
                        <a:pt x="588" y="14"/>
                      </a:lnTo>
                      <a:lnTo>
                        <a:pt x="636" y="16"/>
                      </a:lnTo>
                      <a:lnTo>
                        <a:pt x="684" y="19"/>
                      </a:lnTo>
                      <a:lnTo>
                        <a:pt x="732" y="20"/>
                      </a:lnTo>
                      <a:lnTo>
                        <a:pt x="780" y="23"/>
                      </a:lnTo>
                      <a:lnTo>
                        <a:pt x="829" y="26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6" name="Freeform 33"/>
                <p:cNvSpPr>
                  <a:spLocks/>
                </p:cNvSpPr>
                <p:nvPr/>
              </p:nvSpPr>
              <p:spPr bwMode="auto">
                <a:xfrm>
                  <a:off x="3285" y="2019"/>
                  <a:ext cx="443" cy="43"/>
                </a:xfrm>
                <a:custGeom>
                  <a:avLst/>
                  <a:gdLst>
                    <a:gd name="T0" fmla="*/ 0 w 782"/>
                    <a:gd name="T1" fmla="*/ 12 h 70"/>
                    <a:gd name="T2" fmla="*/ 12 w 782"/>
                    <a:gd name="T3" fmla="*/ 0 h 70"/>
                    <a:gd name="T4" fmla="*/ 13 w 782"/>
                    <a:gd name="T5" fmla="*/ 0 h 70"/>
                    <a:gd name="T6" fmla="*/ 16 w 782"/>
                    <a:gd name="T7" fmla="*/ 0 h 70"/>
                    <a:gd name="T8" fmla="*/ 22 w 782"/>
                    <a:gd name="T9" fmla="*/ 0 h 70"/>
                    <a:gd name="T10" fmla="*/ 28 w 782"/>
                    <a:gd name="T11" fmla="*/ 1 h 70"/>
                    <a:gd name="T12" fmla="*/ 36 w 782"/>
                    <a:gd name="T13" fmla="*/ 1 h 70"/>
                    <a:gd name="T14" fmla="*/ 45 w 782"/>
                    <a:gd name="T15" fmla="*/ 1 h 70"/>
                    <a:gd name="T16" fmla="*/ 54 w 782"/>
                    <a:gd name="T17" fmla="*/ 1 h 70"/>
                    <a:gd name="T18" fmla="*/ 65 w 782"/>
                    <a:gd name="T19" fmla="*/ 1 h 70"/>
                    <a:gd name="T20" fmla="*/ 76 w 782"/>
                    <a:gd name="T21" fmla="*/ 1 h 70"/>
                    <a:gd name="T22" fmla="*/ 87 w 782"/>
                    <a:gd name="T23" fmla="*/ 2 h 70"/>
                    <a:gd name="T24" fmla="*/ 97 w 782"/>
                    <a:gd name="T25" fmla="*/ 2 h 70"/>
                    <a:gd name="T26" fmla="*/ 108 w 782"/>
                    <a:gd name="T27" fmla="*/ 3 h 70"/>
                    <a:gd name="T28" fmla="*/ 118 w 782"/>
                    <a:gd name="T29" fmla="*/ 4 h 70"/>
                    <a:gd name="T30" fmla="*/ 127 w 782"/>
                    <a:gd name="T31" fmla="*/ 4 h 70"/>
                    <a:gd name="T32" fmla="*/ 135 w 782"/>
                    <a:gd name="T33" fmla="*/ 5 h 70"/>
                    <a:gd name="T34" fmla="*/ 142 w 782"/>
                    <a:gd name="T35" fmla="*/ 6 h 70"/>
                    <a:gd name="T36" fmla="*/ 135 w 782"/>
                    <a:gd name="T37" fmla="*/ 16 h 70"/>
                    <a:gd name="T38" fmla="*/ 127 w 782"/>
                    <a:gd name="T39" fmla="*/ 15 h 70"/>
                    <a:gd name="T40" fmla="*/ 118 w 782"/>
                    <a:gd name="T41" fmla="*/ 15 h 70"/>
                    <a:gd name="T42" fmla="*/ 110 w 782"/>
                    <a:gd name="T43" fmla="*/ 15 h 70"/>
                    <a:gd name="T44" fmla="*/ 102 w 782"/>
                    <a:gd name="T45" fmla="*/ 14 h 70"/>
                    <a:gd name="T46" fmla="*/ 93 w 782"/>
                    <a:gd name="T47" fmla="*/ 14 h 70"/>
                    <a:gd name="T48" fmla="*/ 84 w 782"/>
                    <a:gd name="T49" fmla="*/ 14 h 70"/>
                    <a:gd name="T50" fmla="*/ 76 w 782"/>
                    <a:gd name="T51" fmla="*/ 14 h 70"/>
                    <a:gd name="T52" fmla="*/ 67 w 782"/>
                    <a:gd name="T53" fmla="*/ 14 h 70"/>
                    <a:gd name="T54" fmla="*/ 59 w 782"/>
                    <a:gd name="T55" fmla="*/ 13 h 70"/>
                    <a:gd name="T56" fmla="*/ 50 w 782"/>
                    <a:gd name="T57" fmla="*/ 13 h 70"/>
                    <a:gd name="T58" fmla="*/ 42 w 782"/>
                    <a:gd name="T59" fmla="*/ 12 h 70"/>
                    <a:gd name="T60" fmla="*/ 33 w 782"/>
                    <a:gd name="T61" fmla="*/ 12 h 70"/>
                    <a:gd name="T62" fmla="*/ 25 w 782"/>
                    <a:gd name="T63" fmla="*/ 12 h 70"/>
                    <a:gd name="T64" fmla="*/ 17 w 782"/>
                    <a:gd name="T65" fmla="*/ 12 h 70"/>
                    <a:gd name="T66" fmla="*/ 8 w 782"/>
                    <a:gd name="T67" fmla="*/ 12 h 70"/>
                    <a:gd name="T68" fmla="*/ 0 w 782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70"/>
                    <a:gd name="T107" fmla="*/ 782 w 78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8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0" y="4"/>
                      </a:lnTo>
                      <a:lnTo>
                        <a:pt x="357" y="6"/>
                      </a:lnTo>
                      <a:lnTo>
                        <a:pt x="418" y="7"/>
                      </a:lnTo>
                      <a:lnTo>
                        <a:pt x="478" y="8"/>
                      </a:lnTo>
                      <a:lnTo>
                        <a:pt x="537" y="10"/>
                      </a:lnTo>
                      <a:lnTo>
                        <a:pt x="596" y="13"/>
                      </a:lnTo>
                      <a:lnTo>
                        <a:pt x="650" y="16"/>
                      </a:lnTo>
                      <a:lnTo>
                        <a:pt x="700" y="18"/>
                      </a:lnTo>
                      <a:lnTo>
                        <a:pt x="744" y="21"/>
                      </a:lnTo>
                      <a:lnTo>
                        <a:pt x="782" y="24"/>
                      </a:lnTo>
                      <a:lnTo>
                        <a:pt x="744" y="70"/>
                      </a:lnTo>
                      <a:lnTo>
                        <a:pt x="698" y="67"/>
                      </a:lnTo>
                      <a:lnTo>
                        <a:pt x="651" y="65"/>
                      </a:lnTo>
                      <a:lnTo>
                        <a:pt x="605" y="63"/>
                      </a:lnTo>
                      <a:lnTo>
                        <a:pt x="559" y="61"/>
                      </a:lnTo>
                      <a:lnTo>
                        <a:pt x="510" y="60"/>
                      </a:lnTo>
                      <a:lnTo>
                        <a:pt x="464" y="58"/>
                      </a:lnTo>
                      <a:lnTo>
                        <a:pt x="418" y="57"/>
                      </a:lnTo>
                      <a:lnTo>
                        <a:pt x="371" y="57"/>
                      </a:lnTo>
                      <a:lnTo>
                        <a:pt x="325" y="55"/>
                      </a:lnTo>
                      <a:lnTo>
                        <a:pt x="278" y="55"/>
                      </a:lnTo>
                      <a:lnTo>
                        <a:pt x="232" y="54"/>
                      </a:lnTo>
                      <a:lnTo>
                        <a:pt x="185" y="53"/>
                      </a:lnTo>
                      <a:lnTo>
                        <a:pt x="139" y="53"/>
                      </a:lnTo>
                      <a:lnTo>
                        <a:pt x="93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7" name="Freeform 34"/>
                <p:cNvSpPr>
                  <a:spLocks/>
                </p:cNvSpPr>
                <p:nvPr/>
              </p:nvSpPr>
              <p:spPr bwMode="auto">
                <a:xfrm>
                  <a:off x="3198" y="2115"/>
                  <a:ext cx="462" cy="456"/>
                </a:xfrm>
                <a:custGeom>
                  <a:avLst/>
                  <a:gdLst>
                    <a:gd name="T0" fmla="*/ 0 w 816"/>
                    <a:gd name="T1" fmla="*/ 2 h 747"/>
                    <a:gd name="T2" fmla="*/ 0 w 816"/>
                    <a:gd name="T3" fmla="*/ 2 h 747"/>
                    <a:gd name="T4" fmla="*/ 0 w 816"/>
                    <a:gd name="T5" fmla="*/ 2 h 747"/>
                    <a:gd name="T6" fmla="*/ 0 w 816"/>
                    <a:gd name="T7" fmla="*/ 2 h 747"/>
                    <a:gd name="T8" fmla="*/ 0 w 816"/>
                    <a:gd name="T9" fmla="*/ 1 h 747"/>
                    <a:gd name="T10" fmla="*/ 2 w 816"/>
                    <a:gd name="T11" fmla="*/ 0 h 747"/>
                    <a:gd name="T12" fmla="*/ 5 w 816"/>
                    <a:gd name="T13" fmla="*/ 0 h 747"/>
                    <a:gd name="T14" fmla="*/ 9 w 816"/>
                    <a:gd name="T15" fmla="*/ 1 h 747"/>
                    <a:gd name="T16" fmla="*/ 16 w 816"/>
                    <a:gd name="T17" fmla="*/ 1 h 747"/>
                    <a:gd name="T18" fmla="*/ 23 w 816"/>
                    <a:gd name="T19" fmla="*/ 1 h 747"/>
                    <a:gd name="T20" fmla="*/ 31 w 816"/>
                    <a:gd name="T21" fmla="*/ 1 h 747"/>
                    <a:gd name="T22" fmla="*/ 41 w 816"/>
                    <a:gd name="T23" fmla="*/ 1 h 747"/>
                    <a:gd name="T24" fmla="*/ 51 w 816"/>
                    <a:gd name="T25" fmla="*/ 2 h 747"/>
                    <a:gd name="T26" fmla="*/ 62 w 816"/>
                    <a:gd name="T27" fmla="*/ 2 h 747"/>
                    <a:gd name="T28" fmla="*/ 72 w 816"/>
                    <a:gd name="T29" fmla="*/ 2 h 747"/>
                    <a:gd name="T30" fmla="*/ 84 w 816"/>
                    <a:gd name="T31" fmla="*/ 3 h 747"/>
                    <a:gd name="T32" fmla="*/ 95 w 816"/>
                    <a:gd name="T33" fmla="*/ 3 h 747"/>
                    <a:gd name="T34" fmla="*/ 106 w 816"/>
                    <a:gd name="T35" fmla="*/ 4 h 747"/>
                    <a:gd name="T36" fmla="*/ 117 w 816"/>
                    <a:gd name="T37" fmla="*/ 4 h 747"/>
                    <a:gd name="T38" fmla="*/ 127 w 816"/>
                    <a:gd name="T39" fmla="*/ 4 h 747"/>
                    <a:gd name="T40" fmla="*/ 137 w 816"/>
                    <a:gd name="T41" fmla="*/ 5 h 747"/>
                    <a:gd name="T42" fmla="*/ 146 w 816"/>
                    <a:gd name="T43" fmla="*/ 5 h 747"/>
                    <a:gd name="T44" fmla="*/ 147 w 816"/>
                    <a:gd name="T45" fmla="*/ 5 h 747"/>
                    <a:gd name="T46" fmla="*/ 147 w 816"/>
                    <a:gd name="T47" fmla="*/ 5 h 747"/>
                    <a:gd name="T48" fmla="*/ 148 w 816"/>
                    <a:gd name="T49" fmla="*/ 5 h 747"/>
                    <a:gd name="T50" fmla="*/ 148 w 816"/>
                    <a:gd name="T51" fmla="*/ 5 h 747"/>
                    <a:gd name="T52" fmla="*/ 148 w 816"/>
                    <a:gd name="T53" fmla="*/ 6 h 747"/>
                    <a:gd name="T54" fmla="*/ 148 w 816"/>
                    <a:gd name="T55" fmla="*/ 7 h 747"/>
                    <a:gd name="T56" fmla="*/ 148 w 816"/>
                    <a:gd name="T57" fmla="*/ 8 h 747"/>
                    <a:gd name="T58" fmla="*/ 148 w 816"/>
                    <a:gd name="T59" fmla="*/ 9 h 747"/>
                    <a:gd name="T60" fmla="*/ 147 w 816"/>
                    <a:gd name="T61" fmla="*/ 44 h 747"/>
                    <a:gd name="T62" fmla="*/ 146 w 816"/>
                    <a:gd name="T63" fmla="*/ 91 h 747"/>
                    <a:gd name="T64" fmla="*/ 144 w 816"/>
                    <a:gd name="T65" fmla="*/ 137 h 747"/>
                    <a:gd name="T66" fmla="*/ 143 w 816"/>
                    <a:gd name="T67" fmla="*/ 170 h 747"/>
                    <a:gd name="T68" fmla="*/ 134 w 816"/>
                    <a:gd name="T69" fmla="*/ 170 h 747"/>
                    <a:gd name="T70" fmla="*/ 125 w 816"/>
                    <a:gd name="T71" fmla="*/ 169 h 747"/>
                    <a:gd name="T72" fmla="*/ 116 w 816"/>
                    <a:gd name="T73" fmla="*/ 169 h 747"/>
                    <a:gd name="T74" fmla="*/ 107 w 816"/>
                    <a:gd name="T75" fmla="*/ 168 h 747"/>
                    <a:gd name="T76" fmla="*/ 98 w 816"/>
                    <a:gd name="T77" fmla="*/ 168 h 747"/>
                    <a:gd name="T78" fmla="*/ 90 w 816"/>
                    <a:gd name="T79" fmla="*/ 168 h 747"/>
                    <a:gd name="T80" fmla="*/ 82 w 816"/>
                    <a:gd name="T81" fmla="*/ 168 h 747"/>
                    <a:gd name="T82" fmla="*/ 74 w 816"/>
                    <a:gd name="T83" fmla="*/ 167 h 747"/>
                    <a:gd name="T84" fmla="*/ 65 w 816"/>
                    <a:gd name="T85" fmla="*/ 167 h 747"/>
                    <a:gd name="T86" fmla="*/ 57 w 816"/>
                    <a:gd name="T87" fmla="*/ 167 h 747"/>
                    <a:gd name="T88" fmla="*/ 48 w 816"/>
                    <a:gd name="T89" fmla="*/ 166 h 747"/>
                    <a:gd name="T90" fmla="*/ 40 w 816"/>
                    <a:gd name="T91" fmla="*/ 166 h 747"/>
                    <a:gd name="T92" fmla="*/ 31 w 816"/>
                    <a:gd name="T93" fmla="*/ 166 h 747"/>
                    <a:gd name="T94" fmla="*/ 22 w 816"/>
                    <a:gd name="T95" fmla="*/ 165 h 747"/>
                    <a:gd name="T96" fmla="*/ 13 w 816"/>
                    <a:gd name="T97" fmla="*/ 165 h 747"/>
                    <a:gd name="T98" fmla="*/ 3 w 816"/>
                    <a:gd name="T99" fmla="*/ 165 h 747"/>
                    <a:gd name="T100" fmla="*/ 3 w 816"/>
                    <a:gd name="T101" fmla="*/ 124 h 747"/>
                    <a:gd name="T102" fmla="*/ 2 w 816"/>
                    <a:gd name="T103" fmla="*/ 75 h 747"/>
                    <a:gd name="T104" fmla="*/ 1 w 816"/>
                    <a:gd name="T105" fmla="*/ 30 h 747"/>
                    <a:gd name="T106" fmla="*/ 0 w 816"/>
                    <a:gd name="T107" fmla="*/ 2 h 74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816"/>
                    <a:gd name="T163" fmla="*/ 0 h 747"/>
                    <a:gd name="T164" fmla="*/ 816 w 816"/>
                    <a:gd name="T165" fmla="*/ 747 h 74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816" h="747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9" y="0"/>
                      </a:lnTo>
                      <a:lnTo>
                        <a:pt x="27" y="0"/>
                      </a:lnTo>
                      <a:lnTo>
                        <a:pt x="52" y="2"/>
                      </a:lnTo>
                      <a:lnTo>
                        <a:pt x="86" y="3"/>
                      </a:lnTo>
                      <a:lnTo>
                        <a:pt x="127" y="4"/>
                      </a:lnTo>
                      <a:lnTo>
                        <a:pt x="173" y="6"/>
                      </a:lnTo>
                      <a:lnTo>
                        <a:pt x="225" y="7"/>
                      </a:lnTo>
                      <a:lnTo>
                        <a:pt x="281" y="9"/>
                      </a:lnTo>
                      <a:lnTo>
                        <a:pt x="339" y="10"/>
                      </a:lnTo>
                      <a:lnTo>
                        <a:pt x="400" y="12"/>
                      </a:lnTo>
                      <a:lnTo>
                        <a:pt x="461" y="13"/>
                      </a:lnTo>
                      <a:lnTo>
                        <a:pt x="523" y="14"/>
                      </a:lnTo>
                      <a:lnTo>
                        <a:pt x="586" y="17"/>
                      </a:lnTo>
                      <a:lnTo>
                        <a:pt x="645" y="19"/>
                      </a:lnTo>
                      <a:lnTo>
                        <a:pt x="702" y="20"/>
                      </a:lnTo>
                      <a:lnTo>
                        <a:pt x="755" y="22"/>
                      </a:lnTo>
                      <a:lnTo>
                        <a:pt x="805" y="23"/>
                      </a:lnTo>
                      <a:lnTo>
                        <a:pt x="809" y="23"/>
                      </a:lnTo>
                      <a:lnTo>
                        <a:pt x="811" y="23"/>
                      </a:lnTo>
                      <a:lnTo>
                        <a:pt x="814" y="23"/>
                      </a:lnTo>
                      <a:lnTo>
                        <a:pt x="816" y="24"/>
                      </a:lnTo>
                      <a:lnTo>
                        <a:pt x="816" y="27"/>
                      </a:lnTo>
                      <a:lnTo>
                        <a:pt x="816" y="31"/>
                      </a:lnTo>
                      <a:lnTo>
                        <a:pt x="816" y="36"/>
                      </a:lnTo>
                      <a:lnTo>
                        <a:pt x="816" y="40"/>
                      </a:lnTo>
                      <a:lnTo>
                        <a:pt x="813" y="193"/>
                      </a:lnTo>
                      <a:lnTo>
                        <a:pt x="804" y="399"/>
                      </a:lnTo>
                      <a:lnTo>
                        <a:pt x="795" y="605"/>
                      </a:lnTo>
                      <a:lnTo>
                        <a:pt x="788" y="747"/>
                      </a:lnTo>
                      <a:lnTo>
                        <a:pt x="736" y="746"/>
                      </a:lnTo>
                      <a:lnTo>
                        <a:pt x="686" y="744"/>
                      </a:lnTo>
                      <a:lnTo>
                        <a:pt x="636" y="743"/>
                      </a:lnTo>
                      <a:lnTo>
                        <a:pt x="588" y="741"/>
                      </a:lnTo>
                      <a:lnTo>
                        <a:pt x="541" y="740"/>
                      </a:lnTo>
                      <a:lnTo>
                        <a:pt x="495" y="739"/>
                      </a:lnTo>
                      <a:lnTo>
                        <a:pt x="448" y="737"/>
                      </a:lnTo>
                      <a:lnTo>
                        <a:pt x="404" y="736"/>
                      </a:lnTo>
                      <a:lnTo>
                        <a:pt x="357" y="734"/>
                      </a:lnTo>
                      <a:lnTo>
                        <a:pt x="311" y="733"/>
                      </a:lnTo>
                      <a:lnTo>
                        <a:pt x="264" y="731"/>
                      </a:lnTo>
                      <a:lnTo>
                        <a:pt x="218" y="730"/>
                      </a:lnTo>
                      <a:lnTo>
                        <a:pt x="170" y="729"/>
                      </a:lnTo>
                      <a:lnTo>
                        <a:pt x="120" y="727"/>
                      </a:lnTo>
                      <a:lnTo>
                        <a:pt x="70" y="726"/>
                      </a:lnTo>
                      <a:lnTo>
                        <a:pt x="18" y="724"/>
                      </a:lnTo>
                      <a:lnTo>
                        <a:pt x="18" y="546"/>
                      </a:lnTo>
                      <a:lnTo>
                        <a:pt x="9" y="329"/>
                      </a:lnTo>
                      <a:lnTo>
                        <a:pt x="2" y="131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8" name="Freeform 35"/>
                <p:cNvSpPr>
                  <a:spLocks/>
                </p:cNvSpPr>
                <p:nvPr/>
              </p:nvSpPr>
              <p:spPr bwMode="auto">
                <a:xfrm>
                  <a:off x="3729" y="2092"/>
                  <a:ext cx="1" cy="3"/>
                </a:xfrm>
                <a:custGeom>
                  <a:avLst/>
                  <a:gdLst>
                    <a:gd name="T0" fmla="*/ 1 w 1"/>
                    <a:gd name="T1" fmla="*/ 0 h 5"/>
                    <a:gd name="T2" fmla="*/ 1 w 1"/>
                    <a:gd name="T3" fmla="*/ 1 h 5"/>
                    <a:gd name="T4" fmla="*/ 1 w 1"/>
                    <a:gd name="T5" fmla="*/ 1 h 5"/>
                    <a:gd name="T6" fmla="*/ 1 w 1"/>
                    <a:gd name="T7" fmla="*/ 1 h 5"/>
                    <a:gd name="T8" fmla="*/ 0 w 1"/>
                    <a:gd name="T9" fmla="*/ 1 h 5"/>
                    <a:gd name="T10" fmla="*/ 0 w 1"/>
                    <a:gd name="T11" fmla="*/ 1 h 5"/>
                    <a:gd name="T12" fmla="*/ 0 w 1"/>
                    <a:gd name="T13" fmla="*/ 1 h 5"/>
                    <a:gd name="T14" fmla="*/ 0 w 1"/>
                    <a:gd name="T15" fmla="*/ 1 h 5"/>
                    <a:gd name="T16" fmla="*/ 0 w 1"/>
                    <a:gd name="T17" fmla="*/ 0 h 5"/>
                    <a:gd name="T18" fmla="*/ 1 w 1"/>
                    <a:gd name="T19" fmla="*/ 0 h 5"/>
                    <a:gd name="T20" fmla="*/ 1 w 1"/>
                    <a:gd name="T21" fmla="*/ 0 h 5"/>
                    <a:gd name="T22" fmla="*/ 1 w 1"/>
                    <a:gd name="T23" fmla="*/ 0 h 5"/>
                    <a:gd name="T24" fmla="*/ 1 w 1"/>
                    <a:gd name="T25" fmla="*/ 0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5"/>
                    <a:gd name="T41" fmla="*/ 1 w 1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5">
                      <a:moveTo>
                        <a:pt x="1" y="0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9" name="Freeform 36"/>
                <p:cNvSpPr>
                  <a:spLocks/>
                </p:cNvSpPr>
                <p:nvPr/>
              </p:nvSpPr>
              <p:spPr bwMode="auto">
                <a:xfrm>
                  <a:off x="3267" y="2049"/>
                  <a:ext cx="440" cy="27"/>
                </a:xfrm>
                <a:custGeom>
                  <a:avLst/>
                  <a:gdLst>
                    <a:gd name="T0" fmla="*/ 141 w 776"/>
                    <a:gd name="T1" fmla="*/ 5 h 43"/>
                    <a:gd name="T2" fmla="*/ 138 w 776"/>
                    <a:gd name="T3" fmla="*/ 11 h 43"/>
                    <a:gd name="T4" fmla="*/ 129 w 776"/>
                    <a:gd name="T5" fmla="*/ 10 h 43"/>
                    <a:gd name="T6" fmla="*/ 121 w 776"/>
                    <a:gd name="T7" fmla="*/ 9 h 43"/>
                    <a:gd name="T8" fmla="*/ 112 w 776"/>
                    <a:gd name="T9" fmla="*/ 9 h 43"/>
                    <a:gd name="T10" fmla="*/ 103 w 776"/>
                    <a:gd name="T11" fmla="*/ 8 h 43"/>
                    <a:gd name="T12" fmla="*/ 95 w 776"/>
                    <a:gd name="T13" fmla="*/ 8 h 43"/>
                    <a:gd name="T14" fmla="*/ 86 w 776"/>
                    <a:gd name="T15" fmla="*/ 8 h 43"/>
                    <a:gd name="T16" fmla="*/ 78 w 776"/>
                    <a:gd name="T17" fmla="*/ 8 h 43"/>
                    <a:gd name="T18" fmla="*/ 69 w 776"/>
                    <a:gd name="T19" fmla="*/ 8 h 43"/>
                    <a:gd name="T20" fmla="*/ 60 w 776"/>
                    <a:gd name="T21" fmla="*/ 7 h 43"/>
                    <a:gd name="T22" fmla="*/ 52 w 776"/>
                    <a:gd name="T23" fmla="*/ 7 h 43"/>
                    <a:gd name="T24" fmla="*/ 43 w 776"/>
                    <a:gd name="T25" fmla="*/ 7 h 43"/>
                    <a:gd name="T26" fmla="*/ 35 w 776"/>
                    <a:gd name="T27" fmla="*/ 7 h 43"/>
                    <a:gd name="T28" fmla="*/ 26 w 776"/>
                    <a:gd name="T29" fmla="*/ 6 h 43"/>
                    <a:gd name="T30" fmla="*/ 17 w 776"/>
                    <a:gd name="T31" fmla="*/ 6 h 43"/>
                    <a:gd name="T32" fmla="*/ 9 w 776"/>
                    <a:gd name="T33" fmla="*/ 6 h 43"/>
                    <a:gd name="T34" fmla="*/ 0 w 776"/>
                    <a:gd name="T35" fmla="*/ 6 h 43"/>
                    <a:gd name="T36" fmla="*/ 6 w 776"/>
                    <a:gd name="T37" fmla="*/ 0 h 43"/>
                    <a:gd name="T38" fmla="*/ 14 w 776"/>
                    <a:gd name="T39" fmla="*/ 1 h 43"/>
                    <a:gd name="T40" fmla="*/ 23 w 776"/>
                    <a:gd name="T41" fmla="*/ 1 h 43"/>
                    <a:gd name="T42" fmla="*/ 31 w 776"/>
                    <a:gd name="T43" fmla="*/ 1 h 43"/>
                    <a:gd name="T44" fmla="*/ 40 w 776"/>
                    <a:gd name="T45" fmla="*/ 1 h 43"/>
                    <a:gd name="T46" fmla="*/ 48 w 776"/>
                    <a:gd name="T47" fmla="*/ 1 h 43"/>
                    <a:gd name="T48" fmla="*/ 57 w 776"/>
                    <a:gd name="T49" fmla="*/ 1 h 43"/>
                    <a:gd name="T50" fmla="*/ 65 w 776"/>
                    <a:gd name="T51" fmla="*/ 1 h 43"/>
                    <a:gd name="T52" fmla="*/ 74 w 776"/>
                    <a:gd name="T53" fmla="*/ 2 h 43"/>
                    <a:gd name="T54" fmla="*/ 82 w 776"/>
                    <a:gd name="T55" fmla="*/ 2 h 43"/>
                    <a:gd name="T56" fmla="*/ 90 w 776"/>
                    <a:gd name="T57" fmla="*/ 2 h 43"/>
                    <a:gd name="T58" fmla="*/ 99 w 776"/>
                    <a:gd name="T59" fmla="*/ 3 h 43"/>
                    <a:gd name="T60" fmla="*/ 108 w 776"/>
                    <a:gd name="T61" fmla="*/ 3 h 43"/>
                    <a:gd name="T62" fmla="*/ 116 w 776"/>
                    <a:gd name="T63" fmla="*/ 3 h 43"/>
                    <a:gd name="T64" fmla="*/ 124 w 776"/>
                    <a:gd name="T65" fmla="*/ 4 h 43"/>
                    <a:gd name="T66" fmla="*/ 133 w 776"/>
                    <a:gd name="T67" fmla="*/ 4 h 43"/>
                    <a:gd name="T68" fmla="*/ 141 w 776"/>
                    <a:gd name="T69" fmla="*/ 5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6"/>
                    <a:gd name="T106" fmla="*/ 0 h 43"/>
                    <a:gd name="T107" fmla="*/ 776 w 776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6" h="43">
                      <a:moveTo>
                        <a:pt x="776" y="20"/>
                      </a:moveTo>
                      <a:lnTo>
                        <a:pt x="757" y="43"/>
                      </a:lnTo>
                      <a:lnTo>
                        <a:pt x="708" y="40"/>
                      </a:lnTo>
                      <a:lnTo>
                        <a:pt x="662" y="38"/>
                      </a:lnTo>
                      <a:lnTo>
                        <a:pt x="614" y="35"/>
                      </a:lnTo>
                      <a:lnTo>
                        <a:pt x="567" y="34"/>
                      </a:lnTo>
                      <a:lnTo>
                        <a:pt x="519" y="33"/>
                      </a:lnTo>
                      <a:lnTo>
                        <a:pt x="473" y="31"/>
                      </a:lnTo>
                      <a:lnTo>
                        <a:pt x="425" y="31"/>
                      </a:lnTo>
                      <a:lnTo>
                        <a:pt x="378" y="30"/>
                      </a:lnTo>
                      <a:lnTo>
                        <a:pt x="330" y="28"/>
                      </a:lnTo>
                      <a:lnTo>
                        <a:pt x="283" y="28"/>
                      </a:lnTo>
                      <a:lnTo>
                        <a:pt x="235" y="27"/>
                      </a:lnTo>
                      <a:lnTo>
                        <a:pt x="189" y="27"/>
                      </a:lnTo>
                      <a:lnTo>
                        <a:pt x="141" y="25"/>
                      </a:lnTo>
                      <a:lnTo>
                        <a:pt x="94" y="25"/>
                      </a:lnTo>
                      <a:lnTo>
                        <a:pt x="46" y="25"/>
                      </a:lnTo>
                      <a:lnTo>
                        <a:pt x="0" y="24"/>
                      </a:lnTo>
                      <a:lnTo>
                        <a:pt x="32" y="0"/>
                      </a:lnTo>
                      <a:lnTo>
                        <a:pt x="78" y="1"/>
                      </a:lnTo>
                      <a:lnTo>
                        <a:pt x="125" y="1"/>
                      </a:lnTo>
                      <a:lnTo>
                        <a:pt x="171" y="3"/>
                      </a:lnTo>
                      <a:lnTo>
                        <a:pt x="217" y="3"/>
                      </a:lnTo>
                      <a:lnTo>
                        <a:pt x="264" y="4"/>
                      </a:lnTo>
                      <a:lnTo>
                        <a:pt x="310" y="5"/>
                      </a:lnTo>
                      <a:lnTo>
                        <a:pt x="357" y="5"/>
                      </a:lnTo>
                      <a:lnTo>
                        <a:pt x="403" y="7"/>
                      </a:lnTo>
                      <a:lnTo>
                        <a:pt x="450" y="7"/>
                      </a:lnTo>
                      <a:lnTo>
                        <a:pt x="496" y="8"/>
                      </a:lnTo>
                      <a:lnTo>
                        <a:pt x="542" y="10"/>
                      </a:lnTo>
                      <a:lnTo>
                        <a:pt x="591" y="11"/>
                      </a:lnTo>
                      <a:lnTo>
                        <a:pt x="637" y="13"/>
                      </a:lnTo>
                      <a:lnTo>
                        <a:pt x="683" y="15"/>
                      </a:lnTo>
                      <a:lnTo>
                        <a:pt x="730" y="17"/>
                      </a:lnTo>
                      <a:lnTo>
                        <a:pt x="776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0" name="Freeform 37"/>
                <p:cNvSpPr>
                  <a:spLocks/>
                </p:cNvSpPr>
                <p:nvPr/>
              </p:nvSpPr>
              <p:spPr bwMode="auto">
                <a:xfrm>
                  <a:off x="3234" y="2076"/>
                  <a:ext cx="452" cy="31"/>
                </a:xfrm>
                <a:custGeom>
                  <a:avLst/>
                  <a:gdLst>
                    <a:gd name="T0" fmla="*/ 145 w 798"/>
                    <a:gd name="T1" fmla="*/ 5 h 51"/>
                    <a:gd name="T2" fmla="*/ 141 w 798"/>
                    <a:gd name="T3" fmla="*/ 12 h 51"/>
                    <a:gd name="T4" fmla="*/ 132 w 798"/>
                    <a:gd name="T5" fmla="*/ 11 h 51"/>
                    <a:gd name="T6" fmla="*/ 123 w 798"/>
                    <a:gd name="T7" fmla="*/ 10 h 51"/>
                    <a:gd name="T8" fmla="*/ 114 w 798"/>
                    <a:gd name="T9" fmla="*/ 10 h 51"/>
                    <a:gd name="T10" fmla="*/ 106 w 798"/>
                    <a:gd name="T11" fmla="*/ 9 h 51"/>
                    <a:gd name="T12" fmla="*/ 97 w 798"/>
                    <a:gd name="T13" fmla="*/ 9 h 51"/>
                    <a:gd name="T14" fmla="*/ 88 w 798"/>
                    <a:gd name="T15" fmla="*/ 8 h 51"/>
                    <a:gd name="T16" fmla="*/ 79 w 798"/>
                    <a:gd name="T17" fmla="*/ 8 h 51"/>
                    <a:gd name="T18" fmla="*/ 70 w 798"/>
                    <a:gd name="T19" fmla="*/ 8 h 51"/>
                    <a:gd name="T20" fmla="*/ 62 w 798"/>
                    <a:gd name="T21" fmla="*/ 7 h 51"/>
                    <a:gd name="T22" fmla="*/ 53 w 798"/>
                    <a:gd name="T23" fmla="*/ 7 h 51"/>
                    <a:gd name="T24" fmla="*/ 44 w 798"/>
                    <a:gd name="T25" fmla="*/ 7 h 51"/>
                    <a:gd name="T26" fmla="*/ 35 w 798"/>
                    <a:gd name="T27" fmla="*/ 7 h 51"/>
                    <a:gd name="T28" fmla="*/ 27 w 798"/>
                    <a:gd name="T29" fmla="*/ 6 h 51"/>
                    <a:gd name="T30" fmla="*/ 18 w 798"/>
                    <a:gd name="T31" fmla="*/ 6 h 51"/>
                    <a:gd name="T32" fmla="*/ 8 w 798"/>
                    <a:gd name="T33" fmla="*/ 6 h 51"/>
                    <a:gd name="T34" fmla="*/ 0 w 798"/>
                    <a:gd name="T35" fmla="*/ 5 h 51"/>
                    <a:gd name="T36" fmla="*/ 6 w 798"/>
                    <a:gd name="T37" fmla="*/ 0 h 51"/>
                    <a:gd name="T38" fmla="*/ 12 w 798"/>
                    <a:gd name="T39" fmla="*/ 1 h 51"/>
                    <a:gd name="T40" fmla="*/ 20 w 798"/>
                    <a:gd name="T41" fmla="*/ 1 h 51"/>
                    <a:gd name="T42" fmla="*/ 28 w 798"/>
                    <a:gd name="T43" fmla="*/ 1 h 51"/>
                    <a:gd name="T44" fmla="*/ 36 w 798"/>
                    <a:gd name="T45" fmla="*/ 1 h 51"/>
                    <a:gd name="T46" fmla="*/ 45 w 798"/>
                    <a:gd name="T47" fmla="*/ 1 h 51"/>
                    <a:gd name="T48" fmla="*/ 54 w 798"/>
                    <a:gd name="T49" fmla="*/ 1 h 51"/>
                    <a:gd name="T50" fmla="*/ 63 w 798"/>
                    <a:gd name="T51" fmla="*/ 2 h 51"/>
                    <a:gd name="T52" fmla="*/ 72 w 798"/>
                    <a:gd name="T53" fmla="*/ 2 h 51"/>
                    <a:gd name="T54" fmla="*/ 82 w 798"/>
                    <a:gd name="T55" fmla="*/ 2 h 51"/>
                    <a:gd name="T56" fmla="*/ 91 w 798"/>
                    <a:gd name="T57" fmla="*/ 3 h 51"/>
                    <a:gd name="T58" fmla="*/ 101 w 798"/>
                    <a:gd name="T59" fmla="*/ 3 h 51"/>
                    <a:gd name="T60" fmla="*/ 110 w 798"/>
                    <a:gd name="T61" fmla="*/ 4 h 51"/>
                    <a:gd name="T62" fmla="*/ 120 w 798"/>
                    <a:gd name="T63" fmla="*/ 4 h 51"/>
                    <a:gd name="T64" fmla="*/ 129 w 798"/>
                    <a:gd name="T65" fmla="*/ 4 h 51"/>
                    <a:gd name="T66" fmla="*/ 137 w 798"/>
                    <a:gd name="T67" fmla="*/ 5 h 51"/>
                    <a:gd name="T68" fmla="*/ 145 w 798"/>
                    <a:gd name="T69" fmla="*/ 5 h 5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98"/>
                    <a:gd name="T106" fmla="*/ 0 h 51"/>
                    <a:gd name="T107" fmla="*/ 798 w 798"/>
                    <a:gd name="T108" fmla="*/ 51 h 5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98" h="51">
                      <a:moveTo>
                        <a:pt x="798" y="22"/>
                      </a:moveTo>
                      <a:lnTo>
                        <a:pt x="775" y="51"/>
                      </a:lnTo>
                      <a:lnTo>
                        <a:pt x="726" y="48"/>
                      </a:lnTo>
                      <a:lnTo>
                        <a:pt x="678" y="45"/>
                      </a:lnTo>
                      <a:lnTo>
                        <a:pt x="630" y="44"/>
                      </a:lnTo>
                      <a:lnTo>
                        <a:pt x="582" y="41"/>
                      </a:lnTo>
                      <a:lnTo>
                        <a:pt x="534" y="39"/>
                      </a:lnTo>
                      <a:lnTo>
                        <a:pt x="485" y="37"/>
                      </a:lnTo>
                      <a:lnTo>
                        <a:pt x="437" y="35"/>
                      </a:lnTo>
                      <a:lnTo>
                        <a:pt x="387" y="34"/>
                      </a:lnTo>
                      <a:lnTo>
                        <a:pt x="339" y="32"/>
                      </a:lnTo>
                      <a:lnTo>
                        <a:pt x="291" y="31"/>
                      </a:lnTo>
                      <a:lnTo>
                        <a:pt x="243" y="29"/>
                      </a:lnTo>
                      <a:lnTo>
                        <a:pt x="194" y="29"/>
                      </a:lnTo>
                      <a:lnTo>
                        <a:pt x="146" y="28"/>
                      </a:lnTo>
                      <a:lnTo>
                        <a:pt x="96" y="27"/>
                      </a:lnTo>
                      <a:lnTo>
                        <a:pt x="48" y="27"/>
                      </a:lnTo>
                      <a:lnTo>
                        <a:pt x="0" y="25"/>
                      </a:lnTo>
                      <a:lnTo>
                        <a:pt x="34" y="0"/>
                      </a:lnTo>
                      <a:lnTo>
                        <a:pt x="69" y="1"/>
                      </a:lnTo>
                      <a:lnTo>
                        <a:pt x="110" y="1"/>
                      </a:lnTo>
                      <a:lnTo>
                        <a:pt x="153" y="2"/>
                      </a:lnTo>
                      <a:lnTo>
                        <a:pt x="198" y="4"/>
                      </a:lnTo>
                      <a:lnTo>
                        <a:pt x="246" y="5"/>
                      </a:lnTo>
                      <a:lnTo>
                        <a:pt x="296" y="7"/>
                      </a:lnTo>
                      <a:lnTo>
                        <a:pt x="346" y="8"/>
                      </a:lnTo>
                      <a:lnTo>
                        <a:pt x="398" y="10"/>
                      </a:lnTo>
                      <a:lnTo>
                        <a:pt x="451" y="11"/>
                      </a:lnTo>
                      <a:lnTo>
                        <a:pt x="503" y="14"/>
                      </a:lnTo>
                      <a:lnTo>
                        <a:pt x="555" y="15"/>
                      </a:lnTo>
                      <a:lnTo>
                        <a:pt x="607" y="17"/>
                      </a:lnTo>
                      <a:lnTo>
                        <a:pt x="657" y="18"/>
                      </a:lnTo>
                      <a:lnTo>
                        <a:pt x="707" y="20"/>
                      </a:lnTo>
                      <a:lnTo>
                        <a:pt x="753" y="21"/>
                      </a:lnTo>
                      <a:lnTo>
                        <a:pt x="798" y="22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1" name="Freeform 38"/>
                <p:cNvSpPr>
                  <a:spLocks/>
                </p:cNvSpPr>
                <p:nvPr/>
              </p:nvSpPr>
              <p:spPr bwMode="auto">
                <a:xfrm>
                  <a:off x="3253" y="2064"/>
                  <a:ext cx="443" cy="25"/>
                </a:xfrm>
                <a:custGeom>
                  <a:avLst/>
                  <a:gdLst>
                    <a:gd name="T0" fmla="*/ 142 w 782"/>
                    <a:gd name="T1" fmla="*/ 4 h 41"/>
                    <a:gd name="T2" fmla="*/ 139 w 782"/>
                    <a:gd name="T3" fmla="*/ 9 h 41"/>
                    <a:gd name="T4" fmla="*/ 131 w 782"/>
                    <a:gd name="T5" fmla="*/ 9 h 41"/>
                    <a:gd name="T6" fmla="*/ 122 w 782"/>
                    <a:gd name="T7" fmla="*/ 9 h 41"/>
                    <a:gd name="T8" fmla="*/ 113 w 782"/>
                    <a:gd name="T9" fmla="*/ 9 h 41"/>
                    <a:gd name="T10" fmla="*/ 104 w 782"/>
                    <a:gd name="T11" fmla="*/ 8 h 41"/>
                    <a:gd name="T12" fmla="*/ 95 w 782"/>
                    <a:gd name="T13" fmla="*/ 8 h 41"/>
                    <a:gd name="T14" fmla="*/ 86 w 782"/>
                    <a:gd name="T15" fmla="*/ 7 h 41"/>
                    <a:gd name="T16" fmla="*/ 76 w 782"/>
                    <a:gd name="T17" fmla="*/ 7 h 41"/>
                    <a:gd name="T18" fmla="*/ 66 w 782"/>
                    <a:gd name="T19" fmla="*/ 7 h 41"/>
                    <a:gd name="T20" fmla="*/ 57 w 782"/>
                    <a:gd name="T21" fmla="*/ 6 h 41"/>
                    <a:gd name="T22" fmla="*/ 48 w 782"/>
                    <a:gd name="T23" fmla="*/ 6 h 41"/>
                    <a:gd name="T24" fmla="*/ 39 w 782"/>
                    <a:gd name="T25" fmla="*/ 5 h 41"/>
                    <a:gd name="T26" fmla="*/ 30 w 782"/>
                    <a:gd name="T27" fmla="*/ 5 h 41"/>
                    <a:gd name="T28" fmla="*/ 22 w 782"/>
                    <a:gd name="T29" fmla="*/ 5 h 41"/>
                    <a:gd name="T30" fmla="*/ 14 w 782"/>
                    <a:gd name="T31" fmla="*/ 4 h 41"/>
                    <a:gd name="T32" fmla="*/ 6 w 782"/>
                    <a:gd name="T33" fmla="*/ 4 h 41"/>
                    <a:gd name="T34" fmla="*/ 0 w 782"/>
                    <a:gd name="T35" fmla="*/ 4 h 41"/>
                    <a:gd name="T36" fmla="*/ 5 w 782"/>
                    <a:gd name="T37" fmla="*/ 0 h 41"/>
                    <a:gd name="T38" fmla="*/ 13 w 782"/>
                    <a:gd name="T39" fmla="*/ 1 h 41"/>
                    <a:gd name="T40" fmla="*/ 22 w 782"/>
                    <a:gd name="T41" fmla="*/ 1 h 41"/>
                    <a:gd name="T42" fmla="*/ 30 w 782"/>
                    <a:gd name="T43" fmla="*/ 1 h 41"/>
                    <a:gd name="T44" fmla="*/ 39 w 782"/>
                    <a:gd name="T45" fmla="*/ 1 h 41"/>
                    <a:gd name="T46" fmla="*/ 47 w 782"/>
                    <a:gd name="T47" fmla="*/ 1 h 41"/>
                    <a:gd name="T48" fmla="*/ 56 w 782"/>
                    <a:gd name="T49" fmla="*/ 1 h 41"/>
                    <a:gd name="T50" fmla="*/ 65 w 782"/>
                    <a:gd name="T51" fmla="*/ 1 h 41"/>
                    <a:gd name="T52" fmla="*/ 73 w 782"/>
                    <a:gd name="T53" fmla="*/ 1 h 41"/>
                    <a:gd name="T54" fmla="*/ 82 w 782"/>
                    <a:gd name="T55" fmla="*/ 1 h 41"/>
                    <a:gd name="T56" fmla="*/ 91 w 782"/>
                    <a:gd name="T57" fmla="*/ 1 h 41"/>
                    <a:gd name="T58" fmla="*/ 99 w 782"/>
                    <a:gd name="T59" fmla="*/ 2 h 41"/>
                    <a:gd name="T60" fmla="*/ 108 w 782"/>
                    <a:gd name="T61" fmla="*/ 2 h 41"/>
                    <a:gd name="T62" fmla="*/ 116 w 782"/>
                    <a:gd name="T63" fmla="*/ 2 h 41"/>
                    <a:gd name="T64" fmla="*/ 125 w 782"/>
                    <a:gd name="T65" fmla="*/ 3 h 41"/>
                    <a:gd name="T66" fmla="*/ 133 w 782"/>
                    <a:gd name="T67" fmla="*/ 4 h 41"/>
                    <a:gd name="T68" fmla="*/ 142 w 782"/>
                    <a:gd name="T69" fmla="*/ 4 h 4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41"/>
                    <a:gd name="T107" fmla="*/ 782 w 782"/>
                    <a:gd name="T108" fmla="*/ 41 h 4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41">
                      <a:moveTo>
                        <a:pt x="782" y="19"/>
                      </a:moveTo>
                      <a:lnTo>
                        <a:pt x="764" y="41"/>
                      </a:lnTo>
                      <a:lnTo>
                        <a:pt x="719" y="40"/>
                      </a:lnTo>
                      <a:lnTo>
                        <a:pt x="673" y="39"/>
                      </a:lnTo>
                      <a:lnTo>
                        <a:pt x="623" y="37"/>
                      </a:lnTo>
                      <a:lnTo>
                        <a:pt x="573" y="36"/>
                      </a:lnTo>
                      <a:lnTo>
                        <a:pt x="521" y="34"/>
                      </a:lnTo>
                      <a:lnTo>
                        <a:pt x="469" y="33"/>
                      </a:lnTo>
                      <a:lnTo>
                        <a:pt x="417" y="30"/>
                      </a:lnTo>
                      <a:lnTo>
                        <a:pt x="364" y="29"/>
                      </a:lnTo>
                      <a:lnTo>
                        <a:pt x="312" y="27"/>
                      </a:lnTo>
                      <a:lnTo>
                        <a:pt x="262" y="26"/>
                      </a:lnTo>
                      <a:lnTo>
                        <a:pt x="212" y="24"/>
                      </a:lnTo>
                      <a:lnTo>
                        <a:pt x="164" y="23"/>
                      </a:lnTo>
                      <a:lnTo>
                        <a:pt x="119" y="21"/>
                      </a:lnTo>
                      <a:lnTo>
                        <a:pt x="76" y="20"/>
                      </a:lnTo>
                      <a:lnTo>
                        <a:pt x="35" y="20"/>
                      </a:lnTo>
                      <a:lnTo>
                        <a:pt x="0" y="19"/>
                      </a:lnTo>
                      <a:lnTo>
                        <a:pt x="25" y="0"/>
                      </a:lnTo>
                      <a:lnTo>
                        <a:pt x="71" y="1"/>
                      </a:lnTo>
                      <a:lnTo>
                        <a:pt x="119" y="1"/>
                      </a:lnTo>
                      <a:lnTo>
                        <a:pt x="166" y="1"/>
                      </a:lnTo>
                      <a:lnTo>
                        <a:pt x="214" y="3"/>
                      </a:lnTo>
                      <a:lnTo>
                        <a:pt x="260" y="3"/>
                      </a:lnTo>
                      <a:lnTo>
                        <a:pt x="308" y="4"/>
                      </a:lnTo>
                      <a:lnTo>
                        <a:pt x="355" y="4"/>
                      </a:lnTo>
                      <a:lnTo>
                        <a:pt x="403" y="6"/>
                      </a:lnTo>
                      <a:lnTo>
                        <a:pt x="450" y="7"/>
                      </a:lnTo>
                      <a:lnTo>
                        <a:pt x="498" y="7"/>
                      </a:lnTo>
                      <a:lnTo>
                        <a:pt x="544" y="9"/>
                      </a:lnTo>
                      <a:lnTo>
                        <a:pt x="592" y="10"/>
                      </a:lnTo>
                      <a:lnTo>
                        <a:pt x="639" y="11"/>
                      </a:lnTo>
                      <a:lnTo>
                        <a:pt x="687" y="14"/>
                      </a:lnTo>
                      <a:lnTo>
                        <a:pt x="733" y="16"/>
                      </a:lnTo>
                      <a:lnTo>
                        <a:pt x="782" y="19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82" name="Freeform 39"/>
                <p:cNvSpPr>
                  <a:spLocks/>
                </p:cNvSpPr>
                <p:nvPr/>
              </p:nvSpPr>
              <p:spPr bwMode="auto">
                <a:xfrm>
                  <a:off x="3644" y="2034"/>
                  <a:ext cx="91" cy="537"/>
                </a:xfrm>
                <a:custGeom>
                  <a:avLst/>
                  <a:gdLst>
                    <a:gd name="T0" fmla="*/ 9 w 160"/>
                    <a:gd name="T1" fmla="*/ 27 h 881"/>
                    <a:gd name="T2" fmla="*/ 14 w 160"/>
                    <a:gd name="T3" fmla="*/ 21 h 881"/>
                    <a:gd name="T4" fmla="*/ 17 w 160"/>
                    <a:gd name="T5" fmla="*/ 16 h 881"/>
                    <a:gd name="T6" fmla="*/ 20 w 160"/>
                    <a:gd name="T7" fmla="*/ 10 h 881"/>
                    <a:gd name="T8" fmla="*/ 27 w 160"/>
                    <a:gd name="T9" fmla="*/ 0 h 881"/>
                    <a:gd name="T10" fmla="*/ 27 w 160"/>
                    <a:gd name="T11" fmla="*/ 2 h 881"/>
                    <a:gd name="T12" fmla="*/ 27 w 160"/>
                    <a:gd name="T13" fmla="*/ 5 h 881"/>
                    <a:gd name="T14" fmla="*/ 27 w 160"/>
                    <a:gd name="T15" fmla="*/ 7 h 881"/>
                    <a:gd name="T16" fmla="*/ 27 w 160"/>
                    <a:gd name="T17" fmla="*/ 11 h 881"/>
                    <a:gd name="T18" fmla="*/ 27 w 160"/>
                    <a:gd name="T19" fmla="*/ 12 h 881"/>
                    <a:gd name="T20" fmla="*/ 27 w 160"/>
                    <a:gd name="T21" fmla="*/ 13 h 881"/>
                    <a:gd name="T22" fmla="*/ 27 w 160"/>
                    <a:gd name="T23" fmla="*/ 15 h 881"/>
                    <a:gd name="T24" fmla="*/ 27 w 160"/>
                    <a:gd name="T25" fmla="*/ 16 h 881"/>
                    <a:gd name="T26" fmla="*/ 27 w 160"/>
                    <a:gd name="T27" fmla="*/ 18 h 881"/>
                    <a:gd name="T28" fmla="*/ 27 w 160"/>
                    <a:gd name="T29" fmla="*/ 19 h 881"/>
                    <a:gd name="T30" fmla="*/ 27 w 160"/>
                    <a:gd name="T31" fmla="*/ 21 h 881"/>
                    <a:gd name="T32" fmla="*/ 27 w 160"/>
                    <a:gd name="T33" fmla="*/ 22 h 881"/>
                    <a:gd name="T34" fmla="*/ 27 w 160"/>
                    <a:gd name="T35" fmla="*/ 22 h 881"/>
                    <a:gd name="T36" fmla="*/ 27 w 160"/>
                    <a:gd name="T37" fmla="*/ 23 h 881"/>
                    <a:gd name="T38" fmla="*/ 27 w 160"/>
                    <a:gd name="T39" fmla="*/ 23 h 881"/>
                    <a:gd name="T40" fmla="*/ 27 w 160"/>
                    <a:gd name="T41" fmla="*/ 23 h 881"/>
                    <a:gd name="T42" fmla="*/ 28 w 160"/>
                    <a:gd name="T43" fmla="*/ 59 h 881"/>
                    <a:gd name="T44" fmla="*/ 28 w 160"/>
                    <a:gd name="T45" fmla="*/ 99 h 881"/>
                    <a:gd name="T46" fmla="*/ 29 w 160"/>
                    <a:gd name="T47" fmla="*/ 135 h 881"/>
                    <a:gd name="T48" fmla="*/ 30 w 160"/>
                    <a:gd name="T49" fmla="*/ 161 h 881"/>
                    <a:gd name="T50" fmla="*/ 0 w 160"/>
                    <a:gd name="T51" fmla="*/ 199 h 881"/>
                    <a:gd name="T52" fmla="*/ 1 w 160"/>
                    <a:gd name="T53" fmla="*/ 167 h 881"/>
                    <a:gd name="T54" fmla="*/ 3 w 160"/>
                    <a:gd name="T55" fmla="*/ 121 h 881"/>
                    <a:gd name="T56" fmla="*/ 5 w 160"/>
                    <a:gd name="T57" fmla="*/ 74 h 881"/>
                    <a:gd name="T58" fmla="*/ 5 w 160"/>
                    <a:gd name="T59" fmla="*/ 40 h 881"/>
                    <a:gd name="T60" fmla="*/ 5 w 160"/>
                    <a:gd name="T61" fmla="*/ 38 h 881"/>
                    <a:gd name="T62" fmla="*/ 5 w 160"/>
                    <a:gd name="T63" fmla="*/ 38 h 881"/>
                    <a:gd name="T64" fmla="*/ 5 w 160"/>
                    <a:gd name="T65" fmla="*/ 37 h 881"/>
                    <a:gd name="T66" fmla="*/ 5 w 160"/>
                    <a:gd name="T67" fmla="*/ 36 h 881"/>
                    <a:gd name="T68" fmla="*/ 5 w 160"/>
                    <a:gd name="T69" fmla="*/ 36 h 881"/>
                    <a:gd name="T70" fmla="*/ 4 w 160"/>
                    <a:gd name="T71" fmla="*/ 36 h 881"/>
                    <a:gd name="T72" fmla="*/ 4 w 160"/>
                    <a:gd name="T73" fmla="*/ 36 h 881"/>
                    <a:gd name="T74" fmla="*/ 3 w 160"/>
                    <a:gd name="T75" fmla="*/ 36 h 881"/>
                    <a:gd name="T76" fmla="*/ 9 w 160"/>
                    <a:gd name="T77" fmla="*/ 27 h 88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0"/>
                    <a:gd name="T118" fmla="*/ 0 h 881"/>
                    <a:gd name="T119" fmla="*/ 160 w 160"/>
                    <a:gd name="T120" fmla="*/ 881 h 88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0" h="881">
                      <a:moveTo>
                        <a:pt x="50" y="120"/>
                      </a:moveTo>
                      <a:lnTo>
                        <a:pt x="73" y="91"/>
                      </a:lnTo>
                      <a:lnTo>
                        <a:pt x="91" y="69"/>
                      </a:lnTo>
                      <a:lnTo>
                        <a:pt x="110" y="46"/>
                      </a:lnTo>
                      <a:lnTo>
                        <a:pt x="148" y="0"/>
                      </a:lnTo>
                      <a:lnTo>
                        <a:pt x="150" y="10"/>
                      </a:lnTo>
                      <a:lnTo>
                        <a:pt x="150" y="22"/>
                      </a:lnTo>
                      <a:lnTo>
                        <a:pt x="150" y="33"/>
                      </a:lnTo>
                      <a:lnTo>
                        <a:pt x="150" y="47"/>
                      </a:lnTo>
                      <a:lnTo>
                        <a:pt x="150" y="53"/>
                      </a:lnTo>
                      <a:lnTo>
                        <a:pt x="150" y="59"/>
                      </a:lnTo>
                      <a:lnTo>
                        <a:pt x="150" y="66"/>
                      </a:lnTo>
                      <a:lnTo>
                        <a:pt x="150" y="71"/>
                      </a:lnTo>
                      <a:lnTo>
                        <a:pt x="150" y="77"/>
                      </a:lnTo>
                      <a:lnTo>
                        <a:pt x="150" y="83"/>
                      </a:lnTo>
                      <a:lnTo>
                        <a:pt x="150" y="90"/>
                      </a:lnTo>
                      <a:lnTo>
                        <a:pt x="150" y="96"/>
                      </a:lnTo>
                      <a:lnTo>
                        <a:pt x="150" y="97"/>
                      </a:lnTo>
                      <a:lnTo>
                        <a:pt x="150" y="98"/>
                      </a:lnTo>
                      <a:lnTo>
                        <a:pt x="150" y="100"/>
                      </a:lnTo>
                      <a:lnTo>
                        <a:pt x="150" y="101"/>
                      </a:lnTo>
                      <a:lnTo>
                        <a:pt x="153" y="258"/>
                      </a:lnTo>
                      <a:lnTo>
                        <a:pt x="155" y="435"/>
                      </a:lnTo>
                      <a:lnTo>
                        <a:pt x="158" y="597"/>
                      </a:lnTo>
                      <a:lnTo>
                        <a:pt x="160" y="710"/>
                      </a:lnTo>
                      <a:lnTo>
                        <a:pt x="0" y="881"/>
                      </a:lnTo>
                      <a:lnTo>
                        <a:pt x="7" y="739"/>
                      </a:lnTo>
                      <a:lnTo>
                        <a:pt x="16" y="533"/>
                      </a:lnTo>
                      <a:lnTo>
                        <a:pt x="25" y="327"/>
                      </a:lnTo>
                      <a:lnTo>
                        <a:pt x="28" y="174"/>
                      </a:lnTo>
                      <a:lnTo>
                        <a:pt x="28" y="170"/>
                      </a:lnTo>
                      <a:lnTo>
                        <a:pt x="28" y="165"/>
                      </a:lnTo>
                      <a:lnTo>
                        <a:pt x="28" y="161"/>
                      </a:lnTo>
                      <a:lnTo>
                        <a:pt x="28" y="158"/>
                      </a:lnTo>
                      <a:lnTo>
                        <a:pt x="26" y="157"/>
                      </a:lnTo>
                      <a:lnTo>
                        <a:pt x="23" y="157"/>
                      </a:lnTo>
                      <a:lnTo>
                        <a:pt x="21" y="157"/>
                      </a:lnTo>
                      <a:lnTo>
                        <a:pt x="17" y="157"/>
                      </a:lnTo>
                      <a:lnTo>
                        <a:pt x="50" y="12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6172" name="Text Box 40"/>
              <p:cNvSpPr txBox="1">
                <a:spLocks noChangeArrowheads="1"/>
              </p:cNvSpPr>
              <p:nvPr/>
            </p:nvSpPr>
            <p:spPr bwMode="auto">
              <a:xfrm>
                <a:off x="2504" y="2752"/>
                <a:ext cx="112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endParaRPr lang="ko-KR" altLang="ko-KR">
                  <a:latin typeface="Lucida Console" pitchFamily="49" charset="0"/>
                  <a:ea typeface="HY엽서L" pitchFamily="18" charset="-127"/>
                </a:endParaRPr>
              </a:p>
            </p:txBody>
          </p:sp>
        </p:grpSp>
        <p:grpSp>
          <p:nvGrpSpPr>
            <p:cNvPr id="6150" name="Group 41"/>
            <p:cNvGrpSpPr>
              <a:grpSpLocks/>
            </p:cNvGrpSpPr>
            <p:nvPr/>
          </p:nvGrpSpPr>
          <p:grpSpPr bwMode="auto">
            <a:xfrm>
              <a:off x="2951163" y="3203575"/>
              <a:ext cx="935037" cy="792163"/>
              <a:chOff x="2336" y="2568"/>
              <a:chExt cx="567" cy="552"/>
            </a:xfrm>
          </p:grpSpPr>
          <p:grpSp>
            <p:nvGrpSpPr>
              <p:cNvPr id="6159" name="Group 42"/>
              <p:cNvGrpSpPr>
                <a:grpSpLocks/>
              </p:cNvGrpSpPr>
              <p:nvPr/>
            </p:nvGrpSpPr>
            <p:grpSpPr bwMode="auto">
              <a:xfrm>
                <a:off x="2336" y="2568"/>
                <a:ext cx="567" cy="552"/>
                <a:chOff x="3168" y="2019"/>
                <a:chExt cx="567" cy="552"/>
              </a:xfrm>
            </p:grpSpPr>
            <p:sp>
              <p:nvSpPr>
                <p:cNvPr id="6161" name="Freeform 43"/>
                <p:cNvSpPr>
                  <a:spLocks/>
                </p:cNvSpPr>
                <p:nvPr/>
              </p:nvSpPr>
              <p:spPr bwMode="auto">
                <a:xfrm>
                  <a:off x="3187" y="2509"/>
                  <a:ext cx="444" cy="43"/>
                </a:xfrm>
                <a:custGeom>
                  <a:avLst/>
                  <a:gdLst>
                    <a:gd name="T0" fmla="*/ 0 w 783"/>
                    <a:gd name="T1" fmla="*/ 12 h 70"/>
                    <a:gd name="T2" fmla="*/ 12 w 783"/>
                    <a:gd name="T3" fmla="*/ 0 h 70"/>
                    <a:gd name="T4" fmla="*/ 13 w 783"/>
                    <a:gd name="T5" fmla="*/ 0 h 70"/>
                    <a:gd name="T6" fmla="*/ 16 w 783"/>
                    <a:gd name="T7" fmla="*/ 0 h 70"/>
                    <a:gd name="T8" fmla="*/ 21 w 783"/>
                    <a:gd name="T9" fmla="*/ 0 h 70"/>
                    <a:gd name="T10" fmla="*/ 28 w 783"/>
                    <a:gd name="T11" fmla="*/ 1 h 70"/>
                    <a:gd name="T12" fmla="*/ 36 w 783"/>
                    <a:gd name="T13" fmla="*/ 1 h 70"/>
                    <a:gd name="T14" fmla="*/ 45 w 783"/>
                    <a:gd name="T15" fmla="*/ 1 h 70"/>
                    <a:gd name="T16" fmla="*/ 55 w 783"/>
                    <a:gd name="T17" fmla="*/ 1 h 70"/>
                    <a:gd name="T18" fmla="*/ 65 w 783"/>
                    <a:gd name="T19" fmla="*/ 1 h 70"/>
                    <a:gd name="T20" fmla="*/ 76 w 783"/>
                    <a:gd name="T21" fmla="*/ 1 h 70"/>
                    <a:gd name="T22" fmla="*/ 87 w 783"/>
                    <a:gd name="T23" fmla="*/ 2 h 70"/>
                    <a:gd name="T24" fmla="*/ 99 w 783"/>
                    <a:gd name="T25" fmla="*/ 2 h 70"/>
                    <a:gd name="T26" fmla="*/ 109 w 783"/>
                    <a:gd name="T27" fmla="*/ 3 h 70"/>
                    <a:gd name="T28" fmla="*/ 119 w 783"/>
                    <a:gd name="T29" fmla="*/ 4 h 70"/>
                    <a:gd name="T30" fmla="*/ 128 w 783"/>
                    <a:gd name="T31" fmla="*/ 4 h 70"/>
                    <a:gd name="T32" fmla="*/ 136 w 783"/>
                    <a:gd name="T33" fmla="*/ 5 h 70"/>
                    <a:gd name="T34" fmla="*/ 143 w 783"/>
                    <a:gd name="T35" fmla="*/ 6 h 70"/>
                    <a:gd name="T36" fmla="*/ 136 w 783"/>
                    <a:gd name="T37" fmla="*/ 16 h 70"/>
                    <a:gd name="T38" fmla="*/ 128 w 783"/>
                    <a:gd name="T39" fmla="*/ 15 h 70"/>
                    <a:gd name="T40" fmla="*/ 119 w 783"/>
                    <a:gd name="T41" fmla="*/ 15 h 70"/>
                    <a:gd name="T42" fmla="*/ 110 w 783"/>
                    <a:gd name="T43" fmla="*/ 15 h 70"/>
                    <a:gd name="T44" fmla="*/ 102 w 783"/>
                    <a:gd name="T45" fmla="*/ 14 h 70"/>
                    <a:gd name="T46" fmla="*/ 93 w 783"/>
                    <a:gd name="T47" fmla="*/ 14 h 70"/>
                    <a:gd name="T48" fmla="*/ 85 w 783"/>
                    <a:gd name="T49" fmla="*/ 14 h 70"/>
                    <a:gd name="T50" fmla="*/ 77 w 783"/>
                    <a:gd name="T51" fmla="*/ 14 h 70"/>
                    <a:gd name="T52" fmla="*/ 68 w 783"/>
                    <a:gd name="T53" fmla="*/ 14 h 70"/>
                    <a:gd name="T54" fmla="*/ 60 w 783"/>
                    <a:gd name="T55" fmla="*/ 13 h 70"/>
                    <a:gd name="T56" fmla="*/ 51 w 783"/>
                    <a:gd name="T57" fmla="*/ 13 h 70"/>
                    <a:gd name="T58" fmla="*/ 43 w 783"/>
                    <a:gd name="T59" fmla="*/ 12 h 70"/>
                    <a:gd name="T60" fmla="*/ 34 w 783"/>
                    <a:gd name="T61" fmla="*/ 12 h 70"/>
                    <a:gd name="T62" fmla="*/ 26 w 783"/>
                    <a:gd name="T63" fmla="*/ 12 h 70"/>
                    <a:gd name="T64" fmla="*/ 16 w 783"/>
                    <a:gd name="T65" fmla="*/ 12 h 70"/>
                    <a:gd name="T66" fmla="*/ 9 w 783"/>
                    <a:gd name="T67" fmla="*/ 12 h 70"/>
                    <a:gd name="T68" fmla="*/ 0 w 783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3"/>
                    <a:gd name="T106" fmla="*/ 0 h 70"/>
                    <a:gd name="T107" fmla="*/ 783 w 783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3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7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1" y="4"/>
                      </a:lnTo>
                      <a:lnTo>
                        <a:pt x="358" y="6"/>
                      </a:lnTo>
                      <a:lnTo>
                        <a:pt x="417" y="7"/>
                      </a:lnTo>
                      <a:lnTo>
                        <a:pt x="478" y="8"/>
                      </a:lnTo>
                      <a:lnTo>
                        <a:pt x="539" y="10"/>
                      </a:lnTo>
                      <a:lnTo>
                        <a:pt x="596" y="13"/>
                      </a:lnTo>
                      <a:lnTo>
                        <a:pt x="651" y="16"/>
                      </a:lnTo>
                      <a:lnTo>
                        <a:pt x="701" y="18"/>
                      </a:lnTo>
                      <a:lnTo>
                        <a:pt x="746" y="21"/>
                      </a:lnTo>
                      <a:lnTo>
                        <a:pt x="783" y="24"/>
                      </a:lnTo>
                      <a:lnTo>
                        <a:pt x="746" y="70"/>
                      </a:lnTo>
                      <a:lnTo>
                        <a:pt x="699" y="67"/>
                      </a:lnTo>
                      <a:lnTo>
                        <a:pt x="653" y="65"/>
                      </a:lnTo>
                      <a:lnTo>
                        <a:pt x="605" y="63"/>
                      </a:lnTo>
                      <a:lnTo>
                        <a:pt x="558" y="61"/>
                      </a:lnTo>
                      <a:lnTo>
                        <a:pt x="512" y="60"/>
                      </a:lnTo>
                      <a:lnTo>
                        <a:pt x="466" y="58"/>
                      </a:lnTo>
                      <a:lnTo>
                        <a:pt x="419" y="57"/>
                      </a:lnTo>
                      <a:lnTo>
                        <a:pt x="373" y="57"/>
                      </a:lnTo>
                      <a:lnTo>
                        <a:pt x="326" y="55"/>
                      </a:lnTo>
                      <a:lnTo>
                        <a:pt x="280" y="55"/>
                      </a:lnTo>
                      <a:lnTo>
                        <a:pt x="233" y="54"/>
                      </a:lnTo>
                      <a:lnTo>
                        <a:pt x="187" y="53"/>
                      </a:lnTo>
                      <a:lnTo>
                        <a:pt x="141" y="53"/>
                      </a:lnTo>
                      <a:lnTo>
                        <a:pt x="92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2" name="Freeform 44"/>
                <p:cNvSpPr>
                  <a:spLocks/>
                </p:cNvSpPr>
                <p:nvPr/>
              </p:nvSpPr>
              <p:spPr bwMode="auto">
                <a:xfrm>
                  <a:off x="3168" y="2540"/>
                  <a:ext cx="442" cy="26"/>
                </a:xfrm>
                <a:custGeom>
                  <a:avLst/>
                  <a:gdLst>
                    <a:gd name="T0" fmla="*/ 142 w 779"/>
                    <a:gd name="T1" fmla="*/ 4 h 43"/>
                    <a:gd name="T2" fmla="*/ 139 w 779"/>
                    <a:gd name="T3" fmla="*/ 10 h 43"/>
                    <a:gd name="T4" fmla="*/ 130 w 779"/>
                    <a:gd name="T5" fmla="*/ 9 h 43"/>
                    <a:gd name="T6" fmla="*/ 121 w 779"/>
                    <a:gd name="T7" fmla="*/ 8 h 43"/>
                    <a:gd name="T8" fmla="*/ 113 w 779"/>
                    <a:gd name="T9" fmla="*/ 8 h 43"/>
                    <a:gd name="T10" fmla="*/ 104 w 779"/>
                    <a:gd name="T11" fmla="*/ 8 h 43"/>
                    <a:gd name="T12" fmla="*/ 95 w 779"/>
                    <a:gd name="T13" fmla="*/ 7 h 43"/>
                    <a:gd name="T14" fmla="*/ 87 w 779"/>
                    <a:gd name="T15" fmla="*/ 7 h 43"/>
                    <a:gd name="T16" fmla="*/ 78 w 779"/>
                    <a:gd name="T17" fmla="*/ 7 h 43"/>
                    <a:gd name="T18" fmla="*/ 70 w 779"/>
                    <a:gd name="T19" fmla="*/ 7 h 43"/>
                    <a:gd name="T20" fmla="*/ 61 w 779"/>
                    <a:gd name="T21" fmla="*/ 6 h 43"/>
                    <a:gd name="T22" fmla="*/ 52 w 779"/>
                    <a:gd name="T23" fmla="*/ 6 h 43"/>
                    <a:gd name="T24" fmla="*/ 44 w 779"/>
                    <a:gd name="T25" fmla="*/ 6 h 43"/>
                    <a:gd name="T26" fmla="*/ 35 w 779"/>
                    <a:gd name="T27" fmla="*/ 6 h 43"/>
                    <a:gd name="T28" fmla="*/ 26 w 779"/>
                    <a:gd name="T29" fmla="*/ 5 h 43"/>
                    <a:gd name="T30" fmla="*/ 18 w 779"/>
                    <a:gd name="T31" fmla="*/ 5 h 43"/>
                    <a:gd name="T32" fmla="*/ 9 w 779"/>
                    <a:gd name="T33" fmla="*/ 5 h 43"/>
                    <a:gd name="T34" fmla="*/ 0 w 779"/>
                    <a:gd name="T35" fmla="*/ 5 h 43"/>
                    <a:gd name="T36" fmla="*/ 6 w 779"/>
                    <a:gd name="T37" fmla="*/ 0 h 43"/>
                    <a:gd name="T38" fmla="*/ 15 w 779"/>
                    <a:gd name="T39" fmla="*/ 1 h 43"/>
                    <a:gd name="T40" fmla="*/ 23 w 779"/>
                    <a:gd name="T41" fmla="*/ 1 h 43"/>
                    <a:gd name="T42" fmla="*/ 32 w 779"/>
                    <a:gd name="T43" fmla="*/ 1 h 43"/>
                    <a:gd name="T44" fmla="*/ 40 w 779"/>
                    <a:gd name="T45" fmla="*/ 1 h 43"/>
                    <a:gd name="T46" fmla="*/ 49 w 779"/>
                    <a:gd name="T47" fmla="*/ 1 h 43"/>
                    <a:gd name="T48" fmla="*/ 57 w 779"/>
                    <a:gd name="T49" fmla="*/ 1 h 43"/>
                    <a:gd name="T50" fmla="*/ 66 w 779"/>
                    <a:gd name="T51" fmla="*/ 1 h 43"/>
                    <a:gd name="T52" fmla="*/ 74 w 779"/>
                    <a:gd name="T53" fmla="*/ 1 h 43"/>
                    <a:gd name="T54" fmla="*/ 82 w 779"/>
                    <a:gd name="T55" fmla="*/ 1 h 43"/>
                    <a:gd name="T56" fmla="*/ 91 w 779"/>
                    <a:gd name="T57" fmla="*/ 2 h 43"/>
                    <a:gd name="T58" fmla="*/ 99 w 779"/>
                    <a:gd name="T59" fmla="*/ 2 h 43"/>
                    <a:gd name="T60" fmla="*/ 108 w 779"/>
                    <a:gd name="T61" fmla="*/ 2 h 43"/>
                    <a:gd name="T62" fmla="*/ 116 w 779"/>
                    <a:gd name="T63" fmla="*/ 3 h 43"/>
                    <a:gd name="T64" fmla="*/ 125 w 779"/>
                    <a:gd name="T65" fmla="*/ 3 h 43"/>
                    <a:gd name="T66" fmla="*/ 133 w 779"/>
                    <a:gd name="T67" fmla="*/ 4 h 43"/>
                    <a:gd name="T68" fmla="*/ 142 w 779"/>
                    <a:gd name="T69" fmla="*/ 4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9"/>
                    <a:gd name="T106" fmla="*/ 0 h 43"/>
                    <a:gd name="T107" fmla="*/ 779 w 779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9" h="43">
                      <a:moveTo>
                        <a:pt x="779" y="20"/>
                      </a:moveTo>
                      <a:lnTo>
                        <a:pt x="759" y="43"/>
                      </a:lnTo>
                      <a:lnTo>
                        <a:pt x="711" y="40"/>
                      </a:lnTo>
                      <a:lnTo>
                        <a:pt x="665" y="38"/>
                      </a:lnTo>
                      <a:lnTo>
                        <a:pt x="616" y="35"/>
                      </a:lnTo>
                      <a:lnTo>
                        <a:pt x="570" y="34"/>
                      </a:lnTo>
                      <a:lnTo>
                        <a:pt x="522" y="33"/>
                      </a:lnTo>
                      <a:lnTo>
                        <a:pt x="475" y="31"/>
                      </a:lnTo>
                      <a:lnTo>
                        <a:pt x="427" y="31"/>
                      </a:lnTo>
                      <a:lnTo>
                        <a:pt x="381" y="30"/>
                      </a:lnTo>
                      <a:lnTo>
                        <a:pt x="333" y="28"/>
                      </a:lnTo>
                      <a:lnTo>
                        <a:pt x="286" y="28"/>
                      </a:lnTo>
                      <a:lnTo>
                        <a:pt x="238" y="27"/>
                      </a:lnTo>
                      <a:lnTo>
                        <a:pt x="191" y="27"/>
                      </a:lnTo>
                      <a:lnTo>
                        <a:pt x="143" y="25"/>
                      </a:lnTo>
                      <a:lnTo>
                        <a:pt x="95" y="25"/>
                      </a:lnTo>
                      <a:lnTo>
                        <a:pt x="49" y="25"/>
                      </a:lnTo>
                      <a:lnTo>
                        <a:pt x="0" y="24"/>
                      </a:lnTo>
                      <a:lnTo>
                        <a:pt x="33" y="0"/>
                      </a:lnTo>
                      <a:lnTo>
                        <a:pt x="79" y="1"/>
                      </a:lnTo>
                      <a:lnTo>
                        <a:pt x="125" y="1"/>
                      </a:lnTo>
                      <a:lnTo>
                        <a:pt x="174" y="3"/>
                      </a:lnTo>
                      <a:lnTo>
                        <a:pt x="220" y="3"/>
                      </a:lnTo>
                      <a:lnTo>
                        <a:pt x="266" y="4"/>
                      </a:lnTo>
                      <a:lnTo>
                        <a:pt x="313" y="5"/>
                      </a:lnTo>
                      <a:lnTo>
                        <a:pt x="359" y="5"/>
                      </a:lnTo>
                      <a:lnTo>
                        <a:pt x="406" y="7"/>
                      </a:lnTo>
                      <a:lnTo>
                        <a:pt x="452" y="7"/>
                      </a:lnTo>
                      <a:lnTo>
                        <a:pt x="499" y="8"/>
                      </a:lnTo>
                      <a:lnTo>
                        <a:pt x="545" y="10"/>
                      </a:lnTo>
                      <a:lnTo>
                        <a:pt x="591" y="11"/>
                      </a:lnTo>
                      <a:lnTo>
                        <a:pt x="638" y="13"/>
                      </a:lnTo>
                      <a:lnTo>
                        <a:pt x="686" y="15"/>
                      </a:lnTo>
                      <a:lnTo>
                        <a:pt x="732" y="17"/>
                      </a:lnTo>
                      <a:lnTo>
                        <a:pt x="779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3" name="Freeform 45"/>
                <p:cNvSpPr>
                  <a:spLocks/>
                </p:cNvSpPr>
                <p:nvPr/>
              </p:nvSpPr>
              <p:spPr bwMode="auto">
                <a:xfrm>
                  <a:off x="3203" y="2091"/>
                  <a:ext cx="470" cy="38"/>
                </a:xfrm>
                <a:custGeom>
                  <a:avLst/>
                  <a:gdLst>
                    <a:gd name="T0" fmla="*/ 151 w 829"/>
                    <a:gd name="T1" fmla="*/ 6 h 63"/>
                    <a:gd name="T2" fmla="*/ 145 w 829"/>
                    <a:gd name="T3" fmla="*/ 14 h 63"/>
                    <a:gd name="T4" fmla="*/ 136 w 829"/>
                    <a:gd name="T5" fmla="*/ 13 h 63"/>
                    <a:gd name="T6" fmla="*/ 126 w 829"/>
                    <a:gd name="T7" fmla="*/ 13 h 63"/>
                    <a:gd name="T8" fmla="*/ 116 w 829"/>
                    <a:gd name="T9" fmla="*/ 13 h 63"/>
                    <a:gd name="T10" fmla="*/ 105 w 829"/>
                    <a:gd name="T11" fmla="*/ 13 h 63"/>
                    <a:gd name="T12" fmla="*/ 94 w 829"/>
                    <a:gd name="T13" fmla="*/ 12 h 63"/>
                    <a:gd name="T14" fmla="*/ 82 w 829"/>
                    <a:gd name="T15" fmla="*/ 11 h 63"/>
                    <a:gd name="T16" fmla="*/ 71 w 829"/>
                    <a:gd name="T17" fmla="*/ 11 h 63"/>
                    <a:gd name="T18" fmla="*/ 60 w 829"/>
                    <a:gd name="T19" fmla="*/ 11 h 63"/>
                    <a:gd name="T20" fmla="*/ 49 w 829"/>
                    <a:gd name="T21" fmla="*/ 11 h 63"/>
                    <a:gd name="T22" fmla="*/ 39 w 829"/>
                    <a:gd name="T23" fmla="*/ 10 h 63"/>
                    <a:gd name="T24" fmla="*/ 30 w 829"/>
                    <a:gd name="T25" fmla="*/ 10 h 63"/>
                    <a:gd name="T26" fmla="*/ 22 w 829"/>
                    <a:gd name="T27" fmla="*/ 10 h 63"/>
                    <a:gd name="T28" fmla="*/ 14 w 829"/>
                    <a:gd name="T29" fmla="*/ 10 h 63"/>
                    <a:gd name="T30" fmla="*/ 8 w 829"/>
                    <a:gd name="T31" fmla="*/ 9 h 63"/>
                    <a:gd name="T32" fmla="*/ 3 w 829"/>
                    <a:gd name="T33" fmla="*/ 8 h 63"/>
                    <a:gd name="T34" fmla="*/ 0 w 829"/>
                    <a:gd name="T35" fmla="*/ 8 h 63"/>
                    <a:gd name="T36" fmla="*/ 10 w 829"/>
                    <a:gd name="T37" fmla="*/ 0 h 63"/>
                    <a:gd name="T38" fmla="*/ 19 w 829"/>
                    <a:gd name="T39" fmla="*/ 1 h 63"/>
                    <a:gd name="T40" fmla="*/ 27 w 829"/>
                    <a:gd name="T41" fmla="*/ 1 h 63"/>
                    <a:gd name="T42" fmla="*/ 36 w 829"/>
                    <a:gd name="T43" fmla="*/ 1 h 63"/>
                    <a:gd name="T44" fmla="*/ 45 w 829"/>
                    <a:gd name="T45" fmla="*/ 1 h 63"/>
                    <a:gd name="T46" fmla="*/ 54 w 829"/>
                    <a:gd name="T47" fmla="*/ 1 h 63"/>
                    <a:gd name="T48" fmla="*/ 63 w 829"/>
                    <a:gd name="T49" fmla="*/ 1 h 63"/>
                    <a:gd name="T50" fmla="*/ 71 w 829"/>
                    <a:gd name="T51" fmla="*/ 1 h 63"/>
                    <a:gd name="T52" fmla="*/ 81 w 829"/>
                    <a:gd name="T53" fmla="*/ 2 h 63"/>
                    <a:gd name="T54" fmla="*/ 90 w 829"/>
                    <a:gd name="T55" fmla="*/ 2 h 63"/>
                    <a:gd name="T56" fmla="*/ 98 w 829"/>
                    <a:gd name="T57" fmla="*/ 2 h 63"/>
                    <a:gd name="T58" fmla="*/ 107 w 829"/>
                    <a:gd name="T59" fmla="*/ 3 h 63"/>
                    <a:gd name="T60" fmla="*/ 116 w 829"/>
                    <a:gd name="T61" fmla="*/ 4 h 63"/>
                    <a:gd name="T62" fmla="*/ 125 w 829"/>
                    <a:gd name="T63" fmla="*/ 4 h 63"/>
                    <a:gd name="T64" fmla="*/ 133 w 829"/>
                    <a:gd name="T65" fmla="*/ 4 h 63"/>
                    <a:gd name="T66" fmla="*/ 142 w 829"/>
                    <a:gd name="T67" fmla="*/ 5 h 63"/>
                    <a:gd name="T68" fmla="*/ 151 w 829"/>
                    <a:gd name="T69" fmla="*/ 6 h 6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829"/>
                    <a:gd name="T106" fmla="*/ 0 h 63"/>
                    <a:gd name="T107" fmla="*/ 829 w 829"/>
                    <a:gd name="T108" fmla="*/ 63 h 6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829" h="63">
                      <a:moveTo>
                        <a:pt x="829" y="26"/>
                      </a:moveTo>
                      <a:lnTo>
                        <a:pt x="796" y="63"/>
                      </a:lnTo>
                      <a:lnTo>
                        <a:pt x="746" y="62"/>
                      </a:lnTo>
                      <a:lnTo>
                        <a:pt x="693" y="60"/>
                      </a:lnTo>
                      <a:lnTo>
                        <a:pt x="636" y="59"/>
                      </a:lnTo>
                      <a:lnTo>
                        <a:pt x="577" y="57"/>
                      </a:lnTo>
                      <a:lnTo>
                        <a:pt x="514" y="54"/>
                      </a:lnTo>
                      <a:lnTo>
                        <a:pt x="452" y="53"/>
                      </a:lnTo>
                      <a:lnTo>
                        <a:pt x="391" y="52"/>
                      </a:lnTo>
                      <a:lnTo>
                        <a:pt x="330" y="50"/>
                      </a:lnTo>
                      <a:lnTo>
                        <a:pt x="272" y="49"/>
                      </a:lnTo>
                      <a:lnTo>
                        <a:pt x="216" y="47"/>
                      </a:lnTo>
                      <a:lnTo>
                        <a:pt x="164" y="46"/>
                      </a:lnTo>
                      <a:lnTo>
                        <a:pt x="118" y="44"/>
                      </a:lnTo>
                      <a:lnTo>
                        <a:pt x="77" y="43"/>
                      </a:lnTo>
                      <a:lnTo>
                        <a:pt x="43" y="42"/>
                      </a:lnTo>
                      <a:lnTo>
                        <a:pt x="18" y="40"/>
                      </a:lnTo>
                      <a:lnTo>
                        <a:pt x="0" y="40"/>
                      </a:lnTo>
                      <a:lnTo>
                        <a:pt x="54" y="0"/>
                      </a:lnTo>
                      <a:lnTo>
                        <a:pt x="102" y="2"/>
                      </a:lnTo>
                      <a:lnTo>
                        <a:pt x="150" y="2"/>
                      </a:lnTo>
                      <a:lnTo>
                        <a:pt x="200" y="3"/>
                      </a:lnTo>
                      <a:lnTo>
                        <a:pt x="248" y="4"/>
                      </a:lnTo>
                      <a:lnTo>
                        <a:pt x="297" y="4"/>
                      </a:lnTo>
                      <a:lnTo>
                        <a:pt x="345" y="6"/>
                      </a:lnTo>
                      <a:lnTo>
                        <a:pt x="393" y="7"/>
                      </a:lnTo>
                      <a:lnTo>
                        <a:pt x="441" y="9"/>
                      </a:lnTo>
                      <a:lnTo>
                        <a:pt x="491" y="10"/>
                      </a:lnTo>
                      <a:lnTo>
                        <a:pt x="539" y="12"/>
                      </a:lnTo>
                      <a:lnTo>
                        <a:pt x="588" y="14"/>
                      </a:lnTo>
                      <a:lnTo>
                        <a:pt x="636" y="16"/>
                      </a:lnTo>
                      <a:lnTo>
                        <a:pt x="684" y="19"/>
                      </a:lnTo>
                      <a:lnTo>
                        <a:pt x="732" y="20"/>
                      </a:lnTo>
                      <a:lnTo>
                        <a:pt x="780" y="23"/>
                      </a:lnTo>
                      <a:lnTo>
                        <a:pt x="829" y="26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4" name="Freeform 46"/>
                <p:cNvSpPr>
                  <a:spLocks/>
                </p:cNvSpPr>
                <p:nvPr/>
              </p:nvSpPr>
              <p:spPr bwMode="auto">
                <a:xfrm>
                  <a:off x="3285" y="2019"/>
                  <a:ext cx="443" cy="43"/>
                </a:xfrm>
                <a:custGeom>
                  <a:avLst/>
                  <a:gdLst>
                    <a:gd name="T0" fmla="*/ 0 w 782"/>
                    <a:gd name="T1" fmla="*/ 12 h 70"/>
                    <a:gd name="T2" fmla="*/ 12 w 782"/>
                    <a:gd name="T3" fmla="*/ 0 h 70"/>
                    <a:gd name="T4" fmla="*/ 13 w 782"/>
                    <a:gd name="T5" fmla="*/ 0 h 70"/>
                    <a:gd name="T6" fmla="*/ 16 w 782"/>
                    <a:gd name="T7" fmla="*/ 0 h 70"/>
                    <a:gd name="T8" fmla="*/ 22 w 782"/>
                    <a:gd name="T9" fmla="*/ 0 h 70"/>
                    <a:gd name="T10" fmla="*/ 28 w 782"/>
                    <a:gd name="T11" fmla="*/ 1 h 70"/>
                    <a:gd name="T12" fmla="*/ 36 w 782"/>
                    <a:gd name="T13" fmla="*/ 1 h 70"/>
                    <a:gd name="T14" fmla="*/ 45 w 782"/>
                    <a:gd name="T15" fmla="*/ 1 h 70"/>
                    <a:gd name="T16" fmla="*/ 54 w 782"/>
                    <a:gd name="T17" fmla="*/ 1 h 70"/>
                    <a:gd name="T18" fmla="*/ 65 w 782"/>
                    <a:gd name="T19" fmla="*/ 1 h 70"/>
                    <a:gd name="T20" fmla="*/ 76 w 782"/>
                    <a:gd name="T21" fmla="*/ 1 h 70"/>
                    <a:gd name="T22" fmla="*/ 87 w 782"/>
                    <a:gd name="T23" fmla="*/ 2 h 70"/>
                    <a:gd name="T24" fmla="*/ 97 w 782"/>
                    <a:gd name="T25" fmla="*/ 2 h 70"/>
                    <a:gd name="T26" fmla="*/ 108 w 782"/>
                    <a:gd name="T27" fmla="*/ 3 h 70"/>
                    <a:gd name="T28" fmla="*/ 118 w 782"/>
                    <a:gd name="T29" fmla="*/ 4 h 70"/>
                    <a:gd name="T30" fmla="*/ 127 w 782"/>
                    <a:gd name="T31" fmla="*/ 4 h 70"/>
                    <a:gd name="T32" fmla="*/ 135 w 782"/>
                    <a:gd name="T33" fmla="*/ 5 h 70"/>
                    <a:gd name="T34" fmla="*/ 142 w 782"/>
                    <a:gd name="T35" fmla="*/ 6 h 70"/>
                    <a:gd name="T36" fmla="*/ 135 w 782"/>
                    <a:gd name="T37" fmla="*/ 16 h 70"/>
                    <a:gd name="T38" fmla="*/ 127 w 782"/>
                    <a:gd name="T39" fmla="*/ 15 h 70"/>
                    <a:gd name="T40" fmla="*/ 118 w 782"/>
                    <a:gd name="T41" fmla="*/ 15 h 70"/>
                    <a:gd name="T42" fmla="*/ 110 w 782"/>
                    <a:gd name="T43" fmla="*/ 15 h 70"/>
                    <a:gd name="T44" fmla="*/ 102 w 782"/>
                    <a:gd name="T45" fmla="*/ 14 h 70"/>
                    <a:gd name="T46" fmla="*/ 93 w 782"/>
                    <a:gd name="T47" fmla="*/ 14 h 70"/>
                    <a:gd name="T48" fmla="*/ 84 w 782"/>
                    <a:gd name="T49" fmla="*/ 14 h 70"/>
                    <a:gd name="T50" fmla="*/ 76 w 782"/>
                    <a:gd name="T51" fmla="*/ 14 h 70"/>
                    <a:gd name="T52" fmla="*/ 67 w 782"/>
                    <a:gd name="T53" fmla="*/ 14 h 70"/>
                    <a:gd name="T54" fmla="*/ 59 w 782"/>
                    <a:gd name="T55" fmla="*/ 13 h 70"/>
                    <a:gd name="T56" fmla="*/ 50 w 782"/>
                    <a:gd name="T57" fmla="*/ 13 h 70"/>
                    <a:gd name="T58" fmla="*/ 42 w 782"/>
                    <a:gd name="T59" fmla="*/ 12 h 70"/>
                    <a:gd name="T60" fmla="*/ 33 w 782"/>
                    <a:gd name="T61" fmla="*/ 12 h 70"/>
                    <a:gd name="T62" fmla="*/ 25 w 782"/>
                    <a:gd name="T63" fmla="*/ 12 h 70"/>
                    <a:gd name="T64" fmla="*/ 17 w 782"/>
                    <a:gd name="T65" fmla="*/ 12 h 70"/>
                    <a:gd name="T66" fmla="*/ 8 w 782"/>
                    <a:gd name="T67" fmla="*/ 12 h 70"/>
                    <a:gd name="T68" fmla="*/ 0 w 782"/>
                    <a:gd name="T69" fmla="*/ 1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70"/>
                    <a:gd name="T107" fmla="*/ 782 w 78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70">
                      <a:moveTo>
                        <a:pt x="0" y="50"/>
                      </a:moveTo>
                      <a:lnTo>
                        <a:pt x="66" y="0"/>
                      </a:lnTo>
                      <a:lnTo>
                        <a:pt x="71" y="0"/>
                      </a:lnTo>
                      <a:lnTo>
                        <a:pt x="89" y="0"/>
                      </a:lnTo>
                      <a:lnTo>
                        <a:pt x="118" y="0"/>
                      </a:lnTo>
                      <a:lnTo>
                        <a:pt x="153" y="1"/>
                      </a:lnTo>
                      <a:lnTo>
                        <a:pt x="196" y="1"/>
                      </a:lnTo>
                      <a:lnTo>
                        <a:pt x="246" y="3"/>
                      </a:lnTo>
                      <a:lnTo>
                        <a:pt x="300" y="4"/>
                      </a:lnTo>
                      <a:lnTo>
                        <a:pt x="357" y="6"/>
                      </a:lnTo>
                      <a:lnTo>
                        <a:pt x="418" y="7"/>
                      </a:lnTo>
                      <a:lnTo>
                        <a:pt x="478" y="8"/>
                      </a:lnTo>
                      <a:lnTo>
                        <a:pt x="537" y="10"/>
                      </a:lnTo>
                      <a:lnTo>
                        <a:pt x="596" y="13"/>
                      </a:lnTo>
                      <a:lnTo>
                        <a:pt x="650" y="16"/>
                      </a:lnTo>
                      <a:lnTo>
                        <a:pt x="700" y="18"/>
                      </a:lnTo>
                      <a:lnTo>
                        <a:pt x="744" y="21"/>
                      </a:lnTo>
                      <a:lnTo>
                        <a:pt x="782" y="24"/>
                      </a:lnTo>
                      <a:lnTo>
                        <a:pt x="744" y="70"/>
                      </a:lnTo>
                      <a:lnTo>
                        <a:pt x="698" y="67"/>
                      </a:lnTo>
                      <a:lnTo>
                        <a:pt x="651" y="65"/>
                      </a:lnTo>
                      <a:lnTo>
                        <a:pt x="605" y="63"/>
                      </a:lnTo>
                      <a:lnTo>
                        <a:pt x="559" y="61"/>
                      </a:lnTo>
                      <a:lnTo>
                        <a:pt x="510" y="60"/>
                      </a:lnTo>
                      <a:lnTo>
                        <a:pt x="464" y="58"/>
                      </a:lnTo>
                      <a:lnTo>
                        <a:pt x="418" y="57"/>
                      </a:lnTo>
                      <a:lnTo>
                        <a:pt x="371" y="57"/>
                      </a:lnTo>
                      <a:lnTo>
                        <a:pt x="325" y="55"/>
                      </a:lnTo>
                      <a:lnTo>
                        <a:pt x="278" y="55"/>
                      </a:lnTo>
                      <a:lnTo>
                        <a:pt x="232" y="54"/>
                      </a:lnTo>
                      <a:lnTo>
                        <a:pt x="185" y="53"/>
                      </a:lnTo>
                      <a:lnTo>
                        <a:pt x="139" y="53"/>
                      </a:lnTo>
                      <a:lnTo>
                        <a:pt x="93" y="51"/>
                      </a:lnTo>
                      <a:lnTo>
                        <a:pt x="46" y="51"/>
                      </a:lnTo>
                      <a:lnTo>
                        <a:pt x="0" y="50"/>
                      </a:lnTo>
                      <a:close/>
                    </a:path>
                  </a:pathLst>
                </a:custGeom>
                <a:solidFill>
                  <a:srgbClr val="FFF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5" name="Freeform 47"/>
                <p:cNvSpPr>
                  <a:spLocks/>
                </p:cNvSpPr>
                <p:nvPr/>
              </p:nvSpPr>
              <p:spPr bwMode="auto">
                <a:xfrm>
                  <a:off x="3198" y="2115"/>
                  <a:ext cx="462" cy="456"/>
                </a:xfrm>
                <a:custGeom>
                  <a:avLst/>
                  <a:gdLst>
                    <a:gd name="T0" fmla="*/ 0 w 816"/>
                    <a:gd name="T1" fmla="*/ 2 h 747"/>
                    <a:gd name="T2" fmla="*/ 0 w 816"/>
                    <a:gd name="T3" fmla="*/ 2 h 747"/>
                    <a:gd name="T4" fmla="*/ 0 w 816"/>
                    <a:gd name="T5" fmla="*/ 2 h 747"/>
                    <a:gd name="T6" fmla="*/ 0 w 816"/>
                    <a:gd name="T7" fmla="*/ 2 h 747"/>
                    <a:gd name="T8" fmla="*/ 0 w 816"/>
                    <a:gd name="T9" fmla="*/ 1 h 747"/>
                    <a:gd name="T10" fmla="*/ 2 w 816"/>
                    <a:gd name="T11" fmla="*/ 0 h 747"/>
                    <a:gd name="T12" fmla="*/ 5 w 816"/>
                    <a:gd name="T13" fmla="*/ 0 h 747"/>
                    <a:gd name="T14" fmla="*/ 9 w 816"/>
                    <a:gd name="T15" fmla="*/ 1 h 747"/>
                    <a:gd name="T16" fmla="*/ 16 w 816"/>
                    <a:gd name="T17" fmla="*/ 1 h 747"/>
                    <a:gd name="T18" fmla="*/ 23 w 816"/>
                    <a:gd name="T19" fmla="*/ 1 h 747"/>
                    <a:gd name="T20" fmla="*/ 31 w 816"/>
                    <a:gd name="T21" fmla="*/ 1 h 747"/>
                    <a:gd name="T22" fmla="*/ 41 w 816"/>
                    <a:gd name="T23" fmla="*/ 1 h 747"/>
                    <a:gd name="T24" fmla="*/ 51 w 816"/>
                    <a:gd name="T25" fmla="*/ 2 h 747"/>
                    <a:gd name="T26" fmla="*/ 62 w 816"/>
                    <a:gd name="T27" fmla="*/ 2 h 747"/>
                    <a:gd name="T28" fmla="*/ 72 w 816"/>
                    <a:gd name="T29" fmla="*/ 2 h 747"/>
                    <a:gd name="T30" fmla="*/ 84 w 816"/>
                    <a:gd name="T31" fmla="*/ 3 h 747"/>
                    <a:gd name="T32" fmla="*/ 95 w 816"/>
                    <a:gd name="T33" fmla="*/ 3 h 747"/>
                    <a:gd name="T34" fmla="*/ 106 w 816"/>
                    <a:gd name="T35" fmla="*/ 4 h 747"/>
                    <a:gd name="T36" fmla="*/ 117 w 816"/>
                    <a:gd name="T37" fmla="*/ 4 h 747"/>
                    <a:gd name="T38" fmla="*/ 127 w 816"/>
                    <a:gd name="T39" fmla="*/ 4 h 747"/>
                    <a:gd name="T40" fmla="*/ 137 w 816"/>
                    <a:gd name="T41" fmla="*/ 5 h 747"/>
                    <a:gd name="T42" fmla="*/ 146 w 816"/>
                    <a:gd name="T43" fmla="*/ 5 h 747"/>
                    <a:gd name="T44" fmla="*/ 147 w 816"/>
                    <a:gd name="T45" fmla="*/ 5 h 747"/>
                    <a:gd name="T46" fmla="*/ 147 w 816"/>
                    <a:gd name="T47" fmla="*/ 5 h 747"/>
                    <a:gd name="T48" fmla="*/ 148 w 816"/>
                    <a:gd name="T49" fmla="*/ 5 h 747"/>
                    <a:gd name="T50" fmla="*/ 148 w 816"/>
                    <a:gd name="T51" fmla="*/ 5 h 747"/>
                    <a:gd name="T52" fmla="*/ 148 w 816"/>
                    <a:gd name="T53" fmla="*/ 6 h 747"/>
                    <a:gd name="T54" fmla="*/ 148 w 816"/>
                    <a:gd name="T55" fmla="*/ 7 h 747"/>
                    <a:gd name="T56" fmla="*/ 148 w 816"/>
                    <a:gd name="T57" fmla="*/ 8 h 747"/>
                    <a:gd name="T58" fmla="*/ 148 w 816"/>
                    <a:gd name="T59" fmla="*/ 9 h 747"/>
                    <a:gd name="T60" fmla="*/ 147 w 816"/>
                    <a:gd name="T61" fmla="*/ 44 h 747"/>
                    <a:gd name="T62" fmla="*/ 146 w 816"/>
                    <a:gd name="T63" fmla="*/ 91 h 747"/>
                    <a:gd name="T64" fmla="*/ 144 w 816"/>
                    <a:gd name="T65" fmla="*/ 137 h 747"/>
                    <a:gd name="T66" fmla="*/ 143 w 816"/>
                    <a:gd name="T67" fmla="*/ 170 h 747"/>
                    <a:gd name="T68" fmla="*/ 134 w 816"/>
                    <a:gd name="T69" fmla="*/ 170 h 747"/>
                    <a:gd name="T70" fmla="*/ 125 w 816"/>
                    <a:gd name="T71" fmla="*/ 169 h 747"/>
                    <a:gd name="T72" fmla="*/ 116 w 816"/>
                    <a:gd name="T73" fmla="*/ 169 h 747"/>
                    <a:gd name="T74" fmla="*/ 107 w 816"/>
                    <a:gd name="T75" fmla="*/ 168 h 747"/>
                    <a:gd name="T76" fmla="*/ 98 w 816"/>
                    <a:gd name="T77" fmla="*/ 168 h 747"/>
                    <a:gd name="T78" fmla="*/ 90 w 816"/>
                    <a:gd name="T79" fmla="*/ 168 h 747"/>
                    <a:gd name="T80" fmla="*/ 82 w 816"/>
                    <a:gd name="T81" fmla="*/ 168 h 747"/>
                    <a:gd name="T82" fmla="*/ 74 w 816"/>
                    <a:gd name="T83" fmla="*/ 167 h 747"/>
                    <a:gd name="T84" fmla="*/ 65 w 816"/>
                    <a:gd name="T85" fmla="*/ 167 h 747"/>
                    <a:gd name="T86" fmla="*/ 57 w 816"/>
                    <a:gd name="T87" fmla="*/ 167 h 747"/>
                    <a:gd name="T88" fmla="*/ 48 w 816"/>
                    <a:gd name="T89" fmla="*/ 166 h 747"/>
                    <a:gd name="T90" fmla="*/ 40 w 816"/>
                    <a:gd name="T91" fmla="*/ 166 h 747"/>
                    <a:gd name="T92" fmla="*/ 31 w 816"/>
                    <a:gd name="T93" fmla="*/ 166 h 747"/>
                    <a:gd name="T94" fmla="*/ 22 w 816"/>
                    <a:gd name="T95" fmla="*/ 165 h 747"/>
                    <a:gd name="T96" fmla="*/ 13 w 816"/>
                    <a:gd name="T97" fmla="*/ 165 h 747"/>
                    <a:gd name="T98" fmla="*/ 3 w 816"/>
                    <a:gd name="T99" fmla="*/ 165 h 747"/>
                    <a:gd name="T100" fmla="*/ 3 w 816"/>
                    <a:gd name="T101" fmla="*/ 124 h 747"/>
                    <a:gd name="T102" fmla="*/ 2 w 816"/>
                    <a:gd name="T103" fmla="*/ 75 h 747"/>
                    <a:gd name="T104" fmla="*/ 1 w 816"/>
                    <a:gd name="T105" fmla="*/ 30 h 747"/>
                    <a:gd name="T106" fmla="*/ 0 w 816"/>
                    <a:gd name="T107" fmla="*/ 2 h 747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816"/>
                    <a:gd name="T163" fmla="*/ 0 h 747"/>
                    <a:gd name="T164" fmla="*/ 816 w 816"/>
                    <a:gd name="T165" fmla="*/ 747 h 747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816" h="747">
                      <a:moveTo>
                        <a:pt x="0" y="10"/>
                      </a:move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9" y="0"/>
                      </a:lnTo>
                      <a:lnTo>
                        <a:pt x="27" y="0"/>
                      </a:lnTo>
                      <a:lnTo>
                        <a:pt x="52" y="2"/>
                      </a:lnTo>
                      <a:lnTo>
                        <a:pt x="86" y="3"/>
                      </a:lnTo>
                      <a:lnTo>
                        <a:pt x="127" y="4"/>
                      </a:lnTo>
                      <a:lnTo>
                        <a:pt x="173" y="6"/>
                      </a:lnTo>
                      <a:lnTo>
                        <a:pt x="225" y="7"/>
                      </a:lnTo>
                      <a:lnTo>
                        <a:pt x="281" y="9"/>
                      </a:lnTo>
                      <a:lnTo>
                        <a:pt x="339" y="10"/>
                      </a:lnTo>
                      <a:lnTo>
                        <a:pt x="400" y="12"/>
                      </a:lnTo>
                      <a:lnTo>
                        <a:pt x="461" y="13"/>
                      </a:lnTo>
                      <a:lnTo>
                        <a:pt x="523" y="14"/>
                      </a:lnTo>
                      <a:lnTo>
                        <a:pt x="586" y="17"/>
                      </a:lnTo>
                      <a:lnTo>
                        <a:pt x="645" y="19"/>
                      </a:lnTo>
                      <a:lnTo>
                        <a:pt x="702" y="20"/>
                      </a:lnTo>
                      <a:lnTo>
                        <a:pt x="755" y="22"/>
                      </a:lnTo>
                      <a:lnTo>
                        <a:pt x="805" y="23"/>
                      </a:lnTo>
                      <a:lnTo>
                        <a:pt x="809" y="23"/>
                      </a:lnTo>
                      <a:lnTo>
                        <a:pt x="811" y="23"/>
                      </a:lnTo>
                      <a:lnTo>
                        <a:pt x="814" y="23"/>
                      </a:lnTo>
                      <a:lnTo>
                        <a:pt x="816" y="24"/>
                      </a:lnTo>
                      <a:lnTo>
                        <a:pt x="816" y="27"/>
                      </a:lnTo>
                      <a:lnTo>
                        <a:pt x="816" y="31"/>
                      </a:lnTo>
                      <a:lnTo>
                        <a:pt x="816" y="36"/>
                      </a:lnTo>
                      <a:lnTo>
                        <a:pt x="816" y="40"/>
                      </a:lnTo>
                      <a:lnTo>
                        <a:pt x="813" y="193"/>
                      </a:lnTo>
                      <a:lnTo>
                        <a:pt x="804" y="399"/>
                      </a:lnTo>
                      <a:lnTo>
                        <a:pt x="795" y="605"/>
                      </a:lnTo>
                      <a:lnTo>
                        <a:pt x="788" y="747"/>
                      </a:lnTo>
                      <a:lnTo>
                        <a:pt x="736" y="746"/>
                      </a:lnTo>
                      <a:lnTo>
                        <a:pt x="686" y="744"/>
                      </a:lnTo>
                      <a:lnTo>
                        <a:pt x="636" y="743"/>
                      </a:lnTo>
                      <a:lnTo>
                        <a:pt x="588" y="741"/>
                      </a:lnTo>
                      <a:lnTo>
                        <a:pt x="541" y="740"/>
                      </a:lnTo>
                      <a:lnTo>
                        <a:pt x="495" y="739"/>
                      </a:lnTo>
                      <a:lnTo>
                        <a:pt x="448" y="737"/>
                      </a:lnTo>
                      <a:lnTo>
                        <a:pt x="404" y="736"/>
                      </a:lnTo>
                      <a:lnTo>
                        <a:pt x="357" y="734"/>
                      </a:lnTo>
                      <a:lnTo>
                        <a:pt x="311" y="733"/>
                      </a:lnTo>
                      <a:lnTo>
                        <a:pt x="264" y="731"/>
                      </a:lnTo>
                      <a:lnTo>
                        <a:pt x="218" y="730"/>
                      </a:lnTo>
                      <a:lnTo>
                        <a:pt x="170" y="729"/>
                      </a:lnTo>
                      <a:lnTo>
                        <a:pt x="120" y="727"/>
                      </a:lnTo>
                      <a:lnTo>
                        <a:pt x="70" y="726"/>
                      </a:lnTo>
                      <a:lnTo>
                        <a:pt x="18" y="724"/>
                      </a:lnTo>
                      <a:lnTo>
                        <a:pt x="18" y="546"/>
                      </a:lnTo>
                      <a:lnTo>
                        <a:pt x="9" y="329"/>
                      </a:lnTo>
                      <a:lnTo>
                        <a:pt x="2" y="131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6" name="Freeform 48"/>
                <p:cNvSpPr>
                  <a:spLocks/>
                </p:cNvSpPr>
                <p:nvPr/>
              </p:nvSpPr>
              <p:spPr bwMode="auto">
                <a:xfrm>
                  <a:off x="3729" y="2092"/>
                  <a:ext cx="1" cy="3"/>
                </a:xfrm>
                <a:custGeom>
                  <a:avLst/>
                  <a:gdLst>
                    <a:gd name="T0" fmla="*/ 1 w 1"/>
                    <a:gd name="T1" fmla="*/ 0 h 5"/>
                    <a:gd name="T2" fmla="*/ 1 w 1"/>
                    <a:gd name="T3" fmla="*/ 1 h 5"/>
                    <a:gd name="T4" fmla="*/ 1 w 1"/>
                    <a:gd name="T5" fmla="*/ 1 h 5"/>
                    <a:gd name="T6" fmla="*/ 1 w 1"/>
                    <a:gd name="T7" fmla="*/ 1 h 5"/>
                    <a:gd name="T8" fmla="*/ 0 w 1"/>
                    <a:gd name="T9" fmla="*/ 1 h 5"/>
                    <a:gd name="T10" fmla="*/ 0 w 1"/>
                    <a:gd name="T11" fmla="*/ 1 h 5"/>
                    <a:gd name="T12" fmla="*/ 0 w 1"/>
                    <a:gd name="T13" fmla="*/ 1 h 5"/>
                    <a:gd name="T14" fmla="*/ 0 w 1"/>
                    <a:gd name="T15" fmla="*/ 1 h 5"/>
                    <a:gd name="T16" fmla="*/ 0 w 1"/>
                    <a:gd name="T17" fmla="*/ 0 h 5"/>
                    <a:gd name="T18" fmla="*/ 1 w 1"/>
                    <a:gd name="T19" fmla="*/ 0 h 5"/>
                    <a:gd name="T20" fmla="*/ 1 w 1"/>
                    <a:gd name="T21" fmla="*/ 0 h 5"/>
                    <a:gd name="T22" fmla="*/ 1 w 1"/>
                    <a:gd name="T23" fmla="*/ 0 h 5"/>
                    <a:gd name="T24" fmla="*/ 1 w 1"/>
                    <a:gd name="T25" fmla="*/ 0 h 5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"/>
                    <a:gd name="T40" fmla="*/ 0 h 5"/>
                    <a:gd name="T41" fmla="*/ 1 w 1"/>
                    <a:gd name="T42" fmla="*/ 5 h 5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" h="5">
                      <a:moveTo>
                        <a:pt x="1" y="0"/>
                      </a:move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7" name="Freeform 49"/>
                <p:cNvSpPr>
                  <a:spLocks/>
                </p:cNvSpPr>
                <p:nvPr/>
              </p:nvSpPr>
              <p:spPr bwMode="auto">
                <a:xfrm>
                  <a:off x="3267" y="2049"/>
                  <a:ext cx="440" cy="27"/>
                </a:xfrm>
                <a:custGeom>
                  <a:avLst/>
                  <a:gdLst>
                    <a:gd name="T0" fmla="*/ 141 w 776"/>
                    <a:gd name="T1" fmla="*/ 5 h 43"/>
                    <a:gd name="T2" fmla="*/ 138 w 776"/>
                    <a:gd name="T3" fmla="*/ 11 h 43"/>
                    <a:gd name="T4" fmla="*/ 129 w 776"/>
                    <a:gd name="T5" fmla="*/ 10 h 43"/>
                    <a:gd name="T6" fmla="*/ 121 w 776"/>
                    <a:gd name="T7" fmla="*/ 9 h 43"/>
                    <a:gd name="T8" fmla="*/ 112 w 776"/>
                    <a:gd name="T9" fmla="*/ 9 h 43"/>
                    <a:gd name="T10" fmla="*/ 103 w 776"/>
                    <a:gd name="T11" fmla="*/ 8 h 43"/>
                    <a:gd name="T12" fmla="*/ 95 w 776"/>
                    <a:gd name="T13" fmla="*/ 8 h 43"/>
                    <a:gd name="T14" fmla="*/ 86 w 776"/>
                    <a:gd name="T15" fmla="*/ 8 h 43"/>
                    <a:gd name="T16" fmla="*/ 78 w 776"/>
                    <a:gd name="T17" fmla="*/ 8 h 43"/>
                    <a:gd name="T18" fmla="*/ 69 w 776"/>
                    <a:gd name="T19" fmla="*/ 8 h 43"/>
                    <a:gd name="T20" fmla="*/ 60 w 776"/>
                    <a:gd name="T21" fmla="*/ 7 h 43"/>
                    <a:gd name="T22" fmla="*/ 52 w 776"/>
                    <a:gd name="T23" fmla="*/ 7 h 43"/>
                    <a:gd name="T24" fmla="*/ 43 w 776"/>
                    <a:gd name="T25" fmla="*/ 7 h 43"/>
                    <a:gd name="T26" fmla="*/ 35 w 776"/>
                    <a:gd name="T27" fmla="*/ 7 h 43"/>
                    <a:gd name="T28" fmla="*/ 26 w 776"/>
                    <a:gd name="T29" fmla="*/ 6 h 43"/>
                    <a:gd name="T30" fmla="*/ 17 w 776"/>
                    <a:gd name="T31" fmla="*/ 6 h 43"/>
                    <a:gd name="T32" fmla="*/ 9 w 776"/>
                    <a:gd name="T33" fmla="*/ 6 h 43"/>
                    <a:gd name="T34" fmla="*/ 0 w 776"/>
                    <a:gd name="T35" fmla="*/ 6 h 43"/>
                    <a:gd name="T36" fmla="*/ 6 w 776"/>
                    <a:gd name="T37" fmla="*/ 0 h 43"/>
                    <a:gd name="T38" fmla="*/ 14 w 776"/>
                    <a:gd name="T39" fmla="*/ 1 h 43"/>
                    <a:gd name="T40" fmla="*/ 23 w 776"/>
                    <a:gd name="T41" fmla="*/ 1 h 43"/>
                    <a:gd name="T42" fmla="*/ 31 w 776"/>
                    <a:gd name="T43" fmla="*/ 1 h 43"/>
                    <a:gd name="T44" fmla="*/ 40 w 776"/>
                    <a:gd name="T45" fmla="*/ 1 h 43"/>
                    <a:gd name="T46" fmla="*/ 48 w 776"/>
                    <a:gd name="T47" fmla="*/ 1 h 43"/>
                    <a:gd name="T48" fmla="*/ 57 w 776"/>
                    <a:gd name="T49" fmla="*/ 1 h 43"/>
                    <a:gd name="T50" fmla="*/ 65 w 776"/>
                    <a:gd name="T51" fmla="*/ 1 h 43"/>
                    <a:gd name="T52" fmla="*/ 74 w 776"/>
                    <a:gd name="T53" fmla="*/ 2 h 43"/>
                    <a:gd name="T54" fmla="*/ 82 w 776"/>
                    <a:gd name="T55" fmla="*/ 2 h 43"/>
                    <a:gd name="T56" fmla="*/ 90 w 776"/>
                    <a:gd name="T57" fmla="*/ 2 h 43"/>
                    <a:gd name="T58" fmla="*/ 99 w 776"/>
                    <a:gd name="T59" fmla="*/ 3 h 43"/>
                    <a:gd name="T60" fmla="*/ 108 w 776"/>
                    <a:gd name="T61" fmla="*/ 3 h 43"/>
                    <a:gd name="T62" fmla="*/ 116 w 776"/>
                    <a:gd name="T63" fmla="*/ 3 h 43"/>
                    <a:gd name="T64" fmla="*/ 124 w 776"/>
                    <a:gd name="T65" fmla="*/ 4 h 43"/>
                    <a:gd name="T66" fmla="*/ 133 w 776"/>
                    <a:gd name="T67" fmla="*/ 4 h 43"/>
                    <a:gd name="T68" fmla="*/ 141 w 776"/>
                    <a:gd name="T69" fmla="*/ 5 h 43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76"/>
                    <a:gd name="T106" fmla="*/ 0 h 43"/>
                    <a:gd name="T107" fmla="*/ 776 w 776"/>
                    <a:gd name="T108" fmla="*/ 43 h 43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76" h="43">
                      <a:moveTo>
                        <a:pt x="776" y="20"/>
                      </a:moveTo>
                      <a:lnTo>
                        <a:pt x="757" y="43"/>
                      </a:lnTo>
                      <a:lnTo>
                        <a:pt x="708" y="40"/>
                      </a:lnTo>
                      <a:lnTo>
                        <a:pt x="662" y="38"/>
                      </a:lnTo>
                      <a:lnTo>
                        <a:pt x="614" y="35"/>
                      </a:lnTo>
                      <a:lnTo>
                        <a:pt x="567" y="34"/>
                      </a:lnTo>
                      <a:lnTo>
                        <a:pt x="519" y="33"/>
                      </a:lnTo>
                      <a:lnTo>
                        <a:pt x="473" y="31"/>
                      </a:lnTo>
                      <a:lnTo>
                        <a:pt x="425" y="31"/>
                      </a:lnTo>
                      <a:lnTo>
                        <a:pt x="378" y="30"/>
                      </a:lnTo>
                      <a:lnTo>
                        <a:pt x="330" y="28"/>
                      </a:lnTo>
                      <a:lnTo>
                        <a:pt x="283" y="28"/>
                      </a:lnTo>
                      <a:lnTo>
                        <a:pt x="235" y="27"/>
                      </a:lnTo>
                      <a:lnTo>
                        <a:pt x="189" y="27"/>
                      </a:lnTo>
                      <a:lnTo>
                        <a:pt x="141" y="25"/>
                      </a:lnTo>
                      <a:lnTo>
                        <a:pt x="94" y="25"/>
                      </a:lnTo>
                      <a:lnTo>
                        <a:pt x="46" y="25"/>
                      </a:lnTo>
                      <a:lnTo>
                        <a:pt x="0" y="24"/>
                      </a:lnTo>
                      <a:lnTo>
                        <a:pt x="32" y="0"/>
                      </a:lnTo>
                      <a:lnTo>
                        <a:pt x="78" y="1"/>
                      </a:lnTo>
                      <a:lnTo>
                        <a:pt x="125" y="1"/>
                      </a:lnTo>
                      <a:lnTo>
                        <a:pt x="171" y="3"/>
                      </a:lnTo>
                      <a:lnTo>
                        <a:pt x="217" y="3"/>
                      </a:lnTo>
                      <a:lnTo>
                        <a:pt x="264" y="4"/>
                      </a:lnTo>
                      <a:lnTo>
                        <a:pt x="310" y="5"/>
                      </a:lnTo>
                      <a:lnTo>
                        <a:pt x="357" y="5"/>
                      </a:lnTo>
                      <a:lnTo>
                        <a:pt x="403" y="7"/>
                      </a:lnTo>
                      <a:lnTo>
                        <a:pt x="450" y="7"/>
                      </a:lnTo>
                      <a:lnTo>
                        <a:pt x="496" y="8"/>
                      </a:lnTo>
                      <a:lnTo>
                        <a:pt x="542" y="10"/>
                      </a:lnTo>
                      <a:lnTo>
                        <a:pt x="591" y="11"/>
                      </a:lnTo>
                      <a:lnTo>
                        <a:pt x="637" y="13"/>
                      </a:lnTo>
                      <a:lnTo>
                        <a:pt x="683" y="15"/>
                      </a:lnTo>
                      <a:lnTo>
                        <a:pt x="730" y="17"/>
                      </a:lnTo>
                      <a:lnTo>
                        <a:pt x="776" y="20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8" name="Freeform 50"/>
                <p:cNvSpPr>
                  <a:spLocks/>
                </p:cNvSpPr>
                <p:nvPr/>
              </p:nvSpPr>
              <p:spPr bwMode="auto">
                <a:xfrm>
                  <a:off x="3234" y="2076"/>
                  <a:ext cx="452" cy="31"/>
                </a:xfrm>
                <a:custGeom>
                  <a:avLst/>
                  <a:gdLst>
                    <a:gd name="T0" fmla="*/ 145 w 798"/>
                    <a:gd name="T1" fmla="*/ 5 h 51"/>
                    <a:gd name="T2" fmla="*/ 141 w 798"/>
                    <a:gd name="T3" fmla="*/ 12 h 51"/>
                    <a:gd name="T4" fmla="*/ 132 w 798"/>
                    <a:gd name="T5" fmla="*/ 11 h 51"/>
                    <a:gd name="T6" fmla="*/ 123 w 798"/>
                    <a:gd name="T7" fmla="*/ 10 h 51"/>
                    <a:gd name="T8" fmla="*/ 114 w 798"/>
                    <a:gd name="T9" fmla="*/ 10 h 51"/>
                    <a:gd name="T10" fmla="*/ 106 w 798"/>
                    <a:gd name="T11" fmla="*/ 9 h 51"/>
                    <a:gd name="T12" fmla="*/ 97 w 798"/>
                    <a:gd name="T13" fmla="*/ 9 h 51"/>
                    <a:gd name="T14" fmla="*/ 88 w 798"/>
                    <a:gd name="T15" fmla="*/ 8 h 51"/>
                    <a:gd name="T16" fmla="*/ 79 w 798"/>
                    <a:gd name="T17" fmla="*/ 8 h 51"/>
                    <a:gd name="T18" fmla="*/ 70 w 798"/>
                    <a:gd name="T19" fmla="*/ 8 h 51"/>
                    <a:gd name="T20" fmla="*/ 62 w 798"/>
                    <a:gd name="T21" fmla="*/ 7 h 51"/>
                    <a:gd name="T22" fmla="*/ 53 w 798"/>
                    <a:gd name="T23" fmla="*/ 7 h 51"/>
                    <a:gd name="T24" fmla="*/ 44 w 798"/>
                    <a:gd name="T25" fmla="*/ 7 h 51"/>
                    <a:gd name="T26" fmla="*/ 35 w 798"/>
                    <a:gd name="T27" fmla="*/ 7 h 51"/>
                    <a:gd name="T28" fmla="*/ 27 w 798"/>
                    <a:gd name="T29" fmla="*/ 6 h 51"/>
                    <a:gd name="T30" fmla="*/ 18 w 798"/>
                    <a:gd name="T31" fmla="*/ 6 h 51"/>
                    <a:gd name="T32" fmla="*/ 8 w 798"/>
                    <a:gd name="T33" fmla="*/ 6 h 51"/>
                    <a:gd name="T34" fmla="*/ 0 w 798"/>
                    <a:gd name="T35" fmla="*/ 5 h 51"/>
                    <a:gd name="T36" fmla="*/ 6 w 798"/>
                    <a:gd name="T37" fmla="*/ 0 h 51"/>
                    <a:gd name="T38" fmla="*/ 12 w 798"/>
                    <a:gd name="T39" fmla="*/ 1 h 51"/>
                    <a:gd name="T40" fmla="*/ 20 w 798"/>
                    <a:gd name="T41" fmla="*/ 1 h 51"/>
                    <a:gd name="T42" fmla="*/ 28 w 798"/>
                    <a:gd name="T43" fmla="*/ 1 h 51"/>
                    <a:gd name="T44" fmla="*/ 36 w 798"/>
                    <a:gd name="T45" fmla="*/ 1 h 51"/>
                    <a:gd name="T46" fmla="*/ 45 w 798"/>
                    <a:gd name="T47" fmla="*/ 1 h 51"/>
                    <a:gd name="T48" fmla="*/ 54 w 798"/>
                    <a:gd name="T49" fmla="*/ 1 h 51"/>
                    <a:gd name="T50" fmla="*/ 63 w 798"/>
                    <a:gd name="T51" fmla="*/ 2 h 51"/>
                    <a:gd name="T52" fmla="*/ 72 w 798"/>
                    <a:gd name="T53" fmla="*/ 2 h 51"/>
                    <a:gd name="T54" fmla="*/ 82 w 798"/>
                    <a:gd name="T55" fmla="*/ 2 h 51"/>
                    <a:gd name="T56" fmla="*/ 91 w 798"/>
                    <a:gd name="T57" fmla="*/ 3 h 51"/>
                    <a:gd name="T58" fmla="*/ 101 w 798"/>
                    <a:gd name="T59" fmla="*/ 3 h 51"/>
                    <a:gd name="T60" fmla="*/ 110 w 798"/>
                    <a:gd name="T61" fmla="*/ 4 h 51"/>
                    <a:gd name="T62" fmla="*/ 120 w 798"/>
                    <a:gd name="T63" fmla="*/ 4 h 51"/>
                    <a:gd name="T64" fmla="*/ 129 w 798"/>
                    <a:gd name="T65" fmla="*/ 4 h 51"/>
                    <a:gd name="T66" fmla="*/ 137 w 798"/>
                    <a:gd name="T67" fmla="*/ 5 h 51"/>
                    <a:gd name="T68" fmla="*/ 145 w 798"/>
                    <a:gd name="T69" fmla="*/ 5 h 5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98"/>
                    <a:gd name="T106" fmla="*/ 0 h 51"/>
                    <a:gd name="T107" fmla="*/ 798 w 798"/>
                    <a:gd name="T108" fmla="*/ 51 h 5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98" h="51">
                      <a:moveTo>
                        <a:pt x="798" y="22"/>
                      </a:moveTo>
                      <a:lnTo>
                        <a:pt x="775" y="51"/>
                      </a:lnTo>
                      <a:lnTo>
                        <a:pt x="726" y="48"/>
                      </a:lnTo>
                      <a:lnTo>
                        <a:pt x="678" y="45"/>
                      </a:lnTo>
                      <a:lnTo>
                        <a:pt x="630" y="44"/>
                      </a:lnTo>
                      <a:lnTo>
                        <a:pt x="582" y="41"/>
                      </a:lnTo>
                      <a:lnTo>
                        <a:pt x="534" y="39"/>
                      </a:lnTo>
                      <a:lnTo>
                        <a:pt x="485" y="37"/>
                      </a:lnTo>
                      <a:lnTo>
                        <a:pt x="437" y="35"/>
                      </a:lnTo>
                      <a:lnTo>
                        <a:pt x="387" y="34"/>
                      </a:lnTo>
                      <a:lnTo>
                        <a:pt x="339" y="32"/>
                      </a:lnTo>
                      <a:lnTo>
                        <a:pt x="291" y="31"/>
                      </a:lnTo>
                      <a:lnTo>
                        <a:pt x="243" y="29"/>
                      </a:lnTo>
                      <a:lnTo>
                        <a:pt x="194" y="29"/>
                      </a:lnTo>
                      <a:lnTo>
                        <a:pt x="146" y="28"/>
                      </a:lnTo>
                      <a:lnTo>
                        <a:pt x="96" y="27"/>
                      </a:lnTo>
                      <a:lnTo>
                        <a:pt x="48" y="27"/>
                      </a:lnTo>
                      <a:lnTo>
                        <a:pt x="0" y="25"/>
                      </a:lnTo>
                      <a:lnTo>
                        <a:pt x="34" y="0"/>
                      </a:lnTo>
                      <a:lnTo>
                        <a:pt x="69" y="1"/>
                      </a:lnTo>
                      <a:lnTo>
                        <a:pt x="110" y="1"/>
                      </a:lnTo>
                      <a:lnTo>
                        <a:pt x="153" y="2"/>
                      </a:lnTo>
                      <a:lnTo>
                        <a:pt x="198" y="4"/>
                      </a:lnTo>
                      <a:lnTo>
                        <a:pt x="246" y="5"/>
                      </a:lnTo>
                      <a:lnTo>
                        <a:pt x="296" y="7"/>
                      </a:lnTo>
                      <a:lnTo>
                        <a:pt x="346" y="8"/>
                      </a:lnTo>
                      <a:lnTo>
                        <a:pt x="398" y="10"/>
                      </a:lnTo>
                      <a:lnTo>
                        <a:pt x="451" y="11"/>
                      </a:lnTo>
                      <a:lnTo>
                        <a:pt x="503" y="14"/>
                      </a:lnTo>
                      <a:lnTo>
                        <a:pt x="555" y="15"/>
                      </a:lnTo>
                      <a:lnTo>
                        <a:pt x="607" y="17"/>
                      </a:lnTo>
                      <a:lnTo>
                        <a:pt x="657" y="18"/>
                      </a:lnTo>
                      <a:lnTo>
                        <a:pt x="707" y="20"/>
                      </a:lnTo>
                      <a:lnTo>
                        <a:pt x="753" y="21"/>
                      </a:lnTo>
                      <a:lnTo>
                        <a:pt x="798" y="22"/>
                      </a:lnTo>
                      <a:close/>
                    </a:path>
                  </a:pathLst>
                </a:custGeom>
                <a:solidFill>
                  <a:srgbClr val="FFB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69" name="Freeform 51"/>
                <p:cNvSpPr>
                  <a:spLocks/>
                </p:cNvSpPr>
                <p:nvPr/>
              </p:nvSpPr>
              <p:spPr bwMode="auto">
                <a:xfrm>
                  <a:off x="3253" y="2064"/>
                  <a:ext cx="443" cy="25"/>
                </a:xfrm>
                <a:custGeom>
                  <a:avLst/>
                  <a:gdLst>
                    <a:gd name="T0" fmla="*/ 142 w 782"/>
                    <a:gd name="T1" fmla="*/ 4 h 41"/>
                    <a:gd name="T2" fmla="*/ 139 w 782"/>
                    <a:gd name="T3" fmla="*/ 9 h 41"/>
                    <a:gd name="T4" fmla="*/ 131 w 782"/>
                    <a:gd name="T5" fmla="*/ 9 h 41"/>
                    <a:gd name="T6" fmla="*/ 122 w 782"/>
                    <a:gd name="T7" fmla="*/ 9 h 41"/>
                    <a:gd name="T8" fmla="*/ 113 w 782"/>
                    <a:gd name="T9" fmla="*/ 9 h 41"/>
                    <a:gd name="T10" fmla="*/ 104 w 782"/>
                    <a:gd name="T11" fmla="*/ 8 h 41"/>
                    <a:gd name="T12" fmla="*/ 95 w 782"/>
                    <a:gd name="T13" fmla="*/ 8 h 41"/>
                    <a:gd name="T14" fmla="*/ 86 w 782"/>
                    <a:gd name="T15" fmla="*/ 7 h 41"/>
                    <a:gd name="T16" fmla="*/ 76 w 782"/>
                    <a:gd name="T17" fmla="*/ 7 h 41"/>
                    <a:gd name="T18" fmla="*/ 66 w 782"/>
                    <a:gd name="T19" fmla="*/ 7 h 41"/>
                    <a:gd name="T20" fmla="*/ 57 w 782"/>
                    <a:gd name="T21" fmla="*/ 6 h 41"/>
                    <a:gd name="T22" fmla="*/ 48 w 782"/>
                    <a:gd name="T23" fmla="*/ 6 h 41"/>
                    <a:gd name="T24" fmla="*/ 39 w 782"/>
                    <a:gd name="T25" fmla="*/ 5 h 41"/>
                    <a:gd name="T26" fmla="*/ 30 w 782"/>
                    <a:gd name="T27" fmla="*/ 5 h 41"/>
                    <a:gd name="T28" fmla="*/ 22 w 782"/>
                    <a:gd name="T29" fmla="*/ 5 h 41"/>
                    <a:gd name="T30" fmla="*/ 14 w 782"/>
                    <a:gd name="T31" fmla="*/ 4 h 41"/>
                    <a:gd name="T32" fmla="*/ 6 w 782"/>
                    <a:gd name="T33" fmla="*/ 4 h 41"/>
                    <a:gd name="T34" fmla="*/ 0 w 782"/>
                    <a:gd name="T35" fmla="*/ 4 h 41"/>
                    <a:gd name="T36" fmla="*/ 5 w 782"/>
                    <a:gd name="T37" fmla="*/ 0 h 41"/>
                    <a:gd name="T38" fmla="*/ 13 w 782"/>
                    <a:gd name="T39" fmla="*/ 1 h 41"/>
                    <a:gd name="T40" fmla="*/ 22 w 782"/>
                    <a:gd name="T41" fmla="*/ 1 h 41"/>
                    <a:gd name="T42" fmla="*/ 30 w 782"/>
                    <a:gd name="T43" fmla="*/ 1 h 41"/>
                    <a:gd name="T44" fmla="*/ 39 w 782"/>
                    <a:gd name="T45" fmla="*/ 1 h 41"/>
                    <a:gd name="T46" fmla="*/ 47 w 782"/>
                    <a:gd name="T47" fmla="*/ 1 h 41"/>
                    <a:gd name="T48" fmla="*/ 56 w 782"/>
                    <a:gd name="T49" fmla="*/ 1 h 41"/>
                    <a:gd name="T50" fmla="*/ 65 w 782"/>
                    <a:gd name="T51" fmla="*/ 1 h 41"/>
                    <a:gd name="T52" fmla="*/ 73 w 782"/>
                    <a:gd name="T53" fmla="*/ 1 h 41"/>
                    <a:gd name="T54" fmla="*/ 82 w 782"/>
                    <a:gd name="T55" fmla="*/ 1 h 41"/>
                    <a:gd name="T56" fmla="*/ 91 w 782"/>
                    <a:gd name="T57" fmla="*/ 1 h 41"/>
                    <a:gd name="T58" fmla="*/ 99 w 782"/>
                    <a:gd name="T59" fmla="*/ 2 h 41"/>
                    <a:gd name="T60" fmla="*/ 108 w 782"/>
                    <a:gd name="T61" fmla="*/ 2 h 41"/>
                    <a:gd name="T62" fmla="*/ 116 w 782"/>
                    <a:gd name="T63" fmla="*/ 2 h 41"/>
                    <a:gd name="T64" fmla="*/ 125 w 782"/>
                    <a:gd name="T65" fmla="*/ 3 h 41"/>
                    <a:gd name="T66" fmla="*/ 133 w 782"/>
                    <a:gd name="T67" fmla="*/ 4 h 41"/>
                    <a:gd name="T68" fmla="*/ 142 w 782"/>
                    <a:gd name="T69" fmla="*/ 4 h 4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782"/>
                    <a:gd name="T106" fmla="*/ 0 h 41"/>
                    <a:gd name="T107" fmla="*/ 782 w 782"/>
                    <a:gd name="T108" fmla="*/ 41 h 4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782" h="41">
                      <a:moveTo>
                        <a:pt x="782" y="19"/>
                      </a:moveTo>
                      <a:lnTo>
                        <a:pt x="764" y="41"/>
                      </a:lnTo>
                      <a:lnTo>
                        <a:pt x="719" y="40"/>
                      </a:lnTo>
                      <a:lnTo>
                        <a:pt x="673" y="39"/>
                      </a:lnTo>
                      <a:lnTo>
                        <a:pt x="623" y="37"/>
                      </a:lnTo>
                      <a:lnTo>
                        <a:pt x="573" y="36"/>
                      </a:lnTo>
                      <a:lnTo>
                        <a:pt x="521" y="34"/>
                      </a:lnTo>
                      <a:lnTo>
                        <a:pt x="469" y="33"/>
                      </a:lnTo>
                      <a:lnTo>
                        <a:pt x="417" y="30"/>
                      </a:lnTo>
                      <a:lnTo>
                        <a:pt x="364" y="29"/>
                      </a:lnTo>
                      <a:lnTo>
                        <a:pt x="312" y="27"/>
                      </a:lnTo>
                      <a:lnTo>
                        <a:pt x="262" y="26"/>
                      </a:lnTo>
                      <a:lnTo>
                        <a:pt x="212" y="24"/>
                      </a:lnTo>
                      <a:lnTo>
                        <a:pt x="164" y="23"/>
                      </a:lnTo>
                      <a:lnTo>
                        <a:pt x="119" y="21"/>
                      </a:lnTo>
                      <a:lnTo>
                        <a:pt x="76" y="20"/>
                      </a:lnTo>
                      <a:lnTo>
                        <a:pt x="35" y="20"/>
                      </a:lnTo>
                      <a:lnTo>
                        <a:pt x="0" y="19"/>
                      </a:lnTo>
                      <a:lnTo>
                        <a:pt x="25" y="0"/>
                      </a:lnTo>
                      <a:lnTo>
                        <a:pt x="71" y="1"/>
                      </a:lnTo>
                      <a:lnTo>
                        <a:pt x="119" y="1"/>
                      </a:lnTo>
                      <a:lnTo>
                        <a:pt x="166" y="1"/>
                      </a:lnTo>
                      <a:lnTo>
                        <a:pt x="214" y="3"/>
                      </a:lnTo>
                      <a:lnTo>
                        <a:pt x="260" y="3"/>
                      </a:lnTo>
                      <a:lnTo>
                        <a:pt x="308" y="4"/>
                      </a:lnTo>
                      <a:lnTo>
                        <a:pt x="355" y="4"/>
                      </a:lnTo>
                      <a:lnTo>
                        <a:pt x="403" y="6"/>
                      </a:lnTo>
                      <a:lnTo>
                        <a:pt x="450" y="7"/>
                      </a:lnTo>
                      <a:lnTo>
                        <a:pt x="498" y="7"/>
                      </a:lnTo>
                      <a:lnTo>
                        <a:pt x="544" y="9"/>
                      </a:lnTo>
                      <a:lnTo>
                        <a:pt x="592" y="10"/>
                      </a:lnTo>
                      <a:lnTo>
                        <a:pt x="639" y="11"/>
                      </a:lnTo>
                      <a:lnTo>
                        <a:pt x="687" y="14"/>
                      </a:lnTo>
                      <a:lnTo>
                        <a:pt x="733" y="16"/>
                      </a:lnTo>
                      <a:lnTo>
                        <a:pt x="782" y="19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6170" name="Freeform 52"/>
                <p:cNvSpPr>
                  <a:spLocks/>
                </p:cNvSpPr>
                <p:nvPr/>
              </p:nvSpPr>
              <p:spPr bwMode="auto">
                <a:xfrm>
                  <a:off x="3644" y="2034"/>
                  <a:ext cx="91" cy="537"/>
                </a:xfrm>
                <a:custGeom>
                  <a:avLst/>
                  <a:gdLst>
                    <a:gd name="T0" fmla="*/ 9 w 160"/>
                    <a:gd name="T1" fmla="*/ 27 h 881"/>
                    <a:gd name="T2" fmla="*/ 14 w 160"/>
                    <a:gd name="T3" fmla="*/ 21 h 881"/>
                    <a:gd name="T4" fmla="*/ 17 w 160"/>
                    <a:gd name="T5" fmla="*/ 16 h 881"/>
                    <a:gd name="T6" fmla="*/ 20 w 160"/>
                    <a:gd name="T7" fmla="*/ 10 h 881"/>
                    <a:gd name="T8" fmla="*/ 27 w 160"/>
                    <a:gd name="T9" fmla="*/ 0 h 881"/>
                    <a:gd name="T10" fmla="*/ 27 w 160"/>
                    <a:gd name="T11" fmla="*/ 2 h 881"/>
                    <a:gd name="T12" fmla="*/ 27 w 160"/>
                    <a:gd name="T13" fmla="*/ 5 h 881"/>
                    <a:gd name="T14" fmla="*/ 27 w 160"/>
                    <a:gd name="T15" fmla="*/ 7 h 881"/>
                    <a:gd name="T16" fmla="*/ 27 w 160"/>
                    <a:gd name="T17" fmla="*/ 11 h 881"/>
                    <a:gd name="T18" fmla="*/ 27 w 160"/>
                    <a:gd name="T19" fmla="*/ 12 h 881"/>
                    <a:gd name="T20" fmla="*/ 27 w 160"/>
                    <a:gd name="T21" fmla="*/ 13 h 881"/>
                    <a:gd name="T22" fmla="*/ 27 w 160"/>
                    <a:gd name="T23" fmla="*/ 15 h 881"/>
                    <a:gd name="T24" fmla="*/ 27 w 160"/>
                    <a:gd name="T25" fmla="*/ 16 h 881"/>
                    <a:gd name="T26" fmla="*/ 27 w 160"/>
                    <a:gd name="T27" fmla="*/ 18 h 881"/>
                    <a:gd name="T28" fmla="*/ 27 w 160"/>
                    <a:gd name="T29" fmla="*/ 19 h 881"/>
                    <a:gd name="T30" fmla="*/ 27 w 160"/>
                    <a:gd name="T31" fmla="*/ 21 h 881"/>
                    <a:gd name="T32" fmla="*/ 27 w 160"/>
                    <a:gd name="T33" fmla="*/ 22 h 881"/>
                    <a:gd name="T34" fmla="*/ 27 w 160"/>
                    <a:gd name="T35" fmla="*/ 22 h 881"/>
                    <a:gd name="T36" fmla="*/ 27 w 160"/>
                    <a:gd name="T37" fmla="*/ 23 h 881"/>
                    <a:gd name="T38" fmla="*/ 27 w 160"/>
                    <a:gd name="T39" fmla="*/ 23 h 881"/>
                    <a:gd name="T40" fmla="*/ 27 w 160"/>
                    <a:gd name="T41" fmla="*/ 23 h 881"/>
                    <a:gd name="T42" fmla="*/ 28 w 160"/>
                    <a:gd name="T43" fmla="*/ 59 h 881"/>
                    <a:gd name="T44" fmla="*/ 28 w 160"/>
                    <a:gd name="T45" fmla="*/ 99 h 881"/>
                    <a:gd name="T46" fmla="*/ 29 w 160"/>
                    <a:gd name="T47" fmla="*/ 135 h 881"/>
                    <a:gd name="T48" fmla="*/ 30 w 160"/>
                    <a:gd name="T49" fmla="*/ 161 h 881"/>
                    <a:gd name="T50" fmla="*/ 0 w 160"/>
                    <a:gd name="T51" fmla="*/ 199 h 881"/>
                    <a:gd name="T52" fmla="*/ 1 w 160"/>
                    <a:gd name="T53" fmla="*/ 167 h 881"/>
                    <a:gd name="T54" fmla="*/ 3 w 160"/>
                    <a:gd name="T55" fmla="*/ 121 h 881"/>
                    <a:gd name="T56" fmla="*/ 5 w 160"/>
                    <a:gd name="T57" fmla="*/ 74 h 881"/>
                    <a:gd name="T58" fmla="*/ 5 w 160"/>
                    <a:gd name="T59" fmla="*/ 40 h 881"/>
                    <a:gd name="T60" fmla="*/ 5 w 160"/>
                    <a:gd name="T61" fmla="*/ 38 h 881"/>
                    <a:gd name="T62" fmla="*/ 5 w 160"/>
                    <a:gd name="T63" fmla="*/ 38 h 881"/>
                    <a:gd name="T64" fmla="*/ 5 w 160"/>
                    <a:gd name="T65" fmla="*/ 37 h 881"/>
                    <a:gd name="T66" fmla="*/ 5 w 160"/>
                    <a:gd name="T67" fmla="*/ 36 h 881"/>
                    <a:gd name="T68" fmla="*/ 5 w 160"/>
                    <a:gd name="T69" fmla="*/ 36 h 881"/>
                    <a:gd name="T70" fmla="*/ 4 w 160"/>
                    <a:gd name="T71" fmla="*/ 36 h 881"/>
                    <a:gd name="T72" fmla="*/ 4 w 160"/>
                    <a:gd name="T73" fmla="*/ 36 h 881"/>
                    <a:gd name="T74" fmla="*/ 3 w 160"/>
                    <a:gd name="T75" fmla="*/ 36 h 881"/>
                    <a:gd name="T76" fmla="*/ 9 w 160"/>
                    <a:gd name="T77" fmla="*/ 27 h 88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60"/>
                    <a:gd name="T118" fmla="*/ 0 h 881"/>
                    <a:gd name="T119" fmla="*/ 160 w 160"/>
                    <a:gd name="T120" fmla="*/ 881 h 88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60" h="881">
                      <a:moveTo>
                        <a:pt x="50" y="120"/>
                      </a:moveTo>
                      <a:lnTo>
                        <a:pt x="73" y="91"/>
                      </a:lnTo>
                      <a:lnTo>
                        <a:pt x="91" y="69"/>
                      </a:lnTo>
                      <a:lnTo>
                        <a:pt x="110" y="46"/>
                      </a:lnTo>
                      <a:lnTo>
                        <a:pt x="148" y="0"/>
                      </a:lnTo>
                      <a:lnTo>
                        <a:pt x="150" y="10"/>
                      </a:lnTo>
                      <a:lnTo>
                        <a:pt x="150" y="22"/>
                      </a:lnTo>
                      <a:lnTo>
                        <a:pt x="150" y="33"/>
                      </a:lnTo>
                      <a:lnTo>
                        <a:pt x="150" y="47"/>
                      </a:lnTo>
                      <a:lnTo>
                        <a:pt x="150" y="53"/>
                      </a:lnTo>
                      <a:lnTo>
                        <a:pt x="150" y="59"/>
                      </a:lnTo>
                      <a:lnTo>
                        <a:pt x="150" y="66"/>
                      </a:lnTo>
                      <a:lnTo>
                        <a:pt x="150" y="71"/>
                      </a:lnTo>
                      <a:lnTo>
                        <a:pt x="150" y="77"/>
                      </a:lnTo>
                      <a:lnTo>
                        <a:pt x="150" y="83"/>
                      </a:lnTo>
                      <a:lnTo>
                        <a:pt x="150" y="90"/>
                      </a:lnTo>
                      <a:lnTo>
                        <a:pt x="150" y="96"/>
                      </a:lnTo>
                      <a:lnTo>
                        <a:pt x="150" y="97"/>
                      </a:lnTo>
                      <a:lnTo>
                        <a:pt x="150" y="98"/>
                      </a:lnTo>
                      <a:lnTo>
                        <a:pt x="150" y="100"/>
                      </a:lnTo>
                      <a:lnTo>
                        <a:pt x="150" y="101"/>
                      </a:lnTo>
                      <a:lnTo>
                        <a:pt x="153" y="258"/>
                      </a:lnTo>
                      <a:lnTo>
                        <a:pt x="155" y="435"/>
                      </a:lnTo>
                      <a:lnTo>
                        <a:pt x="158" y="597"/>
                      </a:lnTo>
                      <a:lnTo>
                        <a:pt x="160" y="710"/>
                      </a:lnTo>
                      <a:lnTo>
                        <a:pt x="0" y="881"/>
                      </a:lnTo>
                      <a:lnTo>
                        <a:pt x="7" y="739"/>
                      </a:lnTo>
                      <a:lnTo>
                        <a:pt x="16" y="533"/>
                      </a:lnTo>
                      <a:lnTo>
                        <a:pt x="25" y="327"/>
                      </a:lnTo>
                      <a:lnTo>
                        <a:pt x="28" y="174"/>
                      </a:lnTo>
                      <a:lnTo>
                        <a:pt x="28" y="170"/>
                      </a:lnTo>
                      <a:lnTo>
                        <a:pt x="28" y="165"/>
                      </a:lnTo>
                      <a:lnTo>
                        <a:pt x="28" y="161"/>
                      </a:lnTo>
                      <a:lnTo>
                        <a:pt x="28" y="158"/>
                      </a:lnTo>
                      <a:lnTo>
                        <a:pt x="26" y="157"/>
                      </a:lnTo>
                      <a:lnTo>
                        <a:pt x="23" y="157"/>
                      </a:lnTo>
                      <a:lnTo>
                        <a:pt x="21" y="157"/>
                      </a:lnTo>
                      <a:lnTo>
                        <a:pt x="17" y="157"/>
                      </a:lnTo>
                      <a:lnTo>
                        <a:pt x="50" y="120"/>
                      </a:lnTo>
                      <a:close/>
                    </a:path>
                  </a:pathLst>
                </a:custGeom>
                <a:solidFill>
                  <a:srgbClr val="7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sp>
            <p:nvSpPr>
              <p:cNvPr id="6160" name="Text Box 53"/>
              <p:cNvSpPr txBox="1">
                <a:spLocks noChangeArrowheads="1"/>
              </p:cNvSpPr>
              <p:nvPr/>
            </p:nvSpPr>
            <p:spPr bwMode="auto">
              <a:xfrm>
                <a:off x="2504" y="2752"/>
                <a:ext cx="112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</a:defRPr>
                </a:lvl9pPr>
              </a:lstStyle>
              <a:p>
                <a:pPr eaLnBrk="1" hangingPunct="1"/>
                <a:endParaRPr lang="ko-KR" altLang="ko-KR">
                  <a:latin typeface="Lucida Console" pitchFamily="49" charset="0"/>
                  <a:ea typeface="HY엽서L" pitchFamily="18" charset="-127"/>
                </a:endParaRPr>
              </a:p>
            </p:txBody>
          </p:sp>
        </p:grpSp>
        <p:sp>
          <p:nvSpPr>
            <p:cNvPr id="6151" name="Text Box 80"/>
            <p:cNvSpPr txBox="1">
              <a:spLocks noChangeArrowheads="1"/>
            </p:cNvSpPr>
            <p:nvPr/>
          </p:nvSpPr>
          <p:spPr bwMode="auto">
            <a:xfrm>
              <a:off x="4167188" y="3384550"/>
              <a:ext cx="17091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ko-KR" altLang="en-US" dirty="0" err="1">
                  <a:latin typeface="+mn-lt"/>
                </a:rPr>
                <a:t>스택</a:t>
              </a:r>
              <a:r>
                <a:rPr lang="ko-KR" altLang="en-US" dirty="0">
                  <a:latin typeface="+mn-lt"/>
                </a:rPr>
                <a:t> 상단</a:t>
              </a:r>
              <a:r>
                <a:rPr lang="en-US" altLang="ko-KR" dirty="0">
                  <a:latin typeface="+mn-lt"/>
                </a:rPr>
                <a:t>(top)</a:t>
              </a:r>
            </a:p>
          </p:txBody>
        </p:sp>
        <p:sp>
          <p:nvSpPr>
            <p:cNvPr id="6152" name="Text Box 81"/>
            <p:cNvSpPr txBox="1">
              <a:spLocks noChangeArrowheads="1"/>
            </p:cNvSpPr>
            <p:nvPr/>
          </p:nvSpPr>
          <p:spPr bwMode="auto">
            <a:xfrm>
              <a:off x="4167188" y="4824413"/>
              <a:ext cx="21194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ko-KR" altLang="en-US">
                  <a:latin typeface="+mn-lt"/>
                </a:rPr>
                <a:t>스택 하단</a:t>
              </a:r>
              <a:r>
                <a:rPr lang="en-US" altLang="ko-KR">
                  <a:latin typeface="+mn-lt"/>
                </a:rPr>
                <a:t>(bottom)</a:t>
              </a:r>
            </a:p>
          </p:txBody>
        </p:sp>
        <p:sp>
          <p:nvSpPr>
            <p:cNvPr id="6153" name="Text Box 294"/>
            <p:cNvSpPr txBox="1">
              <a:spLocks noChangeArrowheads="1"/>
            </p:cNvSpPr>
            <p:nvPr/>
          </p:nvSpPr>
          <p:spPr bwMode="auto">
            <a:xfrm>
              <a:off x="3222625" y="4840288"/>
              <a:ext cx="3222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Lucida Console" pitchFamily="49" charset="0"/>
                </a:rPr>
                <a:t>A</a:t>
              </a:r>
            </a:p>
          </p:txBody>
        </p:sp>
        <p:sp>
          <p:nvSpPr>
            <p:cNvPr id="6154" name="Text Box 295"/>
            <p:cNvSpPr txBox="1">
              <a:spLocks noChangeArrowheads="1"/>
            </p:cNvSpPr>
            <p:nvPr/>
          </p:nvSpPr>
          <p:spPr bwMode="auto">
            <a:xfrm>
              <a:off x="3176588" y="4194175"/>
              <a:ext cx="322262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Lucida Console" pitchFamily="49" charset="0"/>
                </a:rPr>
                <a:t>B</a:t>
              </a:r>
            </a:p>
          </p:txBody>
        </p:sp>
        <p:sp>
          <p:nvSpPr>
            <p:cNvPr id="6155" name="Text Box 296"/>
            <p:cNvSpPr txBox="1">
              <a:spLocks noChangeArrowheads="1"/>
            </p:cNvSpPr>
            <p:nvPr/>
          </p:nvSpPr>
          <p:spPr bwMode="auto">
            <a:xfrm>
              <a:off x="3222625" y="3519488"/>
              <a:ext cx="32226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Lucida Console" pitchFamily="49" charset="0"/>
                </a:rPr>
                <a:t>C</a:t>
              </a:r>
            </a:p>
          </p:txBody>
        </p:sp>
        <p:sp>
          <p:nvSpPr>
            <p:cNvPr id="6156" name="Freeform 297"/>
            <p:cNvSpPr>
              <a:spLocks/>
            </p:cNvSpPr>
            <p:nvPr/>
          </p:nvSpPr>
          <p:spPr bwMode="auto">
            <a:xfrm>
              <a:off x="3492500" y="1223963"/>
              <a:ext cx="773113" cy="1979612"/>
            </a:xfrm>
            <a:custGeom>
              <a:avLst/>
              <a:gdLst>
                <a:gd name="T0" fmla="*/ 2147483647 w 431"/>
                <a:gd name="T1" fmla="*/ 2147483647 h 1633"/>
                <a:gd name="T2" fmla="*/ 2147483647 w 431"/>
                <a:gd name="T3" fmla="*/ 2147483647 h 1633"/>
                <a:gd name="T4" fmla="*/ 2147483647 w 431"/>
                <a:gd name="T5" fmla="*/ 0 h 1633"/>
                <a:gd name="T6" fmla="*/ 0 60000 65536"/>
                <a:gd name="T7" fmla="*/ 0 60000 65536"/>
                <a:gd name="T8" fmla="*/ 0 60000 65536"/>
                <a:gd name="T9" fmla="*/ 0 w 431"/>
                <a:gd name="T10" fmla="*/ 0 h 1633"/>
                <a:gd name="T11" fmla="*/ 431 w 431"/>
                <a:gd name="T12" fmla="*/ 1633 h 16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1633">
                  <a:moveTo>
                    <a:pt x="23" y="1633"/>
                  </a:moveTo>
                  <a:cubicBezTo>
                    <a:pt x="11" y="1202"/>
                    <a:pt x="0" y="771"/>
                    <a:pt x="68" y="499"/>
                  </a:cubicBezTo>
                  <a:cubicBezTo>
                    <a:pt x="136" y="227"/>
                    <a:pt x="283" y="113"/>
                    <a:pt x="431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157" name="Freeform 298"/>
            <p:cNvSpPr>
              <a:spLocks/>
            </p:cNvSpPr>
            <p:nvPr/>
          </p:nvSpPr>
          <p:spPr bwMode="auto">
            <a:xfrm flipH="1">
              <a:off x="2681288" y="1358900"/>
              <a:ext cx="585787" cy="1873250"/>
            </a:xfrm>
            <a:custGeom>
              <a:avLst/>
              <a:gdLst>
                <a:gd name="T0" fmla="*/ 2147483647 w 454"/>
                <a:gd name="T1" fmla="*/ 0 h 1180"/>
                <a:gd name="T2" fmla="*/ 2147483647 w 454"/>
                <a:gd name="T3" fmla="*/ 2147483647 h 1180"/>
                <a:gd name="T4" fmla="*/ 0 w 454"/>
                <a:gd name="T5" fmla="*/ 2147483647 h 1180"/>
                <a:gd name="T6" fmla="*/ 0 60000 65536"/>
                <a:gd name="T7" fmla="*/ 0 60000 65536"/>
                <a:gd name="T8" fmla="*/ 0 60000 65536"/>
                <a:gd name="T9" fmla="*/ 0 w 454"/>
                <a:gd name="T10" fmla="*/ 0 h 1180"/>
                <a:gd name="T11" fmla="*/ 454 w 454"/>
                <a:gd name="T12" fmla="*/ 1180 h 1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54" h="1180">
                  <a:moveTo>
                    <a:pt x="454" y="0"/>
                  </a:moveTo>
                  <a:cubicBezTo>
                    <a:pt x="310" y="128"/>
                    <a:pt x="167" y="257"/>
                    <a:pt x="91" y="454"/>
                  </a:cubicBezTo>
                  <a:cubicBezTo>
                    <a:pt x="15" y="651"/>
                    <a:pt x="7" y="915"/>
                    <a:pt x="0" y="118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158" name="AutoShape 299"/>
            <p:cNvSpPr>
              <a:spLocks/>
            </p:cNvSpPr>
            <p:nvPr/>
          </p:nvSpPr>
          <p:spPr bwMode="auto">
            <a:xfrm>
              <a:off x="6178550" y="1604963"/>
              <a:ext cx="2308225" cy="338137"/>
            </a:xfrm>
            <a:prstGeom prst="borderCallout2">
              <a:avLst>
                <a:gd name="adj1" fmla="val 33801"/>
                <a:gd name="adj2" fmla="val -3301"/>
                <a:gd name="adj3" fmla="val 33801"/>
                <a:gd name="adj4" fmla="val -56880"/>
                <a:gd name="adj5" fmla="val 566199"/>
                <a:gd name="adj6" fmla="val -112519"/>
              </a:avLst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ko-KR" altLang="en-US">
                  <a:latin typeface="+mn-lt"/>
                </a:rPr>
                <a:t>요소</a:t>
              </a:r>
              <a:r>
                <a:rPr lang="en-US" altLang="ko-KR">
                  <a:latin typeface="+mn-lt"/>
                </a:rPr>
                <a:t>(element)</a:t>
              </a:r>
            </a:p>
          </p:txBody>
        </p:sp>
      </p:grp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4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6882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6883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6884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6877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6878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6879" name="Line 18"/>
          <p:cNvSpPr>
            <a:spLocks noChangeShapeType="1"/>
          </p:cNvSpPr>
          <p:nvPr/>
        </p:nvSpPr>
        <p:spPr bwMode="auto">
          <a:xfrm>
            <a:off x="2152650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4464050" y="4303713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6881" name="AutoShape 20"/>
          <p:cNvSpPr>
            <a:spLocks noChangeArrowheads="1"/>
          </p:cNvSpPr>
          <p:nvPr/>
        </p:nvSpPr>
        <p:spPr bwMode="auto">
          <a:xfrm>
            <a:off x="4465638" y="38608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7904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7905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7906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7901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7902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7903" name="Line 18"/>
          <p:cNvSpPr>
            <a:spLocks noChangeShapeType="1"/>
          </p:cNvSpPr>
          <p:nvPr/>
        </p:nvSpPr>
        <p:spPr bwMode="auto">
          <a:xfrm>
            <a:off x="2649538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8929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30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31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8925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8926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8927" name="Line 18"/>
          <p:cNvSpPr>
            <a:spLocks noChangeShapeType="1"/>
          </p:cNvSpPr>
          <p:nvPr/>
        </p:nvSpPr>
        <p:spPr bwMode="auto">
          <a:xfrm>
            <a:off x="3146425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8928" name="AutoShape 19"/>
          <p:cNvSpPr>
            <a:spLocks noChangeArrowheads="1"/>
          </p:cNvSpPr>
          <p:nvPr/>
        </p:nvSpPr>
        <p:spPr bwMode="auto">
          <a:xfrm>
            <a:off x="4446588" y="432435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noFill/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endParaRPr lang="ko-KR" altLang="ko-KR" sz="2000">
              <a:latin typeface="HY엽서L" pitchFamily="18" charset="-127"/>
              <a:ea typeface="HY엽서L" pitchFamily="18" charset="-127"/>
            </a:endParaRPr>
          </a:p>
        </p:txBody>
      </p:sp>
      <p:grpSp>
        <p:nvGrpSpPr>
          <p:cNvPr id="39948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39953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9954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9955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9949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9950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39951" name="Line 18"/>
          <p:cNvSpPr>
            <a:spLocks noChangeShapeType="1"/>
          </p:cNvSpPr>
          <p:nvPr/>
        </p:nvSpPr>
        <p:spPr bwMode="auto">
          <a:xfrm>
            <a:off x="3657600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9952" name="AutoShape 19"/>
          <p:cNvSpPr>
            <a:spLocks noChangeArrowheads="1"/>
          </p:cNvSpPr>
          <p:nvPr/>
        </p:nvSpPr>
        <p:spPr bwMode="auto">
          <a:xfrm>
            <a:off x="4446588" y="432435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58775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(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8651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13700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187483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37966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)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5689600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a</a:t>
            </a:r>
          </a:p>
        </p:txBody>
      </p:sp>
      <p:sp>
        <p:nvSpPr>
          <p:cNvPr id="40968" name="AutoShape 8"/>
          <p:cNvSpPr>
            <a:spLocks noChangeArrowheads="1"/>
          </p:cNvSpPr>
          <p:nvPr/>
        </p:nvSpPr>
        <p:spPr bwMode="auto">
          <a:xfrm>
            <a:off x="61944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b</a:t>
            </a:r>
          </a:p>
        </p:txBody>
      </p:sp>
      <p:sp>
        <p:nvSpPr>
          <p:cNvPr id="40969" name="AutoShape 9"/>
          <p:cNvSpPr>
            <a:spLocks noChangeArrowheads="1"/>
          </p:cNvSpPr>
          <p:nvPr/>
        </p:nvSpPr>
        <p:spPr bwMode="auto">
          <a:xfrm>
            <a:off x="6697663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+</a:t>
            </a:r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7202488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7705725" y="3721100"/>
            <a:ext cx="511175" cy="48577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4335463" y="3316288"/>
            <a:ext cx="719137" cy="1493837"/>
            <a:chOff x="930" y="2115"/>
            <a:chExt cx="453" cy="1315"/>
          </a:xfrm>
        </p:grpSpPr>
        <p:sp>
          <p:nvSpPr>
            <p:cNvPr id="40976" name="Line 13"/>
            <p:cNvSpPr>
              <a:spLocks noChangeShapeType="1"/>
            </p:cNvSpPr>
            <p:nvPr/>
          </p:nvSpPr>
          <p:spPr bwMode="auto">
            <a:xfrm>
              <a:off x="930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40977" name="Line 14"/>
            <p:cNvSpPr>
              <a:spLocks noChangeShapeType="1"/>
            </p:cNvSpPr>
            <p:nvPr/>
          </p:nvSpPr>
          <p:spPr bwMode="auto">
            <a:xfrm>
              <a:off x="930" y="3430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40978" name="Line 15"/>
            <p:cNvSpPr>
              <a:spLocks noChangeShapeType="1"/>
            </p:cNvSpPr>
            <p:nvPr/>
          </p:nvSpPr>
          <p:spPr bwMode="auto">
            <a:xfrm flipV="1">
              <a:off x="1383" y="2115"/>
              <a:ext cx="0" cy="1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40973" name="AutoShape 16"/>
          <p:cNvSpPr>
            <a:spLocks noChangeArrowheads="1"/>
          </p:cNvSpPr>
          <p:nvPr/>
        </p:nvSpPr>
        <p:spPr bwMode="auto">
          <a:xfrm>
            <a:off x="2884488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*</a:t>
            </a:r>
          </a:p>
        </p:txBody>
      </p:sp>
      <p:sp>
        <p:nvSpPr>
          <p:cNvPr id="40974" name="AutoShape 17"/>
          <p:cNvSpPr>
            <a:spLocks noChangeArrowheads="1"/>
          </p:cNvSpPr>
          <p:nvPr/>
        </p:nvSpPr>
        <p:spPr bwMode="auto">
          <a:xfrm>
            <a:off x="3389313" y="3721100"/>
            <a:ext cx="511175" cy="485775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000">
                <a:latin typeface="HY엽서L" pitchFamily="18" charset="-127"/>
                <a:ea typeface="HY엽서L" pitchFamily="18" charset="-127"/>
              </a:rPr>
              <a:t>c</a:t>
            </a:r>
          </a:p>
        </p:txBody>
      </p:sp>
      <p:sp>
        <p:nvSpPr>
          <p:cNvPr id="40975" name="Line 18"/>
          <p:cNvSpPr>
            <a:spLocks noChangeShapeType="1"/>
          </p:cNvSpPr>
          <p:nvPr/>
        </p:nvSpPr>
        <p:spPr bwMode="auto">
          <a:xfrm>
            <a:off x="4081463" y="34337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1466655" y="143635"/>
            <a:ext cx="7043737" cy="646946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infix_to_postfix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:</a:t>
            </a: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/>
            </a:r>
            <a:br>
              <a:rPr lang="en-US" altLang="ko-KR" sz="1400" dirty="0">
                <a:latin typeface="Trebuchet MS" panose="020B0603020202020204" pitchFamily="34" charset="0"/>
              </a:rPr>
            </a:b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스택 </a:t>
            </a:r>
            <a:r>
              <a:rPr lang="en-US" altLang="ko-KR" sz="1400" dirty="0">
                <a:latin typeface="Trebuchet MS" panose="020B0603020202020204" pitchFamily="34" charset="0"/>
              </a:rPr>
              <a:t>s</a:t>
            </a:r>
            <a:r>
              <a:rPr lang="ko-KR" altLang="en-US" sz="1400" dirty="0">
                <a:latin typeface="Trebuchet MS" panose="020B0603020202020204" pitchFamily="34" charset="0"/>
              </a:rPr>
              <a:t>를 생성하고 초기화 </a:t>
            </a:r>
            <a:endParaRPr lang="ko-KR" altLang="en-US" sz="1400" b="1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dirty="0">
                <a:latin typeface="Trebuchet MS" panose="020B0603020202020204" pitchFamily="34" charset="0"/>
              </a:rPr>
              <a:t>while</a:t>
            </a:r>
            <a:r>
              <a:rPr lang="en-US" altLang="ko-KR" sz="1400" dirty="0">
                <a:latin typeface="Trebuchet MS" panose="020B0603020202020204" pitchFamily="34" charset="0"/>
              </a:rPr>
              <a:t> (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ko-KR" altLang="en-US" sz="1400" dirty="0">
                <a:latin typeface="Trebuchet MS" panose="020B0603020202020204" pitchFamily="34" charset="0"/>
              </a:rPr>
              <a:t>에 처리할 문자가 남아 있으면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← </a:t>
            </a:r>
            <a:r>
              <a:rPr lang="ko-KR" altLang="en-US" sz="1400" dirty="0">
                <a:latin typeface="Trebuchet MS" panose="020B0603020202020204" pitchFamily="34" charset="0"/>
              </a:rPr>
              <a:t>다음에 처리할 문자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</a:t>
            </a:r>
            <a:r>
              <a:rPr lang="en-US" altLang="ko-KR" sz="1400" b="1" dirty="0">
                <a:latin typeface="Trebuchet MS" panose="020B0603020202020204" pitchFamily="34" charset="0"/>
              </a:rPr>
              <a:t>switch 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연산자</a:t>
            </a:r>
            <a:r>
              <a:rPr lang="en-US" altLang="ko-KR" sz="1400" dirty="0">
                <a:latin typeface="Trebuchet MS" panose="020B0603020202020204" pitchFamily="34" charset="0"/>
              </a:rPr>
              <a:t>: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while</a:t>
            </a:r>
            <a:r>
              <a:rPr lang="en-US" altLang="ko-KR" sz="1400" dirty="0">
                <a:latin typeface="Trebuchet MS" panose="020B0603020202020204" pitchFamily="34" charset="0"/>
              </a:rPr>
              <a:t> ( peek(s)</a:t>
            </a:r>
            <a:r>
              <a:rPr lang="ko-KR" altLang="en-US" sz="1400" dirty="0">
                <a:latin typeface="Trebuchet MS" panose="020B0603020202020204" pitchFamily="34" charset="0"/>
              </a:rPr>
              <a:t>의 우선순위 ≥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ko-KR" altLang="en-US" sz="1400" dirty="0">
                <a:latin typeface="Trebuchet MS" panose="020B0603020202020204" pitchFamily="34" charset="0"/>
              </a:rPr>
              <a:t>의 우선순위 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do</a:t>
            </a:r>
            <a:r>
              <a:rPr lang="en-US" altLang="ko-KR" sz="1400" dirty="0">
                <a:latin typeface="Trebuchet MS" panose="020B0603020202020204" pitchFamily="34" charset="0"/>
              </a:rPr>
              <a:t> e ← pop(s)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     e</a:t>
            </a:r>
            <a:r>
              <a:rPr lang="ko-KR" altLang="en-US" sz="1400" dirty="0">
                <a:latin typeface="Trebuchet MS" panose="020B0603020202020204" pitchFamily="34" charset="0"/>
              </a:rPr>
              <a:t>를 출력            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   </a:t>
            </a:r>
            <a:r>
              <a:rPr lang="en-US" altLang="ko-KR" sz="1400" dirty="0">
                <a:latin typeface="Trebuchet MS" panose="020B0603020202020204" pitchFamily="34" charset="0"/>
              </a:rPr>
              <a:t>push(s,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왼쪽 괄호</a:t>
            </a:r>
            <a:r>
              <a:rPr lang="en-US" altLang="ko-KR" sz="1400" dirty="0">
                <a:latin typeface="Trebuchet MS" panose="020B0603020202020204" pitchFamily="34" charset="0"/>
              </a:rPr>
              <a:t>:     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push(s,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>
                <a:latin typeface="Trebuchet MS" panose="020B0603020202020204" pitchFamily="34" charset="0"/>
              </a:rPr>
              <a:t>오른쪽 괄호</a:t>
            </a:r>
            <a:r>
              <a:rPr lang="en-US" altLang="ko-KR" sz="1400" dirty="0">
                <a:latin typeface="Trebuchet MS" panose="020B0603020202020204" pitchFamily="34" charset="0"/>
              </a:rPr>
              <a:t>: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e ← pop(s);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while</a:t>
            </a:r>
            <a:r>
              <a:rPr lang="en-US" altLang="ko-KR" sz="1400" dirty="0">
                <a:latin typeface="Trebuchet MS" panose="020B0603020202020204" pitchFamily="34" charset="0"/>
              </a:rPr>
              <a:t>( e ≠ </a:t>
            </a:r>
            <a:r>
              <a:rPr lang="ko-KR" altLang="en-US" sz="1400" dirty="0" err="1">
                <a:latin typeface="Trebuchet MS" panose="020B0603020202020204" pitchFamily="34" charset="0"/>
              </a:rPr>
              <a:t>왼쪽괄호</a:t>
            </a:r>
            <a:r>
              <a:rPr lang="ko-KR" altLang="en-US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do</a:t>
            </a:r>
            <a:r>
              <a:rPr lang="en-US" altLang="ko-KR" sz="1400" dirty="0">
                <a:latin typeface="Trebuchet MS" panose="020B0603020202020204" pitchFamily="34" charset="0"/>
              </a:rPr>
              <a:t> e</a:t>
            </a:r>
            <a:r>
              <a:rPr lang="ko-KR" altLang="en-US" sz="1400" dirty="0">
                <a:latin typeface="Trebuchet MS" panose="020B0603020202020204" pitchFamily="34" charset="0"/>
              </a:rPr>
              <a:t>를 출력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        </a:t>
            </a:r>
            <a:r>
              <a:rPr lang="en-US" altLang="ko-KR" sz="1400" dirty="0">
                <a:latin typeface="Trebuchet MS" panose="020B0603020202020204" pitchFamily="34" charset="0"/>
              </a:rPr>
              <a:t>e ← pop(s)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case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ko-KR" altLang="en-US" sz="1400" dirty="0" err="1">
                <a:latin typeface="Trebuchet MS" panose="020B0603020202020204" pitchFamily="34" charset="0"/>
              </a:rPr>
              <a:t>피연산자</a:t>
            </a:r>
            <a:r>
              <a:rPr lang="en-US" altLang="ko-KR" sz="1400" dirty="0">
                <a:latin typeface="Trebuchet MS" panose="020B0603020202020204" pitchFamily="34" charset="0"/>
              </a:rPr>
              <a:t>: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ko-KR" altLang="en-US" sz="1400" dirty="0">
                <a:latin typeface="Trebuchet MS" panose="020B0603020202020204" pitchFamily="34" charset="0"/>
              </a:rPr>
              <a:t>를 출력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   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break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  <a:endParaRPr lang="en-US" altLang="ko-KR" sz="1400" b="1" dirty="0"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45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881590" y="1808820"/>
            <a:ext cx="7043737" cy="82484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b="1" dirty="0" smtClean="0">
                <a:latin typeface="Trebuchet MS" panose="020B0603020202020204" pitchFamily="34" charset="0"/>
              </a:rPr>
              <a:t>while</a:t>
            </a:r>
            <a:r>
              <a:rPr lang="en-US" altLang="ko-KR" sz="1400" dirty="0">
                <a:latin typeface="Trebuchet MS" panose="020B0603020202020204" pitchFamily="34" charset="0"/>
              </a:rPr>
              <a:t>( </a:t>
            </a:r>
            <a:r>
              <a:rPr lang="en-US" altLang="ko-KR" sz="1400" b="1" dirty="0">
                <a:latin typeface="Trebuchet MS" panose="020B0603020202020204" pitchFamily="34" charset="0"/>
              </a:rPr>
              <a:t>not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(s) ) 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 </a:t>
            </a:r>
            <a:r>
              <a:rPr lang="en-US" altLang="ko-KR" sz="1400" b="1" dirty="0">
                <a:latin typeface="Trebuchet MS" panose="020B0603020202020204" pitchFamily="34" charset="0"/>
              </a:rPr>
              <a:t>do</a:t>
            </a:r>
            <a:r>
              <a:rPr lang="en-US" altLang="ko-KR" sz="1400" dirty="0">
                <a:latin typeface="Trebuchet MS" panose="020B0603020202020204" pitchFamily="34" charset="0"/>
              </a:rPr>
              <a:t> e ← pop(s)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         e</a:t>
            </a:r>
            <a:r>
              <a:rPr lang="ko-KR" altLang="en-US" sz="1400" dirty="0">
                <a:latin typeface="Trebuchet MS" panose="020B0603020202020204" pitchFamily="34" charset="0"/>
              </a:rPr>
              <a:t>를 출력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46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836585" y="1448780"/>
            <a:ext cx="7043737" cy="496135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stdio.h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#include &lt;</a:t>
            </a:r>
            <a:r>
              <a:rPr lang="en-US" altLang="ko-KR" sz="1400" dirty="0" err="1">
                <a:latin typeface="Trebuchet MS" panose="020B0603020202020204" pitchFamily="34" charset="0"/>
              </a:rPr>
              <a:t>stdlib.h</a:t>
            </a:r>
            <a:r>
              <a:rPr lang="en-US" altLang="ko-KR" sz="1400" dirty="0">
                <a:latin typeface="Trebuchet MS" panose="020B0603020202020204" pitchFamily="34" charset="0"/>
              </a:rPr>
              <a:t>&gt;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#define MAX_STACK_SIZE 100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char element;		// </a:t>
            </a:r>
            <a:r>
              <a:rPr lang="ko-KR" altLang="en-US" sz="1400" dirty="0">
                <a:latin typeface="Trebuchet MS" panose="020B0603020202020204" pitchFamily="34" charset="0"/>
              </a:rPr>
              <a:t>교체</a:t>
            </a:r>
            <a:r>
              <a:rPr lang="en-US" altLang="ko-KR" sz="1400" dirty="0">
                <a:latin typeface="Trebuchet MS" panose="020B0603020202020204" pitchFamily="34" charset="0"/>
              </a:rPr>
              <a:t>!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...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 끝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ko-KR" altLang="en-US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연산자의 우선순위를 반환한다</a:t>
            </a:r>
            <a:r>
              <a:rPr lang="en-US" altLang="ko-KR" sz="1400" dirty="0">
                <a:latin typeface="Trebuchet MS" panose="020B0603020202020204" pitchFamily="34" charset="0"/>
              </a:rPr>
              <a:t>.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prec</a:t>
            </a:r>
            <a:r>
              <a:rPr lang="en-US" altLang="ko-KR" sz="1400" dirty="0">
                <a:latin typeface="Trebuchet MS" panose="020B0603020202020204" pitchFamily="34" charset="0"/>
              </a:rPr>
              <a:t>(char op)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switch (op)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case '(': case ')': 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case '+': case '-': return 1;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case '*': case '/': return 2;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-1;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ko-KR" altLang="en-US" sz="1400" dirty="0">
              <a:latin typeface="Trebuchet MS" panose="020B0603020202020204" pitchFamily="34" charset="0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프로그램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47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프로그램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91580" y="1219200"/>
            <a:ext cx="7515835" cy="491826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중위 표기 수식 </a:t>
            </a:r>
            <a:r>
              <a:rPr lang="en-US" altLang="ko-KR" sz="1400" dirty="0">
                <a:latin typeface="Trebuchet MS" panose="020B0603020202020204" pitchFamily="34" charset="0"/>
              </a:rPr>
              <a:t>-&gt; </a:t>
            </a:r>
            <a:r>
              <a:rPr lang="ko-KR" altLang="en-US" sz="1400" dirty="0">
                <a:latin typeface="Trebuchet MS" panose="020B0603020202020204" pitchFamily="34" charset="0"/>
              </a:rPr>
              <a:t>후위 표기 수식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infix_to_postfix</a:t>
            </a:r>
            <a:r>
              <a:rPr lang="en-US" altLang="ko-KR" sz="1400" dirty="0">
                <a:latin typeface="Trebuchet MS" panose="020B0603020202020204" pitchFamily="34" charset="0"/>
              </a:rPr>
              <a:t>(char 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[])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char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, </a:t>
            </a:r>
            <a:r>
              <a:rPr lang="en-US" altLang="ko-KR" sz="1400" dirty="0" err="1">
                <a:latin typeface="Trebuchet MS" panose="020B0603020202020204" pitchFamily="34" charset="0"/>
              </a:rPr>
              <a:t>top_op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len</a:t>
            </a:r>
            <a:r>
              <a:rPr lang="en-US" altLang="ko-KR" sz="1400" dirty="0">
                <a:latin typeface="Trebuchet MS" panose="020B0603020202020204" pitchFamily="34" charset="0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</a:rPr>
              <a:t>strlen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s;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</a:rPr>
              <a:t>(&amp;s);			// </a:t>
            </a:r>
            <a:r>
              <a:rPr lang="ko-KR" altLang="en-US" sz="1400" dirty="0">
                <a:latin typeface="Trebuchet MS" panose="020B0603020202020204" pitchFamily="34" charset="0"/>
              </a:rPr>
              <a:t>스택 초기화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0;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&lt;</a:t>
            </a:r>
            <a:r>
              <a:rPr lang="en-US" altLang="ko-KR" sz="1400" dirty="0" err="1">
                <a:latin typeface="Trebuchet MS" panose="020B0603020202020204" pitchFamily="34" charset="0"/>
              </a:rPr>
              <a:t>len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++)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</a:rPr>
              <a:t>exp</a:t>
            </a:r>
            <a:r>
              <a:rPr lang="en-US" altLang="ko-KR" sz="1400" dirty="0">
                <a:latin typeface="Trebuchet MS" panose="020B0603020202020204" pitchFamily="34" charset="0"/>
              </a:rPr>
              <a:t>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];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switch 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case '+': case '-': case '*': case '/': // </a:t>
            </a:r>
            <a:r>
              <a:rPr lang="ko-KR" altLang="en-US" sz="1400" dirty="0">
                <a:latin typeface="Trebuchet MS" panose="020B0603020202020204" pitchFamily="34" charset="0"/>
              </a:rPr>
              <a:t>연산자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					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스택에 있는 연산자의 우선순위가 더 크거나 같으면 출력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while (!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(&amp;s) &amp;&amp; (</a:t>
            </a:r>
            <a:r>
              <a:rPr lang="en-US" altLang="ko-KR" sz="1400" dirty="0" err="1">
                <a:latin typeface="Trebuchet MS" panose="020B0603020202020204" pitchFamily="34" charset="0"/>
              </a:rPr>
              <a:t>prec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 &lt;= </a:t>
            </a:r>
            <a:r>
              <a:rPr lang="en-US" altLang="ko-KR" sz="1400" dirty="0" err="1">
                <a:latin typeface="Trebuchet MS" panose="020B0603020202020204" pitchFamily="34" charset="0"/>
              </a:rPr>
              <a:t>prec</a:t>
            </a:r>
            <a:r>
              <a:rPr lang="en-US" altLang="ko-KR" sz="1400" dirty="0">
                <a:latin typeface="Trebuchet MS" panose="020B0603020202020204" pitchFamily="34" charset="0"/>
              </a:rPr>
              <a:t>(peek(&amp;s))))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("%c", pop(&amp;s));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push(&amp;s,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break;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48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프로그램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791580" y="1219200"/>
            <a:ext cx="7043737" cy="513371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case '(':	// </a:t>
            </a:r>
            <a:r>
              <a:rPr lang="ko-KR" altLang="en-US" sz="1400" dirty="0">
                <a:latin typeface="Trebuchet MS" panose="020B0603020202020204" pitchFamily="34" charset="0"/>
              </a:rPr>
              <a:t>왼쪽 괄호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push(&amp;s,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case ')':	// </a:t>
            </a:r>
            <a:r>
              <a:rPr lang="ko-KR" altLang="en-US" sz="1400" dirty="0">
                <a:latin typeface="Trebuchet MS" panose="020B0603020202020204" pitchFamily="34" charset="0"/>
              </a:rPr>
              <a:t>오른쪽 괄호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 err="1">
                <a:latin typeface="Trebuchet MS" panose="020B0603020202020204" pitchFamily="34" charset="0"/>
              </a:rPr>
              <a:t>top_op</a:t>
            </a:r>
            <a:r>
              <a:rPr lang="en-US" altLang="ko-KR" sz="1400" dirty="0">
                <a:latin typeface="Trebuchet MS" panose="020B0603020202020204" pitchFamily="34" charset="0"/>
              </a:rPr>
              <a:t>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// </a:t>
            </a:r>
            <a:r>
              <a:rPr lang="ko-KR" altLang="en-US" sz="1400" dirty="0">
                <a:latin typeface="Trebuchet MS" panose="020B0603020202020204" pitchFamily="34" charset="0"/>
              </a:rPr>
              <a:t>왼쪽 괄호를 </a:t>
            </a:r>
            <a:r>
              <a:rPr lang="ko-KR" altLang="en-US" sz="1400" dirty="0" err="1">
                <a:latin typeface="Trebuchet MS" panose="020B0603020202020204" pitchFamily="34" charset="0"/>
              </a:rPr>
              <a:t>만날때까지</a:t>
            </a:r>
            <a:r>
              <a:rPr lang="ko-KR" altLang="en-US" sz="1400" dirty="0">
                <a:latin typeface="Trebuchet MS" panose="020B0603020202020204" pitchFamily="34" charset="0"/>
              </a:rPr>
              <a:t> 출력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>
                <a:latin typeface="Trebuchet MS" panose="020B0603020202020204" pitchFamily="34" charset="0"/>
              </a:rPr>
              <a:t>while (</a:t>
            </a:r>
            <a:r>
              <a:rPr lang="en-US" altLang="ko-KR" sz="1400" dirty="0" err="1">
                <a:latin typeface="Trebuchet MS" panose="020B0603020202020204" pitchFamily="34" charset="0"/>
              </a:rPr>
              <a:t>top_op</a:t>
            </a:r>
            <a:r>
              <a:rPr lang="en-US" altLang="ko-KR" sz="1400" dirty="0">
                <a:latin typeface="Trebuchet MS" panose="020B0603020202020204" pitchFamily="34" charset="0"/>
              </a:rPr>
              <a:t> != '(')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("%c", </a:t>
            </a:r>
            <a:r>
              <a:rPr lang="en-US" altLang="ko-KR" sz="1400" dirty="0" err="1">
                <a:latin typeface="Trebuchet MS" panose="020B0603020202020204" pitchFamily="34" charset="0"/>
              </a:rPr>
              <a:t>top_op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	</a:t>
            </a:r>
            <a:r>
              <a:rPr lang="en-US" altLang="ko-KR" sz="1400" dirty="0" err="1">
                <a:latin typeface="Trebuchet MS" panose="020B0603020202020204" pitchFamily="34" charset="0"/>
              </a:rPr>
              <a:t>top_op</a:t>
            </a:r>
            <a:r>
              <a:rPr lang="en-US" altLang="ko-KR" sz="1400" dirty="0">
                <a:latin typeface="Trebuchet MS" panose="020B0603020202020204" pitchFamily="34" charset="0"/>
              </a:rPr>
              <a:t>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default:		// </a:t>
            </a:r>
            <a:r>
              <a:rPr lang="ko-KR" altLang="en-US" sz="1400" dirty="0" err="1">
                <a:latin typeface="Trebuchet MS" panose="020B0603020202020204" pitchFamily="34" charset="0"/>
              </a:rPr>
              <a:t>피연산자</a:t>
            </a:r>
            <a:endParaRPr lang="ko-KR" altLang="en-US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("%c", </a:t>
            </a:r>
            <a:r>
              <a:rPr lang="en-US" altLang="ko-KR" sz="1400" dirty="0" err="1">
                <a:latin typeface="Trebuchet MS" panose="020B0603020202020204" pitchFamily="34" charset="0"/>
              </a:rPr>
              <a:t>ch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break;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while (!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(&amp;s))	// </a:t>
            </a:r>
            <a:r>
              <a:rPr lang="ko-KR" altLang="en-US" sz="1400" dirty="0">
                <a:latin typeface="Trebuchet MS" panose="020B0603020202020204" pitchFamily="34" charset="0"/>
              </a:rPr>
              <a:t>스택에 저장된 연산자들 출력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("%c", pop(&amp;s));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49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4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altLang="ko-KR" dirty="0"/>
              <a:t>: </a:t>
            </a:r>
            <a:r>
              <a:rPr lang="ko-KR" altLang="en-US" dirty="0"/>
              <a:t>시스템 스택을 이용한 함수 호출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70" y="1673805"/>
            <a:ext cx="2731060" cy="261484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19" y="4307587"/>
            <a:ext cx="6524625" cy="2047875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5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791580" y="1583795"/>
            <a:ext cx="7043737" cy="263456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char *s = "(2+3)*4+9";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중위표시수식 </a:t>
            </a:r>
            <a:r>
              <a:rPr lang="en-US" altLang="ko-KR" sz="1400" dirty="0">
                <a:latin typeface="Trebuchet MS" panose="020B0603020202020204" pitchFamily="34" charset="0"/>
              </a:rPr>
              <a:t>%s \n", 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후위표시수식 </a:t>
            </a:r>
            <a:r>
              <a:rPr lang="en-US" altLang="ko-KR" sz="1400" dirty="0">
                <a:latin typeface="Trebuchet MS" panose="020B0603020202020204" pitchFamily="34" charset="0"/>
              </a:rPr>
              <a:t>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infix_to_postfix</a:t>
            </a:r>
            <a:r>
              <a:rPr lang="en-US" altLang="ko-KR" sz="1400" dirty="0">
                <a:latin typeface="Trebuchet MS" panose="020B0603020202020204" pitchFamily="34" charset="0"/>
              </a:rPr>
              <a:t>(s);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91580" y="4284095"/>
            <a:ext cx="7043738" cy="52322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중위표시수식 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(2+3)*4+9</a:t>
            </a:r>
          </a:p>
          <a:p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후위표시수식 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23+4*9+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50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미로탐색문제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체계적인 방법 필요</a:t>
            </a:r>
          </a:p>
          <a:p>
            <a:pPr eaLnBrk="1" hangingPunct="1"/>
            <a:r>
              <a:rPr lang="ko-KR" altLang="en-US" smtClean="0"/>
              <a:t>현재의 위치에서 가능한 방향을 스택에 저장해놓았다가 막다른 길을 만나면 스택에서 다음 탐색 위치를 꺼낸다</a:t>
            </a:r>
            <a:r>
              <a:rPr lang="en-US" altLang="ko-KR" smtClean="0"/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90" y="3068960"/>
            <a:ext cx="5029200" cy="334327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51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705" y="98630"/>
            <a:ext cx="4557438" cy="639247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52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미로탐색 알고리즘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373062" y="1898830"/>
            <a:ext cx="8397875" cy="237490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>
                <a:latin typeface="Trebuchet MS" panose="020B0603020202020204" pitchFamily="34" charset="0"/>
              </a:rPr>
              <a:t>스택 </a:t>
            </a:r>
            <a:r>
              <a:rPr lang="en-US" altLang="ko-KR" sz="1400">
                <a:latin typeface="Trebuchet MS" panose="020B0603020202020204" pitchFamily="34" charset="0"/>
              </a:rPr>
              <a:t>s</a:t>
            </a:r>
            <a:r>
              <a:rPr lang="ko-KR" altLang="en-US" sz="1400">
                <a:latin typeface="Trebuchet MS" panose="020B0603020202020204" pitchFamily="34" charset="0"/>
              </a:rPr>
              <a:t>과 출구의 위치 </a:t>
            </a:r>
            <a:r>
              <a:rPr lang="en-US" altLang="ko-KR" sz="1400">
                <a:latin typeface="Trebuchet MS" panose="020B0603020202020204" pitchFamily="34" charset="0"/>
              </a:rPr>
              <a:t>x, </a:t>
            </a:r>
            <a:r>
              <a:rPr lang="ko-KR" altLang="en-US" sz="1400">
                <a:latin typeface="Trebuchet MS" panose="020B0603020202020204" pitchFamily="34" charset="0"/>
              </a:rPr>
              <a:t>현재 생쥐의 위치를 초기화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>
                <a:latin typeface="Trebuchet MS" panose="020B0603020202020204" pitchFamily="34" charset="0"/>
              </a:rPr>
              <a:t>while( </a:t>
            </a:r>
            <a:r>
              <a:rPr lang="ko-KR" altLang="en-US" sz="1400">
                <a:latin typeface="Trebuchet MS" panose="020B0603020202020204" pitchFamily="34" charset="0"/>
              </a:rPr>
              <a:t>현재의 위치가 출구가 아니면 </a:t>
            </a:r>
            <a:r>
              <a:rPr lang="en-US" altLang="ko-KR" sz="140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>
                <a:latin typeface="Trebuchet MS" panose="020B0603020202020204" pitchFamily="34" charset="0"/>
              </a:rPr>
              <a:t>  do  </a:t>
            </a:r>
            <a:r>
              <a:rPr lang="ko-KR" altLang="en-US" sz="1400">
                <a:latin typeface="Trebuchet MS" panose="020B0603020202020204" pitchFamily="34" charset="0"/>
              </a:rPr>
              <a:t>현재위치를 방문한 것으로 표기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>
                <a:latin typeface="Trebuchet MS" panose="020B0603020202020204" pitchFamily="34" charset="0"/>
              </a:rPr>
              <a:t>      </a:t>
            </a:r>
            <a:r>
              <a:rPr lang="en-US" altLang="ko-KR" sz="1400">
                <a:latin typeface="Trebuchet MS" panose="020B0603020202020204" pitchFamily="34" charset="0"/>
              </a:rPr>
              <a:t>if( </a:t>
            </a:r>
            <a:r>
              <a:rPr lang="ko-KR" altLang="en-US" sz="1400">
                <a:latin typeface="Trebuchet MS" panose="020B0603020202020204" pitchFamily="34" charset="0"/>
              </a:rPr>
              <a:t>현재위치의 위</a:t>
            </a:r>
            <a:r>
              <a:rPr lang="en-US" altLang="ko-KR" sz="1400">
                <a:latin typeface="Trebuchet MS" panose="020B0603020202020204" pitchFamily="34" charset="0"/>
              </a:rPr>
              <a:t>, </a:t>
            </a:r>
            <a:r>
              <a:rPr lang="ko-KR" altLang="en-US" sz="1400">
                <a:latin typeface="Trebuchet MS" panose="020B0603020202020204" pitchFamily="34" charset="0"/>
              </a:rPr>
              <a:t>아래</a:t>
            </a:r>
            <a:r>
              <a:rPr lang="en-US" altLang="ko-KR" sz="1400">
                <a:latin typeface="Trebuchet MS" panose="020B0603020202020204" pitchFamily="34" charset="0"/>
              </a:rPr>
              <a:t>, </a:t>
            </a:r>
            <a:r>
              <a:rPr lang="ko-KR" altLang="en-US" sz="1400">
                <a:latin typeface="Trebuchet MS" panose="020B0603020202020204" pitchFamily="34" charset="0"/>
              </a:rPr>
              <a:t>왼쪽</a:t>
            </a:r>
            <a:r>
              <a:rPr lang="en-US" altLang="ko-KR" sz="1400">
                <a:latin typeface="Trebuchet MS" panose="020B0603020202020204" pitchFamily="34" charset="0"/>
              </a:rPr>
              <a:t>, </a:t>
            </a:r>
            <a:r>
              <a:rPr lang="ko-KR" altLang="en-US" sz="1400">
                <a:latin typeface="Trebuchet MS" panose="020B0603020202020204" pitchFamily="34" charset="0"/>
              </a:rPr>
              <a:t>오른쪽 위치가 아직 방문되지 않았고 갈수 있으면 </a:t>
            </a:r>
            <a:r>
              <a:rPr lang="en-US" altLang="ko-KR" sz="1400">
                <a:latin typeface="Trebuchet MS" panose="020B0603020202020204" pitchFamily="34" charset="0"/>
              </a:rPr>
              <a:t>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>
                <a:latin typeface="Trebuchet MS" panose="020B0603020202020204" pitchFamily="34" charset="0"/>
              </a:rPr>
              <a:t>        then </a:t>
            </a:r>
            <a:r>
              <a:rPr lang="ko-KR" altLang="en-US" sz="1400">
                <a:latin typeface="Trebuchet MS" panose="020B0603020202020204" pitchFamily="34" charset="0"/>
              </a:rPr>
              <a:t>그 위치들을 스택에 </a:t>
            </a:r>
            <a:r>
              <a:rPr lang="en-US" altLang="ko-KR" sz="1400">
                <a:latin typeface="Trebuchet MS" panose="020B0603020202020204" pitchFamily="34" charset="0"/>
              </a:rPr>
              <a:t>push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>
                <a:latin typeface="Trebuchet MS" panose="020B0603020202020204" pitchFamily="34" charset="0"/>
              </a:rPr>
              <a:t>      if( is_empty(s) )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>
                <a:latin typeface="Trebuchet MS" panose="020B0603020202020204" pitchFamily="34" charset="0"/>
              </a:rPr>
              <a:t>         then </a:t>
            </a:r>
            <a:r>
              <a:rPr lang="ko-KR" altLang="en-US" sz="1400">
                <a:latin typeface="Trebuchet MS" panose="020B0603020202020204" pitchFamily="34" charset="0"/>
              </a:rPr>
              <a:t>실패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>
                <a:latin typeface="Trebuchet MS" panose="020B0603020202020204" pitchFamily="34" charset="0"/>
              </a:rPr>
              <a:t>         </a:t>
            </a:r>
            <a:r>
              <a:rPr lang="en-US" altLang="ko-KR" sz="1400">
                <a:latin typeface="Trebuchet MS" panose="020B0603020202020204" pitchFamily="34" charset="0"/>
              </a:rPr>
              <a:t>else </a:t>
            </a:r>
            <a:r>
              <a:rPr lang="ko-KR" altLang="en-US" sz="1400">
                <a:latin typeface="Trebuchet MS" panose="020B0603020202020204" pitchFamily="34" charset="0"/>
              </a:rPr>
              <a:t>스택에서 하나의 위치를 꺼내어 현재 위치로 만든다</a:t>
            </a:r>
            <a:r>
              <a:rPr lang="en-US" altLang="ko-KR" sz="1400">
                <a:latin typeface="Trebuchet MS" panose="020B0603020202020204" pitchFamily="34" charset="0"/>
              </a:rPr>
              <a:t>;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ko-KR" altLang="en-US" sz="1400">
                <a:latin typeface="Trebuchet MS" panose="020B0603020202020204" pitchFamily="34" charset="0"/>
              </a:rPr>
              <a:t>성공</a:t>
            </a:r>
            <a:r>
              <a:rPr lang="en-US" altLang="ko-KR" sz="1400">
                <a:latin typeface="Trebuchet MS" panose="020B0603020202020204" pitchFamily="34" charset="0"/>
              </a:rPr>
              <a:t>;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53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미로 프로그램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490410" y="1496687"/>
            <a:ext cx="8397875" cy="4702826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...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</a:rPr>
              <a:t> {		// </a:t>
            </a:r>
            <a:r>
              <a:rPr lang="ko-KR" altLang="en-US" sz="1400" dirty="0">
                <a:latin typeface="Trebuchet MS" panose="020B0603020202020204" pitchFamily="34" charset="0"/>
              </a:rPr>
              <a:t>교체</a:t>
            </a:r>
            <a:r>
              <a:rPr lang="en-US" altLang="ko-KR" sz="1400" dirty="0">
                <a:latin typeface="Trebuchet MS" panose="020B0603020202020204" pitchFamily="34" charset="0"/>
              </a:rPr>
              <a:t>!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short r;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short c;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 element;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프로그램 </a:t>
            </a:r>
            <a:r>
              <a:rPr lang="en-US" altLang="ko-KR" sz="1400" dirty="0">
                <a:latin typeface="Trebuchet MS" panose="020B0603020202020204" pitchFamily="34" charset="0"/>
              </a:rPr>
              <a:t>4.3</a:t>
            </a:r>
            <a:r>
              <a:rPr lang="ko-KR" altLang="en-US" sz="1400" dirty="0">
                <a:latin typeface="Trebuchet MS" panose="020B0603020202020204" pitchFamily="34" charset="0"/>
              </a:rPr>
              <a:t>에서 스택 코드 추가 끝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ko-KR" altLang="en-US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element here = { 1,0 }, entry = { 1,0 };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char maze[MAZE_SIZE][MAZE_SIZE] =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{ '1', '1', '1', '1', '1', '1'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 'e', '0', '1', '0', '0', '1'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 '1', '0', '0', '0', '1', '1'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 '1', '0', '1', '0', '1', '1'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 '1', '0', '1', '0', '0', 'x'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 '1', '1', '1', '1', '1', '1' },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};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54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미로 프로그램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598485" y="979622"/>
            <a:ext cx="8167564" cy="573695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위치를 스택에 삽입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push_loc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*s,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r,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c)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(r &lt; 0 || c &lt; 0) return;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(maze[r][c] != '1' &amp;&amp; maze[r][c] != '.')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element </a:t>
            </a:r>
            <a:r>
              <a:rPr lang="en-US" altLang="ko-KR" sz="1400" dirty="0" err="1">
                <a:latin typeface="Trebuchet MS" panose="020B0603020202020204" pitchFamily="34" charset="0"/>
              </a:rPr>
              <a:t>tmp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tmp.r</a:t>
            </a:r>
            <a:r>
              <a:rPr lang="en-US" altLang="ko-KR" sz="1400" dirty="0">
                <a:latin typeface="Trebuchet MS" panose="020B0603020202020204" pitchFamily="34" charset="0"/>
              </a:rPr>
              <a:t> = r;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tmp.c</a:t>
            </a:r>
            <a:r>
              <a:rPr lang="en-US" altLang="ko-KR" sz="1400" dirty="0">
                <a:latin typeface="Trebuchet MS" panose="020B0603020202020204" pitchFamily="34" charset="0"/>
              </a:rPr>
              <a:t> = c;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push(s, </a:t>
            </a:r>
            <a:r>
              <a:rPr lang="en-US" altLang="ko-KR" sz="1400" dirty="0" err="1">
                <a:latin typeface="Trebuchet MS" panose="020B0603020202020204" pitchFamily="34" charset="0"/>
              </a:rPr>
              <a:t>tmp</a:t>
            </a:r>
            <a:r>
              <a:rPr lang="en-US" altLang="ko-KR" sz="1400" dirty="0">
                <a:latin typeface="Trebuchet MS" panose="020B0603020202020204" pitchFamily="34" charset="0"/>
              </a:rPr>
              <a:t>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미로를 화면에 출력한다</a:t>
            </a:r>
            <a:r>
              <a:rPr lang="en-US" altLang="ko-KR" sz="1400" dirty="0">
                <a:latin typeface="Trebuchet MS" panose="020B0603020202020204" pitchFamily="34" charset="0"/>
              </a:rPr>
              <a:t>. 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maze_print</a:t>
            </a:r>
            <a:r>
              <a:rPr lang="en-US" altLang="ko-KR" sz="1400" dirty="0">
                <a:latin typeface="Trebuchet MS" panose="020B0603020202020204" pitchFamily="34" charset="0"/>
              </a:rPr>
              <a:t>(char maze[MAZE_SIZE][MAZE_SIZE])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r = 0; r &lt; MAZE_SIZE; r++)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c = 0; c &lt; MAZE_SIZE; </a:t>
            </a:r>
            <a:r>
              <a:rPr lang="en-US" altLang="ko-KR" sz="1400" dirty="0" err="1">
                <a:latin typeface="Trebuchet MS" panose="020B0603020202020204" pitchFamily="34" charset="0"/>
              </a:rPr>
              <a:t>c++</a:t>
            </a:r>
            <a:r>
              <a:rPr lang="en-US" altLang="ko-KR" sz="1400" dirty="0">
                <a:latin typeface="Trebuchet MS" panose="020B0603020202020204" pitchFamily="34" charset="0"/>
              </a:rPr>
              <a:t>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("%c", maze[r][c]);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55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미로 프로그램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533401" y="1673033"/>
            <a:ext cx="8232648" cy="41862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r, c;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StackType</a:t>
            </a:r>
            <a:r>
              <a:rPr lang="en-US" altLang="ko-KR" sz="1400" dirty="0">
                <a:latin typeface="Trebuchet MS" panose="020B0603020202020204" pitchFamily="34" charset="0"/>
              </a:rPr>
              <a:t> s;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init_stack</a:t>
            </a:r>
            <a:r>
              <a:rPr lang="en-US" altLang="ko-KR" sz="1400" dirty="0">
                <a:latin typeface="Trebuchet MS" panose="020B0603020202020204" pitchFamily="34" charset="0"/>
              </a:rPr>
              <a:t>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here = entry;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while (maze[</a:t>
            </a:r>
            <a:r>
              <a:rPr lang="en-US" altLang="ko-KR" sz="1400" dirty="0" err="1">
                <a:latin typeface="Trebuchet MS" panose="020B0603020202020204" pitchFamily="34" charset="0"/>
              </a:rPr>
              <a:t>here.r</a:t>
            </a:r>
            <a:r>
              <a:rPr lang="en-US" altLang="ko-KR" sz="1400" dirty="0">
                <a:latin typeface="Trebuchet MS" panose="020B0603020202020204" pitchFamily="34" charset="0"/>
              </a:rPr>
              <a:t>][</a:t>
            </a:r>
            <a:r>
              <a:rPr lang="en-US" altLang="ko-KR" sz="1400" dirty="0" err="1">
                <a:latin typeface="Trebuchet MS" panose="020B0603020202020204" pitchFamily="34" charset="0"/>
              </a:rPr>
              <a:t>here.c</a:t>
            </a:r>
            <a:r>
              <a:rPr lang="en-US" altLang="ko-KR" sz="1400" dirty="0">
                <a:latin typeface="Trebuchet MS" panose="020B0603020202020204" pitchFamily="34" charset="0"/>
              </a:rPr>
              <a:t>] != 'x')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r = </a:t>
            </a:r>
            <a:r>
              <a:rPr lang="en-US" altLang="ko-KR" sz="1400" dirty="0" err="1">
                <a:latin typeface="Trebuchet MS" panose="020B0603020202020204" pitchFamily="34" charset="0"/>
              </a:rPr>
              <a:t>here.r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c = </a:t>
            </a:r>
            <a:r>
              <a:rPr lang="en-US" altLang="ko-KR" sz="1400" dirty="0" err="1">
                <a:latin typeface="Trebuchet MS" panose="020B0603020202020204" pitchFamily="34" charset="0"/>
              </a:rPr>
              <a:t>here.c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maze[r][c] = '.';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maze_print</a:t>
            </a:r>
            <a:r>
              <a:rPr lang="en-US" altLang="ko-KR" sz="1400" dirty="0">
                <a:latin typeface="Trebuchet MS" panose="020B0603020202020204" pitchFamily="34" charset="0"/>
              </a:rPr>
              <a:t>(maze);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push_loc</a:t>
            </a:r>
            <a:r>
              <a:rPr lang="en-US" altLang="ko-KR" sz="1400" dirty="0">
                <a:latin typeface="Trebuchet MS" panose="020B0603020202020204" pitchFamily="34" charset="0"/>
              </a:rPr>
              <a:t>(&amp;s, r - 1, c);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push_loc</a:t>
            </a:r>
            <a:r>
              <a:rPr lang="en-US" altLang="ko-KR" sz="1400" dirty="0">
                <a:latin typeface="Trebuchet MS" panose="020B0603020202020204" pitchFamily="34" charset="0"/>
              </a:rPr>
              <a:t>(&amp;s, r + 1, c);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push_loc</a:t>
            </a:r>
            <a:r>
              <a:rPr lang="en-US" altLang="ko-KR" sz="1400" dirty="0">
                <a:latin typeface="Trebuchet MS" panose="020B0603020202020204" pitchFamily="34" charset="0"/>
              </a:rPr>
              <a:t>(&amp;s, r, c - 1);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push_loc</a:t>
            </a:r>
            <a:r>
              <a:rPr lang="en-US" altLang="ko-KR" sz="1400" dirty="0">
                <a:latin typeface="Trebuchet MS" panose="020B0603020202020204" pitchFamily="34" charset="0"/>
              </a:rPr>
              <a:t>(&amp;s, r, c + 1);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56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미로 프로그램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490410" y="1718810"/>
            <a:ext cx="8397875" cy="263456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(&amp;s)) {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실패</a:t>
            </a:r>
            <a:r>
              <a:rPr lang="en-US" altLang="ko-KR" sz="1400" dirty="0">
                <a:latin typeface="Trebuchet MS" panose="020B0603020202020204" pitchFamily="34" charset="0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return;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else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here = pop(&amp;s);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</a:rPr>
              <a:t>성공</a:t>
            </a:r>
            <a:r>
              <a:rPr lang="en-US" altLang="ko-KR" sz="1400" dirty="0">
                <a:latin typeface="Trebuchet MS" panose="020B0603020202020204" pitchFamily="34" charset="0"/>
              </a:rPr>
              <a:t>\n");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0;</a:t>
            </a:r>
          </a:p>
          <a:p>
            <a:pPr eaLnBrk="1" fontAlgn="t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57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11760" y="1853825"/>
            <a:ext cx="3514725" cy="3943350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58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3600" smtClean="0"/>
              <a:t>Q &amp; A</a:t>
            </a:r>
          </a:p>
        </p:txBody>
      </p:sp>
      <p:pic>
        <p:nvPicPr>
          <p:cNvPr id="74755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59</a:t>
            </a:fld>
            <a:r>
              <a:rPr lang="en-US" smtClean="0"/>
              <a:t>/59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3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 추상데이터타입</a:t>
            </a:r>
            <a:r>
              <a:rPr lang="en-US" altLang="ko-KR" smtClean="0"/>
              <a:t>(ADT)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746575" y="1673805"/>
            <a:ext cx="8145463" cy="492442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1600" dirty="0">
                <a:latin typeface="Trebuchet MS" panose="020B0603020202020204" pitchFamily="34" charset="0"/>
              </a:rPr>
              <a:t>∙객체</a:t>
            </a:r>
            <a:r>
              <a:rPr lang="en-US" altLang="ko-KR" sz="1600" dirty="0">
                <a:latin typeface="Trebuchet MS" panose="020B0603020202020204" pitchFamily="34" charset="0"/>
              </a:rPr>
              <a:t>: 0</a:t>
            </a:r>
            <a:r>
              <a:rPr lang="ko-KR" altLang="en-US" sz="1600" dirty="0">
                <a:latin typeface="Trebuchet MS" panose="020B0603020202020204" pitchFamily="34" charset="0"/>
              </a:rPr>
              <a:t>개 이상의 원소를 가지는 유한 선형 리스트</a:t>
            </a:r>
          </a:p>
          <a:p>
            <a:r>
              <a:rPr lang="ko-KR" altLang="en-US" sz="1600" dirty="0">
                <a:latin typeface="Trebuchet MS" panose="020B0603020202020204" pitchFamily="34" charset="0"/>
              </a:rPr>
              <a:t>∙연산</a:t>
            </a:r>
            <a:r>
              <a:rPr lang="en-US" altLang="ko-KR" sz="1600" dirty="0">
                <a:latin typeface="Trebuchet MS" panose="020B0603020202020204" pitchFamily="34" charset="0"/>
              </a:rPr>
              <a:t>: 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create(size) ::= </a:t>
            </a:r>
            <a:r>
              <a:rPr lang="ko-KR" altLang="en-US" sz="1600" dirty="0">
                <a:latin typeface="Trebuchet MS" panose="020B0603020202020204" pitchFamily="34" charset="0"/>
              </a:rPr>
              <a:t>최대 크기가 </a:t>
            </a:r>
            <a:r>
              <a:rPr lang="en-US" altLang="ko-KR" sz="1600" dirty="0">
                <a:latin typeface="Trebuchet MS" panose="020B0603020202020204" pitchFamily="34" charset="0"/>
              </a:rPr>
              <a:t>size</a:t>
            </a:r>
            <a:r>
              <a:rPr lang="ko-KR" altLang="en-US" sz="1600" dirty="0">
                <a:latin typeface="Trebuchet MS" panose="020B0603020202020204" pitchFamily="34" charset="0"/>
              </a:rPr>
              <a:t>인 공백 스택을 생성한다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</a:t>
            </a:r>
            <a:r>
              <a:rPr lang="en-US" altLang="ko-KR" sz="16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600" dirty="0">
                <a:latin typeface="Trebuchet MS" panose="020B0603020202020204" pitchFamily="34" charset="0"/>
              </a:rPr>
              <a:t>(s) ::=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if(</a:t>
            </a:r>
            <a:r>
              <a:rPr lang="ko-KR" altLang="en-US" sz="1600" dirty="0">
                <a:latin typeface="Trebuchet MS" panose="020B0603020202020204" pitchFamily="34" charset="0"/>
              </a:rPr>
              <a:t>스택의 </a:t>
            </a:r>
            <a:r>
              <a:rPr lang="ko-KR" altLang="en-US" sz="1600" dirty="0" err="1">
                <a:latin typeface="Trebuchet MS" panose="020B0603020202020204" pitchFamily="34" charset="0"/>
              </a:rPr>
              <a:t>원소수</a:t>
            </a:r>
            <a:r>
              <a:rPr lang="ko-KR" altLang="en-US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>
                <a:latin typeface="Trebuchet MS" panose="020B0603020202020204" pitchFamily="34" charset="0"/>
              </a:rPr>
              <a:t>== size) return TRUE;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else return FALSE;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</a:t>
            </a:r>
            <a:r>
              <a:rPr lang="en-US" altLang="ko-KR" sz="16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</a:rPr>
              <a:t>(s) ::=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if(</a:t>
            </a:r>
            <a:r>
              <a:rPr lang="ko-KR" altLang="en-US" sz="1600" dirty="0">
                <a:latin typeface="Trebuchet MS" panose="020B0603020202020204" pitchFamily="34" charset="0"/>
              </a:rPr>
              <a:t>스택의 </a:t>
            </a:r>
            <a:r>
              <a:rPr lang="ko-KR" altLang="en-US" sz="1600" dirty="0" err="1">
                <a:latin typeface="Trebuchet MS" panose="020B0603020202020204" pitchFamily="34" charset="0"/>
              </a:rPr>
              <a:t>원소수</a:t>
            </a:r>
            <a:r>
              <a:rPr lang="ko-KR" altLang="en-US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>
                <a:latin typeface="Trebuchet MS" panose="020B0603020202020204" pitchFamily="34" charset="0"/>
              </a:rPr>
              <a:t>== 0) return TRUE;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else return FALSE;</a:t>
            </a:r>
          </a:p>
          <a:p>
            <a:endParaRPr lang="en-US" altLang="ko-KR" sz="1600" dirty="0">
              <a:latin typeface="Trebuchet MS" panose="020B0603020202020204" pitchFamily="34" charset="0"/>
            </a:endParaRP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push(s, item) ::=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if( </a:t>
            </a:r>
            <a:r>
              <a:rPr lang="en-US" altLang="ko-KR" sz="16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600" dirty="0">
                <a:latin typeface="Trebuchet MS" panose="020B0603020202020204" pitchFamily="34" charset="0"/>
              </a:rPr>
              <a:t>(s) ) return ERROR_STACKFULL;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else </a:t>
            </a:r>
            <a:r>
              <a:rPr lang="ko-KR" altLang="en-US" sz="1600" dirty="0">
                <a:latin typeface="Trebuchet MS" panose="020B0603020202020204" pitchFamily="34" charset="0"/>
              </a:rPr>
              <a:t>스택의 맨 위에 </a:t>
            </a:r>
            <a:r>
              <a:rPr lang="en-US" altLang="ko-KR" sz="1600" dirty="0">
                <a:latin typeface="Trebuchet MS" panose="020B0603020202020204" pitchFamily="34" charset="0"/>
              </a:rPr>
              <a:t>item</a:t>
            </a:r>
            <a:r>
              <a:rPr lang="ko-KR" altLang="en-US" sz="1600" dirty="0">
                <a:latin typeface="Trebuchet MS" panose="020B0603020202020204" pitchFamily="34" charset="0"/>
              </a:rPr>
              <a:t>을 추가한다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pop(s) ::=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if( </a:t>
            </a:r>
            <a:r>
              <a:rPr lang="en-US" altLang="ko-KR" sz="16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</a:rPr>
              <a:t>(s) ) return ERROR_STACKEMPTY;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else </a:t>
            </a:r>
            <a:r>
              <a:rPr lang="ko-KR" altLang="en-US" sz="1600" dirty="0">
                <a:latin typeface="Trebuchet MS" panose="020B0603020202020204" pitchFamily="34" charset="0"/>
              </a:rPr>
              <a:t>스택의 맨 위의 원소를 제거해서 반환한다</a:t>
            </a:r>
            <a:r>
              <a:rPr lang="en-US" altLang="ko-KR" sz="1600" dirty="0">
                <a:latin typeface="Trebuchet MS" panose="020B0603020202020204" pitchFamily="34" charset="0"/>
              </a:rPr>
              <a:t>.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 ▪ peek(s) ::= 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if( </a:t>
            </a:r>
            <a:r>
              <a:rPr lang="en-US" altLang="ko-KR" sz="16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</a:rPr>
              <a:t>(s) ) return ERROR_STACKEMPTY;</a:t>
            </a:r>
          </a:p>
          <a:p>
            <a:r>
              <a:rPr lang="en-US" altLang="ko-KR" sz="1600" dirty="0">
                <a:latin typeface="Trebuchet MS" panose="020B0603020202020204" pitchFamily="34" charset="0"/>
              </a:rPr>
              <a:t>		else </a:t>
            </a:r>
            <a:r>
              <a:rPr lang="ko-KR" altLang="en-US" sz="1600" dirty="0">
                <a:latin typeface="Trebuchet MS" panose="020B0603020202020204" pitchFamily="34" charset="0"/>
              </a:rPr>
              <a:t>스택의 맨 위의 원소를 제거하지 않고 반환한다</a:t>
            </a:r>
            <a:r>
              <a:rPr lang="en-US" altLang="ko-KR" sz="1600" dirty="0">
                <a:latin typeface="Trebuchet MS" panose="020B0603020202020204" pitchFamily="34" charset="0"/>
              </a:rPr>
              <a:t>. </a:t>
            </a:r>
            <a:endParaRPr lang="en-US" altLang="ko-KR" sz="1400" dirty="0"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6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스택의 연산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push(): </a:t>
            </a:r>
            <a:r>
              <a:rPr lang="ko-KR" altLang="en-US" smtClean="0"/>
              <a:t>스택에</a:t>
            </a:r>
            <a:r>
              <a:rPr lang="en-US" altLang="ko-KR" smtClean="0"/>
              <a:t> </a:t>
            </a:r>
            <a:r>
              <a:rPr lang="ko-KR" altLang="en-US" smtClean="0"/>
              <a:t>데이터를 추가</a:t>
            </a:r>
            <a:endParaRPr lang="en-US" altLang="ko-KR" smtClean="0"/>
          </a:p>
          <a:p>
            <a:pPr eaLnBrk="1" hangingPunct="1"/>
            <a:r>
              <a:rPr lang="en-US" altLang="ko-KR" smtClean="0"/>
              <a:t>pop(): </a:t>
            </a:r>
            <a:r>
              <a:rPr lang="ko-KR" altLang="en-US" smtClean="0"/>
              <a:t>스택에서 데이터를 삭제</a:t>
            </a:r>
            <a:endParaRPr lang="en-US" altLang="ko-KR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3023955"/>
            <a:ext cx="7810500" cy="22955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7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스택의 연산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699" y="1673805"/>
            <a:ext cx="8760795" cy="4495800"/>
          </a:xfrm>
        </p:spPr>
        <p:txBody>
          <a:bodyPr/>
          <a:lstStyle/>
          <a:p>
            <a:pPr eaLnBrk="1" hangingPunct="1"/>
            <a:r>
              <a:rPr lang="en-US" altLang="ko-KR" dirty="0" err="1" smtClean="0"/>
              <a:t>is_empty</a:t>
            </a:r>
            <a:r>
              <a:rPr lang="en-US" altLang="ko-KR" dirty="0" smtClean="0"/>
              <a:t>(s): </a:t>
            </a:r>
            <a:r>
              <a:rPr lang="ko-KR" altLang="en-US" dirty="0" smtClean="0"/>
              <a:t>스택이 공백상태인지 검사</a:t>
            </a:r>
          </a:p>
          <a:p>
            <a:pPr eaLnBrk="1" hangingPunct="1"/>
            <a:r>
              <a:rPr lang="en-US" altLang="ko-KR" dirty="0" err="1" smtClean="0"/>
              <a:t>is_full</a:t>
            </a:r>
            <a:r>
              <a:rPr lang="en-US" altLang="ko-KR" dirty="0" smtClean="0"/>
              <a:t>(s): </a:t>
            </a:r>
            <a:r>
              <a:rPr lang="ko-KR" altLang="en-US" dirty="0" smtClean="0"/>
              <a:t>스택이 포화상태인지 검사</a:t>
            </a:r>
          </a:p>
          <a:p>
            <a:pPr eaLnBrk="1" hangingPunct="1"/>
            <a:r>
              <a:rPr lang="en-US" altLang="ko-KR" dirty="0" smtClean="0"/>
              <a:t>create(): </a:t>
            </a:r>
            <a:r>
              <a:rPr lang="ko-KR" altLang="en-US" dirty="0" smtClean="0"/>
              <a:t>스택을 생성 </a:t>
            </a:r>
          </a:p>
          <a:p>
            <a:pPr eaLnBrk="1" hangingPunct="1"/>
            <a:r>
              <a:rPr lang="en-US" altLang="ko-KR" dirty="0" smtClean="0"/>
              <a:t>peek(s): </a:t>
            </a:r>
            <a:r>
              <a:rPr lang="ko-KR" altLang="en-US" dirty="0" smtClean="0"/>
              <a:t>요소를 스택에서 삭제하지 않고 보기만 하는 </a:t>
            </a:r>
            <a:r>
              <a:rPr lang="ko-KR" altLang="en-US" dirty="0" smtClean="0"/>
              <a:t>연산</a:t>
            </a:r>
            <a:endParaRPr lang="ko-KR" altLang="en-US" dirty="0" smtClean="0"/>
          </a:p>
          <a:p>
            <a:pPr lvl="1" eaLnBrk="1" hangingPunct="1"/>
            <a:r>
              <a:rPr lang="en-US" altLang="ko-KR" dirty="0" smtClean="0"/>
              <a:t>(</a:t>
            </a:r>
            <a:r>
              <a:rPr lang="ko-KR" altLang="en-US" dirty="0" smtClean="0"/>
              <a:t>참고</a:t>
            </a:r>
            <a:r>
              <a:rPr lang="en-US" altLang="ko-KR" dirty="0" smtClean="0"/>
              <a:t>)pop </a:t>
            </a:r>
            <a:r>
              <a:rPr lang="ko-KR" altLang="en-US" dirty="0" smtClean="0"/>
              <a:t>연산은 요소를 스택에서 완전히 삭제하면서 가져온다</a:t>
            </a:r>
            <a:r>
              <a:rPr lang="en-US" altLang="ko-KR" dirty="0" smtClean="0"/>
              <a:t>. 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8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배열을 이용한 스택의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ko-KR" sz="2000" dirty="0" smtClean="0"/>
              <a:t>1</a:t>
            </a:r>
            <a:r>
              <a:rPr lang="ko-KR" altLang="en-US" sz="2000" dirty="0" smtClean="0"/>
              <a:t>차원 배열 </a:t>
            </a:r>
            <a:r>
              <a:rPr lang="en-US" altLang="ko-KR" sz="2000" dirty="0" smtClean="0"/>
              <a:t>stack[ ]</a:t>
            </a:r>
          </a:p>
          <a:p>
            <a:pPr eaLnBrk="1" hangingPunct="1"/>
            <a:r>
              <a:rPr lang="ko-KR" altLang="en-US" sz="2000" dirty="0" smtClean="0"/>
              <a:t>스택에서 가장 최근에 입력되었던 자료를 가리키는 </a:t>
            </a:r>
            <a:r>
              <a:rPr lang="en-US" altLang="ko-KR" sz="2000" dirty="0" smtClean="0"/>
              <a:t>top </a:t>
            </a:r>
            <a:r>
              <a:rPr lang="ko-KR" altLang="en-US" sz="2000" dirty="0" smtClean="0"/>
              <a:t>변수</a:t>
            </a:r>
          </a:p>
          <a:p>
            <a:pPr eaLnBrk="1" hangingPunct="1"/>
            <a:r>
              <a:rPr lang="ko-KR" altLang="en-US" sz="2000" dirty="0" smtClean="0"/>
              <a:t>가장 먼저 들어온 요소는 </a:t>
            </a:r>
            <a:r>
              <a:rPr lang="en-US" altLang="ko-KR" sz="2000" dirty="0" smtClean="0"/>
              <a:t>stack[0]</a:t>
            </a:r>
            <a:r>
              <a:rPr lang="ko-KR" altLang="en-US" sz="2000" dirty="0" smtClean="0"/>
              <a:t>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가장 최근에 들어온 요소는 </a:t>
            </a:r>
            <a:endParaRPr lang="en-US" altLang="ko-KR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ko-KR" sz="2000" dirty="0" smtClean="0"/>
              <a:t>	stack[top]</a:t>
            </a:r>
            <a:r>
              <a:rPr lang="ko-KR" altLang="en-US" sz="2000" dirty="0" smtClean="0"/>
              <a:t>에 저장</a:t>
            </a:r>
          </a:p>
          <a:p>
            <a:pPr eaLnBrk="1" hangingPunct="1"/>
            <a:r>
              <a:rPr lang="ko-KR" altLang="en-US" sz="2000" dirty="0" smtClean="0"/>
              <a:t>스택이 공백상태이면 </a:t>
            </a:r>
            <a:r>
              <a:rPr lang="en-US" altLang="ko-KR" sz="2000" dirty="0" smtClean="0"/>
              <a:t>top</a:t>
            </a:r>
            <a:r>
              <a:rPr lang="ko-KR" altLang="en-US" sz="2000" dirty="0" smtClean="0"/>
              <a:t>은 </a:t>
            </a:r>
            <a:r>
              <a:rPr lang="en-US" altLang="ko-KR" sz="2000" dirty="0" smtClean="0"/>
              <a:t>-1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055" y="3203975"/>
            <a:ext cx="3238500" cy="274320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9</a:t>
            </a:fld>
            <a:r>
              <a:rPr lang="en-US" smtClean="0"/>
              <a:t>/59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제04장 배열(강의)</Template>
  <TotalTime>15590</TotalTime>
  <Words>3795</Words>
  <Application>Microsoft Office PowerPoint</Application>
  <PresentationFormat>화면 슬라이드 쇼(4:3)</PresentationFormat>
  <Paragraphs>786</Paragraphs>
  <Slides>59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59</vt:i4>
      </vt:variant>
    </vt:vector>
  </HeadingPairs>
  <TitlesOfParts>
    <vt:vector size="73" baseType="lpstr">
      <vt:lpstr>HY얕은샘물M</vt:lpstr>
      <vt:lpstr>HY엽서L</vt:lpstr>
      <vt:lpstr>HY엽서M</vt:lpstr>
      <vt:lpstr>굴림</vt:lpstr>
      <vt:lpstr>맑은 고딕</vt:lpstr>
      <vt:lpstr>한컴바탕</vt:lpstr>
      <vt:lpstr>Arial</vt:lpstr>
      <vt:lpstr>Lucida Console</vt:lpstr>
      <vt:lpstr>Symbol</vt:lpstr>
      <vt:lpstr>Trebuchet MS</vt:lpstr>
      <vt:lpstr>Tw Cen MT</vt:lpstr>
      <vt:lpstr>Wingdings</vt:lpstr>
      <vt:lpstr>Wingdings 2</vt:lpstr>
      <vt:lpstr>1_가을</vt:lpstr>
      <vt:lpstr>4장  스택</vt:lpstr>
      <vt:lpstr>스택이란?</vt:lpstr>
      <vt:lpstr>스택의 특징</vt:lpstr>
      <vt:lpstr>스택의 구조</vt:lpstr>
      <vt:lpstr>예제: 시스템 스택을 이용한 함수 호출</vt:lpstr>
      <vt:lpstr>스택 추상데이터타입(ADT)</vt:lpstr>
      <vt:lpstr>스택의 연산</vt:lpstr>
      <vt:lpstr>스택의 연산</vt:lpstr>
      <vt:lpstr>배열을 이용한 스택의 구현</vt:lpstr>
      <vt:lpstr>is_empty, is_full 연산의 구현</vt:lpstr>
      <vt:lpstr>push 연산</vt:lpstr>
      <vt:lpstr>pop 연산</vt:lpstr>
      <vt:lpstr>전역 변수로 구현하는 방법</vt:lpstr>
      <vt:lpstr>전역 변수로 구현하는 방법</vt:lpstr>
      <vt:lpstr>전역 변수로 구현하는 방법</vt:lpstr>
      <vt:lpstr>구조체 배열 사용하기</vt:lpstr>
      <vt:lpstr>구조체 배열 사용하기</vt:lpstr>
      <vt:lpstr>구조체 배열 사용하기</vt:lpstr>
      <vt:lpstr>동적 스택</vt:lpstr>
      <vt:lpstr>동적 배열 스택</vt:lpstr>
      <vt:lpstr>동적 배열 스택</vt:lpstr>
      <vt:lpstr>스택의 응용: 괄호검사</vt:lpstr>
      <vt:lpstr>스택을 이용한 괄호 검사</vt:lpstr>
      <vt:lpstr>알고리즘</vt:lpstr>
      <vt:lpstr>괄호 검사 알고리즘</vt:lpstr>
      <vt:lpstr>괄호 검사 프로그램</vt:lpstr>
      <vt:lpstr>PowerPoint 프레젠테이션</vt:lpstr>
      <vt:lpstr>PowerPoint 프레젠테이션</vt:lpstr>
      <vt:lpstr>수식의 계산</vt:lpstr>
      <vt:lpstr>후위 표기식의 계산</vt:lpstr>
      <vt:lpstr>PowerPoint 프레젠테이션</vt:lpstr>
      <vt:lpstr>후위 표기식 계산 알고리즘</vt:lpstr>
      <vt:lpstr>후위 표기식 계산</vt:lpstr>
      <vt:lpstr>후위 표기식 계산</vt:lpstr>
      <vt:lpstr>PowerPoint 프레젠테이션</vt:lpstr>
      <vt:lpstr>중위표기식-&gt;후위표기식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프로그램</vt:lpstr>
      <vt:lpstr>프로그램</vt:lpstr>
      <vt:lpstr>프로그램</vt:lpstr>
      <vt:lpstr>PowerPoint 프레젠테이션</vt:lpstr>
      <vt:lpstr>미로탐색문제</vt:lpstr>
      <vt:lpstr>PowerPoint 프레젠테이션</vt:lpstr>
      <vt:lpstr>미로탐색 알고리즘</vt:lpstr>
      <vt:lpstr>미로 프로그램</vt:lpstr>
      <vt:lpstr>미로 프로그램</vt:lpstr>
      <vt:lpstr>미로 프로그램</vt:lpstr>
      <vt:lpstr>미로 프로그램</vt:lpstr>
      <vt:lpstr>실행결과</vt:lpstr>
      <vt:lpstr>Q &amp; A</vt:lpstr>
    </vt:vector>
  </TitlesOfParts>
  <Company>순천향대학교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천인국</dc:creator>
  <cp:lastModifiedBy>shjung</cp:lastModifiedBy>
  <cp:revision>233</cp:revision>
  <dcterms:created xsi:type="dcterms:W3CDTF">2004-02-19T02:52:38Z</dcterms:created>
  <dcterms:modified xsi:type="dcterms:W3CDTF">2020-07-09T09:19:14Z</dcterms:modified>
</cp:coreProperties>
</file>