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5"/>
  </p:notesMasterIdLst>
  <p:sldIdLst>
    <p:sldId id="292" r:id="rId2"/>
    <p:sldId id="357" r:id="rId3"/>
    <p:sldId id="413" r:id="rId4"/>
    <p:sldId id="445" r:id="rId5"/>
    <p:sldId id="414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16" r:id="rId14"/>
    <p:sldId id="417" r:id="rId15"/>
    <p:sldId id="418" r:id="rId16"/>
    <p:sldId id="419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22" r:id="rId26"/>
    <p:sldId id="423" r:id="rId27"/>
    <p:sldId id="424" r:id="rId28"/>
    <p:sldId id="462" r:id="rId29"/>
    <p:sldId id="461" r:id="rId30"/>
    <p:sldId id="463" r:id="rId31"/>
    <p:sldId id="464" r:id="rId32"/>
    <p:sldId id="465" r:id="rId33"/>
    <p:sldId id="466" r:id="rId34"/>
    <p:sldId id="467" r:id="rId35"/>
    <p:sldId id="468" r:id="rId36"/>
    <p:sldId id="431" r:id="rId37"/>
    <p:sldId id="433" r:id="rId38"/>
    <p:sldId id="439" r:id="rId39"/>
    <p:sldId id="469" r:id="rId40"/>
    <p:sldId id="470" r:id="rId41"/>
    <p:sldId id="471" r:id="rId42"/>
    <p:sldId id="472" r:id="rId43"/>
    <p:sldId id="473" r:id="rId4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48F"/>
    <a:srgbClr val="3366FF"/>
    <a:srgbClr val="3399FF"/>
    <a:srgbClr val="FF3300"/>
    <a:srgbClr val="FF66CC"/>
    <a:srgbClr val="0033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81" d="100"/>
          <a:sy n="81" d="100"/>
        </p:scale>
        <p:origin x="252" y="84"/>
      </p:cViewPr>
      <p:guideLst>
        <p:guide orient="horz" pos="19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A8AA-4322-40B9-8680-2D52BFB03C86}" type="datetimeFigureOut">
              <a:rPr lang="ko-KR" altLang="en-US" smtClean="0"/>
              <a:t>2020-07-09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1E93D-A757-4AE7-A6F5-8B8E77663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83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클릭하여 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B1E6F-94E6-48FA-B975-2DAAED65806B}" type="datetime1">
              <a:rPr lang="en-US" altLang="ko-KR" smtClean="0"/>
              <a:t>7/9/2020</a:t>
            </a:fld>
            <a:endParaRPr lang="en-US" altLang="ko-KR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5249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7F45-1C9C-4AB5-B96C-8AA21A921DC5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4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7A38730-A6B5-4867-B5EB-937ABBF67F3C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6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75D2D-CE86-455E-B89C-61948E339C52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/43</a:t>
            </a:r>
            <a:endParaRPr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84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B4A09-967C-4345-8774-92466F7E052C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55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A1A659E-A967-45DF-9B6B-EDD65786C887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3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C214E1-78A2-4FCF-9E8F-571876F58EA7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7419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00D60-72A4-41A3-A12A-304630E8BD31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5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3F51-4D99-45F4-9F4F-9AFE52C4A344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817C-65B0-468B-8990-0DACE160BE2D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/45</a:t>
            </a:r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 편집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402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 편집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3F9B6EF-1030-49D6-8E09-01EAA0A4D0D2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13722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0C46954-60E2-4208-B46F-711552002E0A}" type="datetime1">
              <a:rPr lang="en-US" altLang="ko-KR" smtClean="0"/>
              <a:t>7/9/2020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r>
              <a:rPr lang="en-US" dirty="0" smtClean="0"/>
              <a:t>/43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7674" r="13051" b="25082"/>
          <a:stretch>
            <a:fillRect/>
          </a:stretch>
        </p:blipFill>
        <p:spPr bwMode="auto">
          <a:xfrm>
            <a:off x="238125" y="187325"/>
            <a:ext cx="5143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5</a:t>
            </a:r>
            <a:r>
              <a:rPr lang="ko-KR" altLang="en-US" dirty="0" smtClean="0">
                <a:latin typeface="Trebuchet MS" panose="020B0603020202020204" pitchFamily="34" charset="0"/>
                <a:ea typeface="굴림" panose="020B0600000101010101" pitchFamily="50" charset="-127"/>
              </a:rPr>
              <a:t>장 큐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3982" y="5351469"/>
            <a:ext cx="7740650" cy="1384995"/>
          </a:xfrm>
          <a:prstGeom prst="rect">
            <a:avLst/>
          </a:prstGeom>
          <a:solidFill>
            <a:srgbClr val="33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10 |    |    |    |   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10 | 20 |    |    |   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10 | 20 | 30 |    |   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   | 20 | 30 |    |   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   |    | 30 |    |   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   |    |    |    |    |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12648" y="1043403"/>
            <a:ext cx="7740650" cy="4185761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main(void)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item =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q;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init_queue</a:t>
            </a:r>
            <a:r>
              <a:rPr lang="en-US" altLang="ko-KR" sz="1400" dirty="0">
                <a:latin typeface="Trebuchet MS" panose="020B0603020202020204" pitchFamily="34" charset="0"/>
              </a:rPr>
              <a:t>(&amp;q);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enqueue</a:t>
            </a:r>
            <a:r>
              <a:rPr lang="en-US" altLang="ko-KR" sz="1400" dirty="0">
                <a:latin typeface="Trebuchet MS" panose="020B0603020202020204" pitchFamily="34" charset="0"/>
              </a:rPr>
              <a:t>(&amp;q, 10);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enqueue</a:t>
            </a:r>
            <a:r>
              <a:rPr lang="en-US" altLang="ko-KR" sz="1400" dirty="0">
                <a:latin typeface="Trebuchet MS" panose="020B0603020202020204" pitchFamily="34" charset="0"/>
              </a:rPr>
              <a:t>(&amp;q, 20);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enqueue</a:t>
            </a:r>
            <a:r>
              <a:rPr lang="en-US" altLang="ko-KR" sz="1400" dirty="0">
                <a:latin typeface="Trebuchet MS" panose="020B0603020202020204" pitchFamily="34" charset="0"/>
              </a:rPr>
              <a:t>(&amp;q, 30);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item =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dequeue</a:t>
            </a:r>
            <a:r>
              <a:rPr lang="en-US" altLang="ko-KR" sz="1400" dirty="0">
                <a:latin typeface="Trebuchet MS" panose="020B0603020202020204" pitchFamily="34" charset="0"/>
              </a:rPr>
              <a:t>(&amp;q);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item =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dequeue</a:t>
            </a:r>
            <a:r>
              <a:rPr lang="en-US" altLang="ko-KR" sz="1400" dirty="0">
                <a:latin typeface="Trebuchet MS" panose="020B0603020202020204" pitchFamily="34" charset="0"/>
              </a:rPr>
              <a:t>(&amp;q);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item =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dequeue</a:t>
            </a:r>
            <a:r>
              <a:rPr lang="en-US" altLang="ko-KR" sz="1400" dirty="0">
                <a:latin typeface="Trebuchet MS" panose="020B0603020202020204" pitchFamily="34" charset="0"/>
              </a:rPr>
              <a:t>(&amp;q);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172200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err="1" smtClean="0"/>
              <a:t>선형큐</a:t>
            </a:r>
            <a:endParaRPr lang="ko-KR" altLang="en-US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10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r>
              <a:rPr lang="ko-KR" altLang="en-US" dirty="0"/>
              <a:t>선형 큐의 응용</a:t>
            </a:r>
            <a:r>
              <a:rPr lang="en-US" altLang="ko-KR" dirty="0"/>
              <a:t>: </a:t>
            </a:r>
            <a:r>
              <a:rPr lang="ko-KR" altLang="en-US" dirty="0"/>
              <a:t>작업 스케줄링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6923" y="1538790"/>
            <a:ext cx="6429375" cy="16383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05" y="3674922"/>
            <a:ext cx="7673381" cy="244983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11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원형큐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27337" y="2324100"/>
            <a:ext cx="3724275" cy="3048000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12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/>
              <a:t>원형큐의</a:t>
            </a:r>
            <a:r>
              <a:rPr lang="ko-KR" altLang="en-US" dirty="0" smtClean="0"/>
              <a:t> 구조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>
                <a:latin typeface="Trebuchet MS" panose="020B0603020202020204" pitchFamily="34" charset="0"/>
              </a:rPr>
              <a:t>큐의 전단과 후단을 관리하기 위한 </a:t>
            </a:r>
            <a:r>
              <a:rPr lang="en-US" altLang="ko-KR" dirty="0" smtClean="0">
                <a:latin typeface="Trebuchet MS" panose="020B0603020202020204" pitchFamily="34" charset="0"/>
              </a:rPr>
              <a:t>2</a:t>
            </a:r>
            <a:r>
              <a:rPr lang="ko-KR" altLang="en-US" dirty="0" smtClean="0">
                <a:latin typeface="Trebuchet MS" panose="020B0603020202020204" pitchFamily="34" charset="0"/>
              </a:rPr>
              <a:t>개의 변수 필요</a:t>
            </a:r>
          </a:p>
          <a:p>
            <a:pPr lvl="1" eaLnBrk="1" hangingPunct="1"/>
            <a:r>
              <a:rPr lang="en-US" altLang="ko-KR" dirty="0" smtClean="0">
                <a:latin typeface="Trebuchet MS" panose="020B0603020202020204" pitchFamily="34" charset="0"/>
              </a:rPr>
              <a:t>front: </a:t>
            </a:r>
            <a:r>
              <a:rPr lang="ko-KR" altLang="en-US" dirty="0" smtClean="0">
                <a:latin typeface="Trebuchet MS" panose="020B0603020202020204" pitchFamily="34" charset="0"/>
              </a:rPr>
              <a:t>첫번째 요소 하나 앞의 인덱스</a:t>
            </a:r>
          </a:p>
          <a:p>
            <a:pPr lvl="1" eaLnBrk="1" hangingPunct="1"/>
            <a:r>
              <a:rPr lang="en-US" altLang="ko-KR" dirty="0" smtClean="0">
                <a:latin typeface="Trebuchet MS" panose="020B0603020202020204" pitchFamily="34" charset="0"/>
              </a:rPr>
              <a:t>rear: </a:t>
            </a:r>
            <a:r>
              <a:rPr lang="ko-KR" altLang="en-US" dirty="0" smtClean="0">
                <a:latin typeface="Trebuchet MS" panose="020B0603020202020204" pitchFamily="34" charset="0"/>
              </a:rPr>
              <a:t>마지막 요소의 인덱스</a:t>
            </a:r>
          </a:p>
          <a:p>
            <a:pPr eaLnBrk="1" hangingPunct="1"/>
            <a:endParaRPr lang="en-US" altLang="ko-KR" dirty="0" smtClean="0">
              <a:latin typeface="Trebuchet MS" panose="020B0603020202020204" pitchFamily="34" charset="0"/>
            </a:endParaRP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3176588" y="3473450"/>
            <a:ext cx="1944687" cy="1944688"/>
            <a:chOff x="1519" y="799"/>
            <a:chExt cx="2722" cy="2722"/>
          </a:xfrm>
        </p:grpSpPr>
        <p:sp>
          <p:nvSpPr>
            <p:cNvPr id="8211" name="Oval 5"/>
            <p:cNvSpPr>
              <a:spLocks noChangeArrowheads="1"/>
            </p:cNvSpPr>
            <p:nvPr/>
          </p:nvSpPr>
          <p:spPr bwMode="auto">
            <a:xfrm>
              <a:off x="1519" y="799"/>
              <a:ext cx="2722" cy="27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>
                <a:latin typeface="Trebuchet MS" panose="020B0603020202020204" pitchFamily="34" charset="0"/>
              </a:endParaRPr>
            </a:p>
          </p:txBody>
        </p:sp>
        <p:sp>
          <p:nvSpPr>
            <p:cNvPr id="8212" name="Oval 6"/>
            <p:cNvSpPr>
              <a:spLocks noChangeArrowheads="1"/>
            </p:cNvSpPr>
            <p:nvPr/>
          </p:nvSpPr>
          <p:spPr bwMode="auto">
            <a:xfrm>
              <a:off x="2426" y="1706"/>
              <a:ext cx="908" cy="9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>
                <a:latin typeface="Trebuchet MS" panose="020B0603020202020204" pitchFamily="34" charset="0"/>
              </a:endParaRPr>
            </a:p>
          </p:txBody>
        </p:sp>
        <p:sp>
          <p:nvSpPr>
            <p:cNvPr id="8213" name="Line 7"/>
            <p:cNvSpPr>
              <a:spLocks noChangeShapeType="1"/>
            </p:cNvSpPr>
            <p:nvPr/>
          </p:nvSpPr>
          <p:spPr bwMode="auto">
            <a:xfrm>
              <a:off x="2880" y="799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Trebuchet MS" panose="020B0603020202020204" pitchFamily="34" charset="0"/>
              </a:endParaRPr>
            </a:p>
          </p:txBody>
        </p:sp>
        <p:sp>
          <p:nvSpPr>
            <p:cNvPr id="8214" name="Line 8"/>
            <p:cNvSpPr>
              <a:spLocks noChangeShapeType="1"/>
            </p:cNvSpPr>
            <p:nvPr/>
          </p:nvSpPr>
          <p:spPr bwMode="auto">
            <a:xfrm>
              <a:off x="2880" y="261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Trebuchet MS" panose="020B0603020202020204" pitchFamily="34" charset="0"/>
              </a:endParaRPr>
            </a:p>
          </p:txBody>
        </p:sp>
        <p:sp>
          <p:nvSpPr>
            <p:cNvPr id="8215" name="Line 9"/>
            <p:cNvSpPr>
              <a:spLocks noChangeShapeType="1"/>
            </p:cNvSpPr>
            <p:nvPr/>
          </p:nvSpPr>
          <p:spPr bwMode="auto">
            <a:xfrm>
              <a:off x="1519" y="216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Trebuchet MS" panose="020B0603020202020204" pitchFamily="34" charset="0"/>
              </a:endParaRPr>
            </a:p>
          </p:txBody>
        </p:sp>
        <p:sp>
          <p:nvSpPr>
            <p:cNvPr id="8216" name="Line 10"/>
            <p:cNvSpPr>
              <a:spLocks noChangeShapeType="1"/>
            </p:cNvSpPr>
            <p:nvPr/>
          </p:nvSpPr>
          <p:spPr bwMode="auto">
            <a:xfrm>
              <a:off x="3334" y="216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Trebuchet MS" panose="020B0603020202020204" pitchFamily="34" charset="0"/>
              </a:endParaRPr>
            </a:p>
          </p:txBody>
        </p:sp>
        <p:sp>
          <p:nvSpPr>
            <p:cNvPr id="8217" name="Line 11"/>
            <p:cNvSpPr>
              <a:spLocks noChangeShapeType="1"/>
            </p:cNvSpPr>
            <p:nvPr/>
          </p:nvSpPr>
          <p:spPr bwMode="auto">
            <a:xfrm>
              <a:off x="1927" y="1207"/>
              <a:ext cx="635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Trebuchet MS" panose="020B0603020202020204" pitchFamily="34" charset="0"/>
              </a:endParaRPr>
            </a:p>
          </p:txBody>
        </p:sp>
        <p:sp>
          <p:nvSpPr>
            <p:cNvPr id="8218" name="Line 12"/>
            <p:cNvSpPr>
              <a:spLocks noChangeShapeType="1"/>
            </p:cNvSpPr>
            <p:nvPr/>
          </p:nvSpPr>
          <p:spPr bwMode="auto">
            <a:xfrm flipH="1">
              <a:off x="3198" y="1207"/>
              <a:ext cx="635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Trebuchet MS" panose="020B0603020202020204" pitchFamily="34" charset="0"/>
              </a:endParaRPr>
            </a:p>
          </p:txBody>
        </p:sp>
        <p:sp>
          <p:nvSpPr>
            <p:cNvPr id="8219" name="Line 13"/>
            <p:cNvSpPr>
              <a:spLocks noChangeShapeType="1"/>
            </p:cNvSpPr>
            <p:nvPr/>
          </p:nvSpPr>
          <p:spPr bwMode="auto">
            <a:xfrm flipH="1">
              <a:off x="1927" y="2478"/>
              <a:ext cx="635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Trebuchet MS" panose="020B0603020202020204" pitchFamily="34" charset="0"/>
              </a:endParaRPr>
            </a:p>
          </p:txBody>
        </p:sp>
        <p:sp>
          <p:nvSpPr>
            <p:cNvPr id="8220" name="Line 14"/>
            <p:cNvSpPr>
              <a:spLocks noChangeShapeType="1"/>
            </p:cNvSpPr>
            <p:nvPr/>
          </p:nvSpPr>
          <p:spPr bwMode="auto">
            <a:xfrm>
              <a:off x="3198" y="2478"/>
              <a:ext cx="635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>
                <a:latin typeface="Trebuchet MS" panose="020B0603020202020204" pitchFamily="34" charset="0"/>
              </a:endParaRPr>
            </a:p>
          </p:txBody>
        </p:sp>
      </p:grpSp>
      <p:sp>
        <p:nvSpPr>
          <p:cNvPr id="8197" name="Text Box 15"/>
          <p:cNvSpPr txBox="1">
            <a:spLocks noChangeArrowheads="1"/>
          </p:cNvSpPr>
          <p:nvPr/>
        </p:nvSpPr>
        <p:spPr bwMode="auto">
          <a:xfrm>
            <a:off x="3535363" y="5345113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0</a:t>
            </a:r>
          </a:p>
        </p:txBody>
      </p:sp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2887663" y="4697413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1</a:t>
            </a:r>
          </a:p>
        </p:txBody>
      </p:sp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2887663" y="3760788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2</a:t>
            </a:r>
          </a:p>
        </p:txBody>
      </p:sp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3463925" y="3184525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3</a:t>
            </a:r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4400550" y="3257550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4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5048250" y="3832225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5</a:t>
            </a:r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5048250" y="4697413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6</a:t>
            </a:r>
          </a:p>
        </p:txBody>
      </p:sp>
      <p:sp>
        <p:nvSpPr>
          <p:cNvPr id="8204" name="Text Box 22"/>
          <p:cNvSpPr txBox="1">
            <a:spLocks noChangeArrowheads="1"/>
          </p:cNvSpPr>
          <p:nvPr/>
        </p:nvSpPr>
        <p:spPr bwMode="auto">
          <a:xfrm>
            <a:off x="4400550" y="5273675"/>
            <a:ext cx="306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7</a:t>
            </a:r>
          </a:p>
        </p:txBody>
      </p:sp>
      <p:sp>
        <p:nvSpPr>
          <p:cNvPr id="8205" name="Line 23"/>
          <p:cNvSpPr>
            <a:spLocks noChangeShapeType="1"/>
          </p:cNvSpPr>
          <p:nvPr/>
        </p:nvSpPr>
        <p:spPr bwMode="auto">
          <a:xfrm flipV="1">
            <a:off x="3968750" y="53387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Trebuchet MS" panose="020B0603020202020204" pitchFamily="34" charset="0"/>
            </a:endParaRPr>
          </a:p>
        </p:txBody>
      </p:sp>
      <p:sp>
        <p:nvSpPr>
          <p:cNvPr id="8206" name="Text Box 24"/>
          <p:cNvSpPr txBox="1">
            <a:spLocks noChangeArrowheads="1"/>
          </p:cNvSpPr>
          <p:nvPr/>
        </p:nvSpPr>
        <p:spPr bwMode="auto">
          <a:xfrm>
            <a:off x="3895725" y="5627688"/>
            <a:ext cx="700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>
                <a:latin typeface="Trebuchet MS" panose="020B0603020202020204" pitchFamily="34" charset="0"/>
                <a:ea typeface="HY엽서L" pitchFamily="18" charset="-127"/>
              </a:rPr>
              <a:t>front</a:t>
            </a:r>
          </a:p>
        </p:txBody>
      </p:sp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2528888" y="3184525"/>
            <a:ext cx="612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rear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3357563" y="4552950"/>
            <a:ext cx="320922" cy="36933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A</a:t>
            </a:r>
          </a:p>
        </p:txBody>
      </p: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3321050" y="3976688"/>
            <a:ext cx="327025" cy="36671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rebuchet MS" panose="020B0603020202020204" pitchFamily="34" charset="0"/>
                <a:ea typeface="HY엽서L" pitchFamily="18" charset="-127"/>
              </a:rPr>
              <a:t>B</a:t>
            </a:r>
          </a:p>
        </p:txBody>
      </p:sp>
      <p:sp>
        <p:nvSpPr>
          <p:cNvPr id="8210" name="Line 28"/>
          <p:cNvSpPr>
            <a:spLocks noChangeShapeType="1"/>
          </p:cNvSpPr>
          <p:nvPr/>
        </p:nvSpPr>
        <p:spPr bwMode="auto">
          <a:xfrm>
            <a:off x="2889250" y="3473450"/>
            <a:ext cx="3587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Trebuchet MS" panose="020B0603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13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0" y="1673805"/>
            <a:ext cx="6644919" cy="468052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원형큐의</a:t>
            </a:r>
            <a:r>
              <a:rPr lang="ko-KR" altLang="en-US" dirty="0" smtClean="0"/>
              <a:t> 동작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14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9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공백상태</a:t>
            </a:r>
            <a:r>
              <a:rPr lang="en-US" altLang="ko-KR" smtClean="0"/>
              <a:t>, </a:t>
            </a:r>
            <a:r>
              <a:rPr lang="ko-KR" altLang="en-US" smtClean="0"/>
              <a:t>포화상태</a:t>
            </a:r>
          </a:p>
        </p:txBody>
      </p:sp>
      <p:sp>
        <p:nvSpPr>
          <p:cNvPr id="10300" name="Rectangle 90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z="1800" smtClean="0"/>
              <a:t>공백상태</a:t>
            </a:r>
            <a:r>
              <a:rPr lang="en-US" altLang="ko-KR" sz="1800" smtClean="0"/>
              <a:t>: front == rear</a:t>
            </a:r>
          </a:p>
          <a:p>
            <a:pPr eaLnBrk="1" hangingPunct="1"/>
            <a:r>
              <a:rPr lang="ko-KR" altLang="en-US" sz="1800" smtClean="0"/>
              <a:t>포화상태</a:t>
            </a:r>
            <a:r>
              <a:rPr lang="en-US" altLang="ko-KR" sz="1800" smtClean="0"/>
              <a:t>: front % M==(rear+1) % M</a:t>
            </a:r>
          </a:p>
          <a:p>
            <a:pPr eaLnBrk="1" hangingPunct="1"/>
            <a:r>
              <a:rPr lang="ko-KR" altLang="en-US" sz="1800" smtClean="0"/>
              <a:t>공백상태와 포화상태를 구별하기 위하여 하나의 공간은 항상 비워둔다</a:t>
            </a:r>
            <a:r>
              <a:rPr lang="en-US" altLang="ko-KR" sz="1800" smtClean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3023955"/>
            <a:ext cx="6679657" cy="2574372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15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1570" y="1628800"/>
            <a:ext cx="7740650" cy="4444294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#include &lt;</a:t>
            </a:r>
            <a:r>
              <a:rPr lang="en-US" altLang="ko-KR" sz="1400" dirty="0" err="1">
                <a:latin typeface="Trebuchet MS" panose="020B0603020202020204" pitchFamily="34" charset="0"/>
              </a:rPr>
              <a:t>stdio.h</a:t>
            </a:r>
            <a:r>
              <a:rPr lang="en-US" altLang="ko-KR" sz="1400" dirty="0">
                <a:latin typeface="Trebuchet MS" panose="020B0603020202020204" pitchFamily="34" charset="0"/>
              </a:rPr>
              <a:t>&gt;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#include &lt;</a:t>
            </a:r>
            <a:r>
              <a:rPr lang="en-US" altLang="ko-KR" sz="1400" dirty="0" err="1">
                <a:latin typeface="Trebuchet MS" panose="020B0603020202020204" pitchFamily="34" charset="0"/>
              </a:rPr>
              <a:t>stdlib.h</a:t>
            </a:r>
            <a:r>
              <a:rPr lang="en-US" altLang="ko-KR" sz="1400" dirty="0">
                <a:latin typeface="Trebuchet MS" panose="020B0603020202020204" pitchFamily="34" charset="0"/>
              </a:rPr>
              <a:t>&gt;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===== </a:t>
            </a:r>
            <a:r>
              <a:rPr lang="ko-KR" altLang="en-US" sz="1400" dirty="0" err="1">
                <a:latin typeface="Trebuchet MS" panose="020B0603020202020204" pitchFamily="34" charset="0"/>
              </a:rPr>
              <a:t>원형큐</a:t>
            </a:r>
            <a:r>
              <a:rPr lang="ko-KR" altLang="en-US" sz="1400" dirty="0">
                <a:latin typeface="Trebuchet MS" panose="020B0603020202020204" pitchFamily="34" charset="0"/>
              </a:rPr>
              <a:t> 코드 시작 </a:t>
            </a:r>
            <a:r>
              <a:rPr lang="en-US" altLang="ko-KR" sz="1400" dirty="0">
                <a:latin typeface="Trebuchet MS" panose="020B0603020202020204" pitchFamily="34" charset="0"/>
              </a:rPr>
              <a:t>======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#define MAX_QUEUE_SIZE 5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typedef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element;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typedef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struct</a:t>
            </a:r>
            <a:r>
              <a:rPr lang="en-US" altLang="ko-KR" sz="1400" dirty="0">
                <a:latin typeface="Trebuchet MS" panose="020B0603020202020204" pitchFamily="34" charset="0"/>
              </a:rPr>
              <a:t> { // </a:t>
            </a:r>
            <a:r>
              <a:rPr lang="ko-KR" altLang="en-US" sz="1400" dirty="0">
                <a:latin typeface="Trebuchet MS" panose="020B0603020202020204" pitchFamily="34" charset="0"/>
              </a:rPr>
              <a:t>큐 타입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>
                <a:latin typeface="Trebuchet MS" panose="020B0603020202020204" pitchFamily="34" charset="0"/>
              </a:rPr>
              <a:t>element  data[MAX_QUEUE_SIZE];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 front, rear;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오류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error(char *message)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fprintf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stderr</a:t>
            </a:r>
            <a:r>
              <a:rPr lang="en-US" altLang="ko-KR" sz="1400" dirty="0">
                <a:latin typeface="Trebuchet MS" panose="020B0603020202020204" pitchFamily="34" charset="0"/>
              </a:rPr>
              <a:t>, "%s\n", message);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exit(1);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16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1570" y="1628800"/>
            <a:ext cx="7740650" cy="4444294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공백 상태 검출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init_queue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q-&gt;front = q-&gt;rear =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공백 상태 검출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(q-&gt;front == q-&gt;rear);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포화 상태 검출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((q-&gt;rear + 1) % MAX_QUEUE_SIZE == q-&gt;front);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17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1570" y="1628800"/>
            <a:ext cx="7740650" cy="3927229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 err="1">
                <a:latin typeface="Trebuchet MS" panose="020B0603020202020204" pitchFamily="34" charset="0"/>
              </a:rPr>
              <a:t>원형큐</a:t>
            </a:r>
            <a:r>
              <a:rPr lang="ko-KR" altLang="en-US" sz="1400" dirty="0">
                <a:latin typeface="Trebuchet MS" panose="020B0603020202020204" pitchFamily="34" charset="0"/>
              </a:rPr>
              <a:t> 출력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("QUEUE(front=%d rear=%d) = ", q-&gt;front, q-&gt;rear);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(!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= q-&gt;front;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do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= (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+ 1) % (MAX_QUEUE_SIZE);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("%d | ", q-&gt;data[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]);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== q-&gt;rear)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	break;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} while (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!= q-&gt;front);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("\n");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18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0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1570" y="1628800"/>
            <a:ext cx="7740650" cy="4444294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삽입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enqueue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*q, element item)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(q))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포화상태입니다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q-&gt;rear = (q-&gt;rear + 1) % MAX_QUEUE_SIZE;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q-&gt;data[q-&gt;rear] = item;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삭제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element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dequeue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</a:t>
            </a:r>
            <a:r>
              <a:rPr lang="ko-KR" altLang="en-US" sz="1400" dirty="0" err="1">
                <a:latin typeface="Trebuchet MS" panose="020B0603020202020204" pitchFamily="34" charset="0"/>
              </a:rPr>
              <a:t>공백상태입니다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q-&gt;front = (q-&gt;front + 1) % MAX_QUEUE_SIZE;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q-&gt;data[q-&gt;front];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19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큐</a:t>
            </a:r>
            <a:r>
              <a:rPr lang="en-US" altLang="ko-KR" smtClean="0"/>
              <a:t>(QUEUE)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kumimoji="0" lang="ko-KR" altLang="en-US" smtClean="0"/>
              <a:t>큐</a:t>
            </a:r>
            <a:r>
              <a:rPr kumimoji="0" lang="en-US" altLang="ko-KR" smtClean="0"/>
              <a:t>: </a:t>
            </a:r>
            <a:r>
              <a:rPr kumimoji="0" lang="ko-KR" altLang="en-US" smtClean="0"/>
              <a:t>먼저 들어온 데이터가 먼저 나가는 자료구조</a:t>
            </a:r>
          </a:p>
          <a:p>
            <a:pPr eaLnBrk="1" hangingPunct="1"/>
            <a:r>
              <a:rPr kumimoji="0" lang="ko-KR" altLang="en-US" b="1" smtClean="0"/>
              <a:t>선입선출</a:t>
            </a:r>
            <a:r>
              <a:rPr kumimoji="0" lang="en-US" altLang="ko-KR" b="1" smtClean="0"/>
              <a:t>(FIFO: First-In First-Out)</a:t>
            </a:r>
          </a:p>
          <a:p>
            <a:pPr eaLnBrk="1" hangingPunct="1"/>
            <a:r>
              <a:rPr kumimoji="0" lang="en-US" altLang="ko-KR" b="1" smtClean="0"/>
              <a:t>(</a:t>
            </a:r>
            <a:r>
              <a:rPr kumimoji="0" lang="ko-KR" altLang="en-US" b="1" smtClean="0"/>
              <a:t>예</a:t>
            </a:r>
            <a:r>
              <a:rPr kumimoji="0" lang="en-US" altLang="ko-KR" b="1" smtClean="0"/>
              <a:t>)</a:t>
            </a:r>
            <a:r>
              <a:rPr kumimoji="0" lang="ko-KR" altLang="en-US" smtClean="0"/>
              <a:t>매표소의 대기열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0" y="3248980"/>
            <a:ext cx="4120273" cy="2593864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2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96625" y="33291"/>
            <a:ext cx="7740650" cy="6771084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main(void)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queue;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element;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init_queue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("--</a:t>
            </a:r>
            <a:r>
              <a:rPr lang="ko-KR" altLang="en-US" sz="1400" dirty="0">
                <a:latin typeface="Trebuchet MS" panose="020B0603020202020204" pitchFamily="34" charset="0"/>
              </a:rPr>
              <a:t>데이터 추가 단계</a:t>
            </a:r>
            <a:r>
              <a:rPr lang="en-US" altLang="ko-KR" sz="1400" dirty="0">
                <a:latin typeface="Trebuchet MS" panose="020B0603020202020204" pitchFamily="34" charset="0"/>
              </a:rPr>
              <a:t>--\n");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while (!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(&amp;queue))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</a:t>
            </a:r>
            <a:r>
              <a:rPr lang="ko-KR" altLang="en-US" sz="1400" dirty="0">
                <a:latin typeface="Trebuchet MS" panose="020B0603020202020204" pitchFamily="34" charset="0"/>
              </a:rPr>
              <a:t>정수를 </a:t>
            </a:r>
            <a:r>
              <a:rPr lang="ko-KR" altLang="en-US" sz="1400" dirty="0" err="1">
                <a:latin typeface="Trebuchet MS" panose="020B0603020202020204" pitchFamily="34" charset="0"/>
              </a:rPr>
              <a:t>입력하시오</a:t>
            </a:r>
            <a:r>
              <a:rPr lang="en-US" altLang="ko-KR" sz="1400" dirty="0">
                <a:latin typeface="Trebuchet MS" panose="020B0603020202020204" pitchFamily="34" charset="0"/>
              </a:rPr>
              <a:t>: 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scanf</a:t>
            </a:r>
            <a:r>
              <a:rPr lang="en-US" altLang="ko-KR" sz="1400" dirty="0">
                <a:latin typeface="Trebuchet MS" panose="020B0603020202020204" pitchFamily="34" charset="0"/>
              </a:rPr>
              <a:t>("%d", &amp;element);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enqueue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(&amp;queue, element);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</a:t>
            </a:r>
            <a:r>
              <a:rPr lang="ko-KR" altLang="en-US" sz="1400" dirty="0">
                <a:latin typeface="Trebuchet MS" panose="020B0603020202020204" pitchFamily="34" charset="0"/>
              </a:rPr>
              <a:t>큐는 포화상태입니다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.\n\n");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("--</a:t>
            </a:r>
            <a:r>
              <a:rPr lang="ko-KR" altLang="en-US" sz="1400" dirty="0">
                <a:latin typeface="Trebuchet MS" panose="020B0603020202020204" pitchFamily="34" charset="0"/>
              </a:rPr>
              <a:t>데이터 삭제 단계</a:t>
            </a:r>
            <a:r>
              <a:rPr lang="en-US" altLang="ko-KR" sz="1400" dirty="0">
                <a:latin typeface="Trebuchet MS" panose="020B0603020202020204" pitchFamily="34" charset="0"/>
              </a:rPr>
              <a:t>--\n");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while (!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(&amp;queue))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element =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</a:t>
            </a:r>
            <a:r>
              <a:rPr lang="ko-KR" altLang="en-US" sz="1400" dirty="0">
                <a:latin typeface="Trebuchet MS" panose="020B0603020202020204" pitchFamily="34" charset="0"/>
              </a:rPr>
              <a:t>꺼내진 정수</a:t>
            </a:r>
            <a:r>
              <a:rPr lang="en-US" altLang="ko-KR" sz="1400" dirty="0">
                <a:latin typeface="Trebuchet MS" panose="020B0603020202020204" pitchFamily="34" charset="0"/>
              </a:rPr>
              <a:t>: %d \n", element);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</a:t>
            </a:r>
            <a:r>
              <a:rPr lang="ko-KR" altLang="en-US" sz="1400" dirty="0">
                <a:latin typeface="Trebuchet MS" panose="020B0603020202020204" pitchFamily="34" charset="0"/>
              </a:rPr>
              <a:t>큐는 </a:t>
            </a:r>
            <a:r>
              <a:rPr lang="ko-KR" altLang="en-US" sz="1400" dirty="0" err="1">
                <a:latin typeface="Trebuchet MS" panose="020B0603020202020204" pitchFamily="34" charset="0"/>
              </a:rPr>
              <a:t>공백상태입니다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.\n");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20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실행결과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570" y="1448780"/>
            <a:ext cx="7740650" cy="4616648"/>
          </a:xfrm>
          <a:prstGeom prst="rect">
            <a:avLst/>
          </a:prstGeom>
          <a:solidFill>
            <a:srgbClr val="33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--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데이터 추가 단계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--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정수를 </a:t>
            </a:r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입력하시오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: 10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QUEUE(front=0 rear=1) = 10 |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정수를 </a:t>
            </a:r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입력하시오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: 20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QUEUE(front=0 rear=2) = 10 | 20 |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정수를 </a:t>
            </a:r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입력하시오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: 30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QUEUE(front=0 rear=3) = 10 | 20 | 30 |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정수를 </a:t>
            </a:r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입력하시오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: 40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QUEUE(front=0 rear=4) = 10 | 20 | 30 | 40 |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큐는 포화상태입니다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endParaRPr lang="en-US" altLang="ko-KR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--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데이터 삭제 단계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--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꺼내진 정수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: 10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QUEUE(front=1 rear=4) = 20 | 30 | 40 |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꺼내진 정수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: 20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QUEUE(front=2 rear=4) = 30 | 40 |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꺼내진 정수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: 30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QUEUE(front=3 rear=4) = 40 |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꺼내진 정수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: 40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QUEUE(front=4 rear=4) =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큐는 </a:t>
            </a:r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공백상태입니다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21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큐의 응용</a:t>
            </a:r>
            <a:r>
              <a:rPr lang="en-US" altLang="ko-KR" dirty="0" smtClean="0"/>
              <a:t>: </a:t>
            </a:r>
            <a:r>
              <a:rPr lang="ko-KR" altLang="en-US" dirty="0" smtClean="0"/>
              <a:t>버퍼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1630" y="1898830"/>
            <a:ext cx="5247695" cy="3184617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22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91580" y="1390670"/>
            <a:ext cx="7740650" cy="5219891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main(void)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queue;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element;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init_queue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srand</a:t>
            </a:r>
            <a:r>
              <a:rPr lang="en-US" altLang="ko-KR" sz="1400" dirty="0">
                <a:latin typeface="Trebuchet MS" panose="020B0603020202020204" pitchFamily="34" charset="0"/>
              </a:rPr>
              <a:t>(time(NULL));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for(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=0;i&lt;100;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++){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 (rand() % 5 == 0) {	// 5</a:t>
            </a:r>
            <a:r>
              <a:rPr lang="ko-KR" altLang="en-US" sz="1400" dirty="0">
                <a:latin typeface="Trebuchet MS" panose="020B0603020202020204" pitchFamily="34" charset="0"/>
              </a:rPr>
              <a:t>로 나누어 떨어지면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enqueue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(&amp;queue, rand()%100);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 (rand() % 10 == 0) {	// 10</a:t>
            </a:r>
            <a:r>
              <a:rPr lang="ko-KR" altLang="en-US" sz="1400" dirty="0">
                <a:latin typeface="Trebuchet MS" panose="020B0603020202020204" pitchFamily="34" charset="0"/>
              </a:rPr>
              <a:t>로 나누어 떨어지면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data =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23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실행결과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570" y="1718810"/>
            <a:ext cx="7740650" cy="2246769"/>
          </a:xfrm>
          <a:prstGeom prst="rect">
            <a:avLst/>
          </a:prstGeom>
          <a:solidFill>
            <a:srgbClr val="33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...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QUEUE(front=0 rear=1) = 53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QUEUE(front=1 rear=1) =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QUEUE(front=1 rear=2) = 73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QUEUE(front=1 rear=2) = 73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QUEUE(front=1 rear=2) = 73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QUEUE(front=1 rear=3) = 73 | 96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QUEUE(front=1 rear=3) = 73 | 96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QUEUE(front=1 rear=3) = 73 | 96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...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24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덱</a:t>
            </a:r>
            <a:r>
              <a:rPr lang="en-US" altLang="ko-KR" smtClean="0"/>
              <a:t>(deque)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289050"/>
          </a:xfrm>
        </p:spPr>
        <p:txBody>
          <a:bodyPr/>
          <a:lstStyle/>
          <a:p>
            <a:pPr eaLnBrk="1" hangingPunct="1"/>
            <a:r>
              <a:rPr lang="ko-KR" altLang="en-US" b="1" smtClean="0"/>
              <a:t>덱</a:t>
            </a:r>
            <a:r>
              <a:rPr lang="en-US" altLang="ko-KR" b="1" smtClean="0"/>
              <a:t>(deque)</a:t>
            </a:r>
            <a:r>
              <a:rPr lang="ko-KR" altLang="en-US" smtClean="0"/>
              <a:t>은 </a:t>
            </a:r>
            <a:r>
              <a:rPr lang="en-US" altLang="ko-KR" b="1" smtClean="0"/>
              <a:t>double-ended queue</a:t>
            </a:r>
            <a:r>
              <a:rPr lang="ko-KR" altLang="en-US" b="1" smtClean="0"/>
              <a:t>의 줄임말</a:t>
            </a:r>
            <a:r>
              <a:rPr lang="ko-KR" altLang="en-US" smtClean="0"/>
              <a:t>로서 큐의 전단</a:t>
            </a:r>
            <a:r>
              <a:rPr lang="en-US" altLang="ko-KR" smtClean="0"/>
              <a:t>(front)</a:t>
            </a:r>
            <a:r>
              <a:rPr lang="ko-KR" altLang="en-US" smtClean="0"/>
              <a:t>와 후단</a:t>
            </a:r>
            <a:r>
              <a:rPr lang="en-US" altLang="ko-KR" smtClean="0"/>
              <a:t>(rear)</a:t>
            </a:r>
            <a:r>
              <a:rPr lang="ko-KR" altLang="en-US" smtClean="0"/>
              <a:t>에서 모두 삽입과 삭제가 가능한 큐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95" y="3158970"/>
            <a:ext cx="7524471" cy="1945984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25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덱 </a:t>
            </a:r>
            <a:r>
              <a:rPr lang="en-US" altLang="ko-KR" smtClean="0"/>
              <a:t>ADT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56565" y="1718810"/>
            <a:ext cx="7877175" cy="3141663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∙</a:t>
            </a:r>
            <a:r>
              <a:rPr lang="ko-KR" altLang="en-US" sz="1400">
                <a:latin typeface="Trebuchet MS" panose="020B0603020202020204" pitchFamily="34" charset="0"/>
              </a:rPr>
              <a:t>객체</a:t>
            </a:r>
            <a:r>
              <a:rPr lang="en-US" altLang="ko-KR" sz="1400">
                <a:latin typeface="Trebuchet MS" panose="020B0603020202020204" pitchFamily="34" charset="0"/>
              </a:rPr>
              <a:t>: n</a:t>
            </a:r>
            <a:r>
              <a:rPr lang="ko-KR" altLang="en-US" sz="1400">
                <a:latin typeface="Trebuchet MS" panose="020B0603020202020204" pitchFamily="34" charset="0"/>
              </a:rPr>
              <a:t>개의 </a:t>
            </a:r>
            <a:r>
              <a:rPr lang="en-US" altLang="ko-KR" sz="1400">
                <a:latin typeface="Trebuchet MS" panose="020B0603020202020204" pitchFamily="34" charset="0"/>
              </a:rPr>
              <a:t>element</a:t>
            </a:r>
            <a:r>
              <a:rPr lang="ko-KR" altLang="en-US" sz="1400">
                <a:latin typeface="Trebuchet MS" panose="020B0603020202020204" pitchFamily="34" charset="0"/>
              </a:rPr>
              <a:t>형으로 구성된 요소들의 순서있는 모임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>
                <a:latin typeface="Trebuchet MS" panose="020B0603020202020204" pitchFamily="34" charset="0"/>
              </a:rPr>
              <a:t>∙연산</a:t>
            </a:r>
            <a:r>
              <a:rPr lang="en-US" altLang="ko-KR" sz="1400">
                <a:latin typeface="Trebuchet MS" panose="020B0603020202020204" pitchFamily="34" charset="0"/>
              </a:rPr>
              <a:t>: 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 ▪ create() ::=		</a:t>
            </a:r>
            <a:r>
              <a:rPr lang="ko-KR" altLang="en-US" sz="1400">
                <a:latin typeface="Trebuchet MS" panose="020B0603020202020204" pitchFamily="34" charset="0"/>
              </a:rPr>
              <a:t>덱을 생성한다</a:t>
            </a:r>
            <a:r>
              <a:rPr lang="en-US" altLang="ko-KR" sz="1400">
                <a:latin typeface="Trebuchet MS" panose="020B0603020202020204" pitchFamily="34" charset="0"/>
              </a:rPr>
              <a:t>.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 ▪ init(dq) ::=		</a:t>
            </a:r>
            <a:r>
              <a:rPr lang="ko-KR" altLang="en-US" sz="1400">
                <a:latin typeface="Trebuchet MS" panose="020B0603020202020204" pitchFamily="34" charset="0"/>
              </a:rPr>
              <a:t>덱을 초기화한다</a:t>
            </a:r>
            <a:r>
              <a:rPr lang="en-US" altLang="ko-KR" sz="1400">
                <a:latin typeface="Trebuchet MS" panose="020B0603020202020204" pitchFamily="34" charset="0"/>
              </a:rPr>
              <a:t>.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 ▪ is_empty(dq) ::=  	</a:t>
            </a:r>
            <a:r>
              <a:rPr lang="ko-KR" altLang="en-US" sz="1400">
                <a:latin typeface="Trebuchet MS" panose="020B0603020202020204" pitchFamily="34" charset="0"/>
              </a:rPr>
              <a:t>덱이 공백상태인지를 검사한다</a:t>
            </a:r>
            <a:r>
              <a:rPr lang="en-US" altLang="ko-KR" sz="1400">
                <a:latin typeface="Trebuchet MS" panose="020B0603020202020204" pitchFamily="34" charset="0"/>
              </a:rPr>
              <a:t>.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 ▪ is_full(dq) ::=	</a:t>
            </a:r>
            <a:r>
              <a:rPr lang="ko-KR" altLang="en-US" sz="1400">
                <a:latin typeface="Trebuchet MS" panose="020B0603020202020204" pitchFamily="34" charset="0"/>
              </a:rPr>
              <a:t>덱이 포화상태인지를 검사한다</a:t>
            </a:r>
            <a:r>
              <a:rPr lang="en-US" altLang="ko-KR" sz="1400">
                <a:latin typeface="Trebuchet MS" panose="020B0603020202020204" pitchFamily="34" charset="0"/>
              </a:rPr>
              <a:t>.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 ▪ add_front(dq, e) ::=   </a:t>
            </a:r>
            <a:r>
              <a:rPr lang="ko-KR" altLang="en-US" sz="1400">
                <a:latin typeface="Trebuchet MS" panose="020B0603020202020204" pitchFamily="34" charset="0"/>
              </a:rPr>
              <a:t>덱의 앞에 요소를 추가한다</a:t>
            </a:r>
            <a:r>
              <a:rPr lang="en-US" altLang="ko-KR" sz="1400">
                <a:latin typeface="Trebuchet MS" panose="020B0603020202020204" pitchFamily="34" charset="0"/>
              </a:rPr>
              <a:t>.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 ▪ add_rear(dq, e) ::= 	</a:t>
            </a:r>
            <a:r>
              <a:rPr lang="ko-KR" altLang="en-US" sz="1400">
                <a:latin typeface="Trebuchet MS" panose="020B0603020202020204" pitchFamily="34" charset="0"/>
              </a:rPr>
              <a:t>덱의 뒤에 요소를 추가한다</a:t>
            </a:r>
            <a:r>
              <a:rPr lang="en-US" altLang="ko-KR" sz="1400">
                <a:latin typeface="Trebuchet MS" panose="020B0603020202020204" pitchFamily="34" charset="0"/>
              </a:rPr>
              <a:t>.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 ▪ delete_front(dq) ::=	</a:t>
            </a:r>
            <a:r>
              <a:rPr lang="ko-KR" altLang="en-US" sz="1400">
                <a:latin typeface="Trebuchet MS" panose="020B0603020202020204" pitchFamily="34" charset="0"/>
              </a:rPr>
              <a:t>덱의 앞에 있는 요소를 반환한 다음 삭제한다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>
                <a:latin typeface="Trebuchet MS" panose="020B0603020202020204" pitchFamily="34" charset="0"/>
              </a:rPr>
              <a:t> ▪ </a:t>
            </a:r>
            <a:r>
              <a:rPr lang="en-US" altLang="ko-KR" sz="1400">
                <a:latin typeface="Trebuchet MS" panose="020B0603020202020204" pitchFamily="34" charset="0"/>
              </a:rPr>
              <a:t>delete_rear(dq) ::=	</a:t>
            </a:r>
            <a:r>
              <a:rPr lang="ko-KR" altLang="en-US" sz="1400">
                <a:latin typeface="Trebuchet MS" panose="020B0603020202020204" pitchFamily="34" charset="0"/>
              </a:rPr>
              <a:t>덱의 뒤에 있는 요소를 반환한 다음 삭제한다</a:t>
            </a:r>
            <a:r>
              <a:rPr lang="en-US" altLang="ko-KR" sz="1400">
                <a:latin typeface="Trebuchet MS" panose="020B0603020202020204" pitchFamily="34" charset="0"/>
              </a:rPr>
              <a:t>.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 ▪ get_front(q) ::= 	</a:t>
            </a:r>
            <a:r>
              <a:rPr lang="ko-KR" altLang="en-US" sz="1400">
                <a:latin typeface="Trebuchet MS" panose="020B0603020202020204" pitchFamily="34" charset="0"/>
              </a:rPr>
              <a:t>덱의 앞에서 삭제하지 않고 앞에 있는 요소를 반환한다</a:t>
            </a:r>
            <a:r>
              <a:rPr lang="en-US" altLang="ko-KR" sz="1400">
                <a:latin typeface="Trebuchet MS" panose="020B0603020202020204" pitchFamily="34" charset="0"/>
              </a:rPr>
              <a:t>.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>
                <a:latin typeface="Trebuchet MS" panose="020B0603020202020204" pitchFamily="34" charset="0"/>
              </a:rPr>
              <a:t> ▪ get_rear(q) ::= 	</a:t>
            </a:r>
            <a:r>
              <a:rPr lang="ko-KR" altLang="en-US" sz="1400">
                <a:latin typeface="Trebuchet MS" panose="020B0603020202020204" pitchFamily="34" charset="0"/>
              </a:rPr>
              <a:t>덱의 뒤에서 삭제하지 않고 뒤에 있는 요소를 반환한다</a:t>
            </a:r>
            <a:r>
              <a:rPr lang="en-US" altLang="ko-KR" sz="140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26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덱의 연산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70" y="1673805"/>
            <a:ext cx="5445605" cy="4472192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27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배열을 이용한 </a:t>
            </a:r>
            <a:r>
              <a:rPr lang="ko-KR" altLang="en-US" dirty="0" err="1" smtClean="0"/>
              <a:t>덱의</a:t>
            </a:r>
            <a:r>
              <a:rPr lang="ko-KR" altLang="en-US" dirty="0" smtClean="0"/>
              <a:t> 구현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992651"/>
            <a:ext cx="8153400" cy="3710898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28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90600" y="953725"/>
            <a:ext cx="7740650" cy="5736955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#include &lt;</a:t>
            </a:r>
            <a:r>
              <a:rPr lang="en-US" altLang="ko-KR" sz="1400" dirty="0" err="1">
                <a:latin typeface="Trebuchet MS" panose="020B0603020202020204" pitchFamily="34" charset="0"/>
              </a:rPr>
              <a:t>stdio.h</a:t>
            </a:r>
            <a:r>
              <a:rPr lang="en-US" altLang="ko-KR" sz="1400" dirty="0">
                <a:latin typeface="Trebuchet MS" panose="020B0603020202020204" pitchFamily="34" charset="0"/>
              </a:rPr>
              <a:t>&gt;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#include &lt;</a:t>
            </a:r>
            <a:r>
              <a:rPr lang="en-US" altLang="ko-KR" sz="1400" dirty="0" err="1">
                <a:latin typeface="Trebuchet MS" panose="020B0603020202020204" pitchFamily="34" charset="0"/>
              </a:rPr>
              <a:t>stdlib.h</a:t>
            </a:r>
            <a:r>
              <a:rPr lang="en-US" altLang="ko-KR" sz="1400" dirty="0">
                <a:latin typeface="Trebuchet MS" panose="020B0603020202020204" pitchFamily="34" charset="0"/>
              </a:rPr>
              <a:t>&gt;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#define MAX_QUEUE_SIZE 5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typedef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element;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typedef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struct</a:t>
            </a:r>
            <a:r>
              <a:rPr lang="en-US" altLang="ko-KR" sz="1400" dirty="0">
                <a:latin typeface="Trebuchet MS" panose="020B0603020202020204" pitchFamily="34" charset="0"/>
              </a:rPr>
              <a:t> { // </a:t>
            </a:r>
            <a:r>
              <a:rPr lang="ko-KR" altLang="en-US" sz="1400" dirty="0">
                <a:latin typeface="Trebuchet MS" panose="020B0603020202020204" pitchFamily="34" charset="0"/>
              </a:rPr>
              <a:t>큐 타입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>
                <a:latin typeface="Trebuchet MS" panose="020B0603020202020204" pitchFamily="34" charset="0"/>
              </a:rPr>
              <a:t>element  data[MAX_QUEUE_SIZE];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 front, rear;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오류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error(char *message)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fprintf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stderr</a:t>
            </a:r>
            <a:r>
              <a:rPr lang="en-US" altLang="ko-KR" sz="1400" dirty="0">
                <a:latin typeface="Trebuchet MS" panose="020B0603020202020204" pitchFamily="34" charset="0"/>
              </a:rPr>
              <a:t>, "%s\n", message);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exit(1);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초기화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init_deque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q-&gt;front = q-&gt;rear =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29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큐 </a:t>
            </a:r>
            <a:r>
              <a:rPr lang="en-US" altLang="ko-KR" smtClean="0"/>
              <a:t>ADT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9962" y="1133745"/>
            <a:ext cx="8145463" cy="5478423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 dirty="0">
                <a:latin typeface="Trebuchet MS" panose="020B0603020202020204" pitchFamily="34" charset="0"/>
              </a:rPr>
              <a:t>객체</a:t>
            </a:r>
            <a:r>
              <a:rPr lang="en-US" altLang="ko-KR" sz="1400" dirty="0">
                <a:latin typeface="Trebuchet MS" panose="020B0603020202020204" pitchFamily="34" charset="0"/>
              </a:rPr>
              <a:t>: 0</a:t>
            </a:r>
            <a:r>
              <a:rPr lang="ko-KR" altLang="en-US" sz="1400" dirty="0">
                <a:latin typeface="Trebuchet MS" panose="020B0603020202020204" pitchFamily="34" charset="0"/>
              </a:rPr>
              <a:t>개 이상의 요소들로 구성된 선형 리스트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 dirty="0">
                <a:latin typeface="Trebuchet MS" panose="020B0603020202020204" pitchFamily="34" charset="0"/>
              </a:rPr>
              <a:t>∙연산</a:t>
            </a:r>
            <a:r>
              <a:rPr lang="en-US" altLang="ko-KR" sz="1400" dirty="0">
                <a:latin typeface="Trebuchet MS" panose="020B0603020202020204" pitchFamily="34" charset="0"/>
              </a:rPr>
              <a:t>: 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 ▪ create(</a:t>
            </a:r>
            <a:r>
              <a:rPr lang="en-US" altLang="ko-KR" sz="1400" dirty="0" err="1">
                <a:latin typeface="Trebuchet MS" panose="020B0603020202020204" pitchFamily="34" charset="0"/>
              </a:rPr>
              <a:t>max_size</a:t>
            </a:r>
            <a:r>
              <a:rPr lang="en-US" altLang="ko-KR" sz="1400" dirty="0">
                <a:latin typeface="Trebuchet MS" panose="020B0603020202020204" pitchFamily="34" charset="0"/>
              </a:rPr>
              <a:t>) ::=	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ko-KR" altLang="en-US" sz="1400" dirty="0">
                <a:latin typeface="Trebuchet MS" panose="020B0603020202020204" pitchFamily="34" charset="0"/>
              </a:rPr>
              <a:t>최대 크기가 </a:t>
            </a:r>
            <a:r>
              <a:rPr lang="en-US" altLang="ko-KR" sz="1400" dirty="0" err="1">
                <a:latin typeface="Trebuchet MS" panose="020B0603020202020204" pitchFamily="34" charset="0"/>
              </a:rPr>
              <a:t>max_size</a:t>
            </a:r>
            <a:r>
              <a:rPr lang="ko-KR" altLang="en-US" sz="1400" dirty="0">
                <a:latin typeface="Trebuchet MS" panose="020B0603020202020204" pitchFamily="34" charset="0"/>
              </a:rPr>
              <a:t>인 </a:t>
            </a:r>
            <a:r>
              <a:rPr lang="ko-KR" altLang="en-US" sz="1400" dirty="0" err="1">
                <a:latin typeface="Trebuchet MS" panose="020B0603020202020204" pitchFamily="34" charset="0"/>
              </a:rPr>
              <a:t>공백큐를</a:t>
            </a:r>
            <a:r>
              <a:rPr lang="ko-KR" altLang="en-US" sz="1400" dirty="0">
                <a:latin typeface="Trebuchet MS" panose="020B0603020202020204" pitchFamily="34" charset="0"/>
              </a:rPr>
              <a:t> 생성한다</a:t>
            </a:r>
            <a:r>
              <a:rPr lang="en-US" altLang="ko-KR" sz="1400" dirty="0">
                <a:latin typeface="Trebuchet MS" panose="020B0603020202020204" pitchFamily="34" charset="0"/>
              </a:rPr>
              <a:t>.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 ▪ </a:t>
            </a:r>
            <a:r>
              <a:rPr lang="en-US" altLang="ko-KR" sz="1400" dirty="0" err="1">
                <a:latin typeface="Trebuchet MS" panose="020B0603020202020204" pitchFamily="34" charset="0"/>
              </a:rPr>
              <a:t>init</a:t>
            </a:r>
            <a:r>
              <a:rPr lang="en-US" altLang="ko-KR" sz="1400" dirty="0">
                <a:latin typeface="Trebuchet MS" panose="020B0603020202020204" pitchFamily="34" charset="0"/>
              </a:rPr>
              <a:t>(q) ::=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ko-KR" altLang="en-US" sz="1400" dirty="0">
                <a:latin typeface="Trebuchet MS" panose="020B0603020202020204" pitchFamily="34" charset="0"/>
              </a:rPr>
              <a:t>큐를 초기화한다</a:t>
            </a:r>
            <a:r>
              <a:rPr lang="en-US" altLang="ko-KR" sz="1400" dirty="0">
                <a:latin typeface="Trebuchet MS" panose="020B0603020202020204" pitchFamily="34" charset="0"/>
              </a:rPr>
              <a:t>.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 ▪ 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 ::=  	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if(size == 0) return TRUE;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else return FALSE;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 ▪ 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(q) ::=	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if(size == </a:t>
            </a:r>
            <a:r>
              <a:rPr lang="en-US" altLang="ko-KR" sz="1400" dirty="0" err="1">
                <a:latin typeface="Trebuchet MS" panose="020B0603020202020204" pitchFamily="34" charset="0"/>
              </a:rPr>
              <a:t>max_size</a:t>
            </a:r>
            <a:r>
              <a:rPr lang="en-US" altLang="ko-KR" sz="1400" dirty="0">
                <a:latin typeface="Trebuchet MS" panose="020B0603020202020204" pitchFamily="34" charset="0"/>
              </a:rPr>
              <a:t>) return TRUE;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else return FALSE;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 ▪ </a:t>
            </a:r>
            <a:r>
              <a:rPr lang="en-US" altLang="ko-KR" sz="1400" dirty="0" err="1">
                <a:latin typeface="Trebuchet MS" panose="020B0603020202020204" pitchFamily="34" charset="0"/>
              </a:rPr>
              <a:t>enqueue</a:t>
            </a:r>
            <a:r>
              <a:rPr lang="en-US" altLang="ko-KR" sz="1400" dirty="0">
                <a:latin typeface="Trebuchet MS" panose="020B0603020202020204" pitchFamily="34" charset="0"/>
              </a:rPr>
              <a:t>(q, e) ::= 	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if( 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(q) )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queue_full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ko-KR" altLang="en-US" sz="1400" dirty="0">
                <a:latin typeface="Trebuchet MS" panose="020B0603020202020204" pitchFamily="34" charset="0"/>
              </a:rPr>
              <a:t>오류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else q</a:t>
            </a:r>
            <a:r>
              <a:rPr lang="ko-KR" altLang="en-US" sz="1400" dirty="0">
                <a:latin typeface="Trebuchet MS" panose="020B0603020202020204" pitchFamily="34" charset="0"/>
              </a:rPr>
              <a:t>의 끝에 </a:t>
            </a:r>
            <a:r>
              <a:rPr lang="en-US" altLang="ko-KR" sz="1400" dirty="0">
                <a:latin typeface="Trebuchet MS" panose="020B0603020202020204" pitchFamily="34" charset="0"/>
              </a:rPr>
              <a:t>e</a:t>
            </a:r>
            <a:r>
              <a:rPr lang="ko-KR" altLang="en-US" sz="1400" dirty="0">
                <a:latin typeface="Trebuchet MS" panose="020B0603020202020204" pitchFamily="34" charset="0"/>
              </a:rPr>
              <a:t>를 추가한다</a:t>
            </a:r>
            <a:r>
              <a:rPr lang="en-US" altLang="ko-KR" sz="1400" dirty="0">
                <a:latin typeface="Trebuchet MS" panose="020B0603020202020204" pitchFamily="34" charset="0"/>
              </a:rPr>
              <a:t>.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 ▪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dequeue</a:t>
            </a:r>
            <a:r>
              <a:rPr lang="en-US" altLang="ko-KR" sz="1400" dirty="0">
                <a:latin typeface="Trebuchet MS" panose="020B0603020202020204" pitchFamily="34" charset="0"/>
              </a:rPr>
              <a:t>(q) ::=	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if( 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 )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queue_empty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ko-KR" altLang="en-US" sz="1400" dirty="0">
                <a:latin typeface="Trebuchet MS" panose="020B0603020202020204" pitchFamily="34" charset="0"/>
              </a:rPr>
              <a:t>오류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else q</a:t>
            </a:r>
            <a:r>
              <a:rPr lang="ko-KR" altLang="en-US" sz="1400" dirty="0">
                <a:latin typeface="Trebuchet MS" panose="020B0603020202020204" pitchFamily="34" charset="0"/>
              </a:rPr>
              <a:t>의 맨 앞에 있는 </a:t>
            </a:r>
            <a:r>
              <a:rPr lang="en-US" altLang="ko-KR" sz="1400" dirty="0">
                <a:latin typeface="Trebuchet MS" panose="020B0603020202020204" pitchFamily="34" charset="0"/>
              </a:rPr>
              <a:t>e</a:t>
            </a:r>
            <a:r>
              <a:rPr lang="ko-KR" altLang="en-US" sz="1400" dirty="0">
                <a:latin typeface="Trebuchet MS" panose="020B0603020202020204" pitchFamily="34" charset="0"/>
              </a:rPr>
              <a:t>를 제거하여 반환한다</a:t>
            </a:r>
            <a:r>
              <a:rPr lang="en-US" altLang="ko-KR" sz="1400" dirty="0">
                <a:latin typeface="Trebuchet MS" panose="020B0603020202020204" pitchFamily="34" charset="0"/>
              </a:rPr>
              <a:t>.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 ▪ peek(q) ::= 	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if( 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 )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queue_empty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ko-KR" altLang="en-US" sz="1400" dirty="0">
                <a:latin typeface="Trebuchet MS" panose="020B0603020202020204" pitchFamily="34" charset="0"/>
              </a:rPr>
              <a:t>오류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else q</a:t>
            </a:r>
            <a:r>
              <a:rPr lang="ko-KR" altLang="en-US" sz="1400" dirty="0">
                <a:latin typeface="Trebuchet MS" panose="020B0603020202020204" pitchFamily="34" charset="0"/>
              </a:rPr>
              <a:t>의 맨 앞에 있는 </a:t>
            </a:r>
            <a:r>
              <a:rPr lang="en-US" altLang="ko-KR" sz="1400" dirty="0">
                <a:latin typeface="Trebuchet MS" panose="020B0603020202020204" pitchFamily="34" charset="0"/>
              </a:rPr>
              <a:t>e</a:t>
            </a:r>
            <a:r>
              <a:rPr lang="ko-KR" altLang="en-US" sz="1400" dirty="0">
                <a:latin typeface="Trebuchet MS" panose="020B0603020202020204" pitchFamily="34" charset="0"/>
              </a:rPr>
              <a:t>를 읽어서 반환한다</a:t>
            </a:r>
            <a:r>
              <a:rPr lang="en-US" altLang="ko-KR" sz="14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3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36585" y="187821"/>
            <a:ext cx="7740650" cy="6512552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공백 상태 검출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(q-&gt;front == q-&gt;rear);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smtClean="0">
                <a:latin typeface="Trebuchet MS" panose="020B0603020202020204" pitchFamily="34" charset="0"/>
              </a:rPr>
              <a:t>}</a:t>
            </a: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smtClean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포화 상태 검출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((q-&gt;rear + 1) % MAX_QUEUE_SIZE == q-&gt;front);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smtClean="0">
                <a:latin typeface="Trebuchet MS" panose="020B0603020202020204" pitchFamily="34" charset="0"/>
              </a:rPr>
              <a:t>// </a:t>
            </a:r>
            <a:r>
              <a:rPr lang="ko-KR" altLang="en-US" sz="1400" dirty="0" err="1">
                <a:latin typeface="Trebuchet MS" panose="020B0603020202020204" pitchFamily="34" charset="0"/>
              </a:rPr>
              <a:t>원형큐</a:t>
            </a:r>
            <a:r>
              <a:rPr lang="ko-KR" altLang="en-US" sz="1400" dirty="0">
                <a:latin typeface="Trebuchet MS" panose="020B0603020202020204" pitchFamily="34" charset="0"/>
              </a:rPr>
              <a:t> 출력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deque_print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("DEQUE(front=%d rear=%d) = ", q-&gt;front, q-&gt;rear);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(!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= q-&gt;front;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do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= (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+ 1) % (MAX_QUEUE_SIZE);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("%d | ", q-&gt;data[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]);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== q-&gt;rear)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break;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} while (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!= q-&gt;front);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("\n");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30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91580" y="1628800"/>
            <a:ext cx="7740650" cy="4444294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삽입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add_rear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*q, element item)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(q))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포화상태입니다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q-&gt;rear = (q-&gt;rear + 1) % MAX_QUEUE_SIZE;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q-&gt;data[q-&gt;rear] = item;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삭제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element </a:t>
            </a:r>
            <a:r>
              <a:rPr lang="en-US" altLang="ko-KR" sz="1400" dirty="0" err="1">
                <a:latin typeface="Trebuchet MS" panose="020B0603020202020204" pitchFamily="34" charset="0"/>
              </a:rPr>
              <a:t>delete_front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</a:t>
            </a:r>
            <a:r>
              <a:rPr lang="ko-KR" altLang="en-US" sz="1400" dirty="0" err="1">
                <a:latin typeface="Trebuchet MS" panose="020B0603020202020204" pitchFamily="34" charset="0"/>
              </a:rPr>
              <a:t>공백상태입니다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q-&gt;front = (q-&gt;front + 1) % MAX_QUEUE_SIZE;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q-&gt;data[q-&gt;front];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31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5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91580" y="1628800"/>
            <a:ext cx="7740650" cy="3927229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삭제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element </a:t>
            </a:r>
            <a:r>
              <a:rPr lang="en-US" altLang="ko-KR" sz="1400" dirty="0" err="1">
                <a:latin typeface="Trebuchet MS" panose="020B0603020202020204" pitchFamily="34" charset="0"/>
              </a:rPr>
              <a:t>get_front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</a:t>
            </a:r>
            <a:r>
              <a:rPr lang="ko-KR" altLang="en-US" sz="1400" dirty="0" err="1">
                <a:latin typeface="Trebuchet MS" panose="020B0603020202020204" pitchFamily="34" charset="0"/>
              </a:rPr>
              <a:t>공백상태입니다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q-&gt;data[(q-&gt;front + 1) % MAX_QUEUE_SIZE];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add_front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*q, element </a:t>
            </a:r>
            <a:r>
              <a:rPr lang="en-US" altLang="ko-KR" sz="1400" dirty="0" err="1">
                <a:latin typeface="Trebuchet MS" panose="020B0603020202020204" pitchFamily="34" charset="0"/>
              </a:rPr>
              <a:t>val</a:t>
            </a:r>
            <a:r>
              <a:rPr lang="en-US" altLang="ko-KR" sz="1400" dirty="0">
                <a:latin typeface="Trebuchet MS" panose="020B0603020202020204" pitchFamily="34" charset="0"/>
              </a:rPr>
              <a:t>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(q))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포화상태입니다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q-&gt;data[q-&gt;front] = </a:t>
            </a:r>
            <a:r>
              <a:rPr lang="en-US" altLang="ko-KR" sz="1400" dirty="0" err="1">
                <a:latin typeface="Trebuchet MS" panose="020B0603020202020204" pitchFamily="34" charset="0"/>
              </a:rPr>
              <a:t>val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q-&gt;front = (q-&gt;front - 1 + MAX_QUEUE_SIZE) % MAX_QUEUE_SIZE;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32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91580" y="1628800"/>
            <a:ext cx="7740650" cy="3927229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element </a:t>
            </a:r>
            <a:r>
              <a:rPr lang="en-US" altLang="ko-KR" sz="1400" dirty="0" err="1">
                <a:latin typeface="Trebuchet MS" panose="020B0603020202020204" pitchFamily="34" charset="0"/>
              </a:rPr>
              <a:t>delete_rear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prev</a:t>
            </a:r>
            <a:r>
              <a:rPr lang="en-US" altLang="ko-KR" sz="1400" dirty="0">
                <a:latin typeface="Trebuchet MS" panose="020B0603020202020204" pitchFamily="34" charset="0"/>
              </a:rPr>
              <a:t> = q-&gt;rear;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</a:t>
            </a:r>
            <a:r>
              <a:rPr lang="ko-KR" altLang="en-US" sz="1400" dirty="0" err="1">
                <a:latin typeface="Trebuchet MS" panose="020B0603020202020204" pitchFamily="34" charset="0"/>
              </a:rPr>
              <a:t>공백상태입니다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q-&gt;rear = (q-&gt;rear - 1 + MAX_QUEUE_SIZE) % MAX_QUEUE_SIZE;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q-&gt;data[</a:t>
            </a:r>
            <a:r>
              <a:rPr lang="en-US" altLang="ko-KR" sz="1400" dirty="0" err="1">
                <a:latin typeface="Trebuchet MS" panose="020B0603020202020204" pitchFamily="34" charset="0"/>
              </a:rPr>
              <a:t>prev</a:t>
            </a:r>
            <a:r>
              <a:rPr lang="en-US" altLang="ko-KR" sz="1400" dirty="0">
                <a:latin typeface="Trebuchet MS" panose="020B0603020202020204" pitchFamily="34" charset="0"/>
              </a:rPr>
              <a:t>];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element </a:t>
            </a:r>
            <a:r>
              <a:rPr lang="en-US" altLang="ko-KR" sz="1400" dirty="0" err="1">
                <a:latin typeface="Trebuchet MS" panose="020B0603020202020204" pitchFamily="34" charset="0"/>
              </a:rPr>
              <a:t>get_rear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</a:t>
            </a:r>
            <a:r>
              <a:rPr lang="ko-KR" altLang="en-US" sz="1400" dirty="0" err="1">
                <a:latin typeface="Trebuchet MS" panose="020B0603020202020204" pitchFamily="34" charset="0"/>
              </a:rPr>
              <a:t>공백상태입니다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q-&gt;data[q-&gt;rear];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33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91580" y="1628800"/>
            <a:ext cx="7740650" cy="3927229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main(void)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DequeType</a:t>
            </a:r>
            <a:r>
              <a:rPr lang="en-US" altLang="ko-KR" sz="1400" dirty="0">
                <a:latin typeface="Trebuchet MS" panose="020B0603020202020204" pitchFamily="34" charset="0"/>
              </a:rPr>
              <a:t> queue;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init_deque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for (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= 0;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&lt; 3;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++)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add_front</a:t>
            </a:r>
            <a:r>
              <a:rPr lang="en-US" altLang="ko-KR" sz="1400" dirty="0">
                <a:latin typeface="Trebuchet MS" panose="020B0603020202020204" pitchFamily="34" charset="0"/>
              </a:rPr>
              <a:t>(&amp;queue,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for (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= 0;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&lt; 3;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++)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delete_rear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deque_print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34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실행결과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570" y="1718810"/>
            <a:ext cx="7740650" cy="1384995"/>
          </a:xfrm>
          <a:prstGeom prst="rect">
            <a:avLst/>
          </a:prstGeom>
          <a:solidFill>
            <a:srgbClr val="33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DEQUE(front=4 rear=0) = 0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DEQUE(front=3 rear=0) = 1 | 0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DEQUE(front=2 rear=0) = 2 | 1 | 0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DEQUE(front=2 rear=4) = 2 | 1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DEQUE(front=2 rear=3) = 2 |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DEQUE(front=2 rear=2) =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35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큐의 응용</a:t>
            </a:r>
            <a:r>
              <a:rPr lang="en-US" altLang="ko-KR" smtClean="0"/>
              <a:t>: </a:t>
            </a:r>
            <a:r>
              <a:rPr lang="ko-KR" altLang="en-US" smtClean="0"/>
              <a:t>시뮬레이션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 err="1" smtClean="0"/>
              <a:t>큐잉모델은</a:t>
            </a:r>
            <a:r>
              <a:rPr lang="ko-KR" altLang="en-US" dirty="0" smtClean="0"/>
              <a:t> 고객에 대한 서비스를 수행하는 서버와 서비스를 받는 고객들로 이루어진다</a:t>
            </a:r>
          </a:p>
          <a:p>
            <a:pPr eaLnBrk="1" hangingPunct="1"/>
            <a:r>
              <a:rPr lang="ko-KR" altLang="en-US" dirty="0" smtClean="0"/>
              <a:t>은행에서 고객이 들어와서 서비스를 받고 나가는 과정을 시뮬레이션</a:t>
            </a:r>
          </a:p>
          <a:p>
            <a:pPr lvl="1" eaLnBrk="1" hangingPunct="1"/>
            <a:r>
              <a:rPr lang="ko-KR" altLang="en-US" dirty="0" smtClean="0"/>
              <a:t>고객들이 기다리는 </a:t>
            </a:r>
            <a:r>
              <a:rPr lang="ko-KR" altLang="en-US" dirty="0" err="1" smtClean="0"/>
              <a:t>평균시간을</a:t>
            </a:r>
            <a:r>
              <a:rPr lang="ko-KR" altLang="en-US" dirty="0" smtClean="0"/>
              <a:t> 계산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98" y="3654025"/>
            <a:ext cx="4839900" cy="291731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36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큐의 응용</a:t>
            </a:r>
            <a:r>
              <a:rPr lang="en-US" altLang="ko-KR" smtClean="0"/>
              <a:t>: </a:t>
            </a:r>
            <a:r>
              <a:rPr lang="ko-KR" altLang="en-US" smtClean="0"/>
              <a:t>시물레이션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시뮬레이션은 하나의 반복 루프</a:t>
            </a:r>
            <a:endParaRPr lang="en-US" altLang="ko-KR" dirty="0" smtClean="0"/>
          </a:p>
          <a:p>
            <a:pPr eaLnBrk="1" hangingPunct="1">
              <a:lnSpc>
                <a:spcPct val="90000"/>
              </a:lnSpc>
            </a:pPr>
            <a:endParaRPr lang="ko-KR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ko-KR" altLang="en-US" dirty="0" err="1" smtClean="0"/>
              <a:t>현재시각을</a:t>
            </a:r>
            <a:r>
              <a:rPr lang="ko-KR" altLang="en-US" dirty="0" smtClean="0"/>
              <a:t> 나타내는 </a:t>
            </a:r>
            <a:r>
              <a:rPr lang="en-US" altLang="ko-KR" dirty="0" smtClean="0"/>
              <a:t>clock</a:t>
            </a:r>
            <a:r>
              <a:rPr lang="ko-KR" altLang="en-US" dirty="0" smtClean="0"/>
              <a:t>이라는 변수를 하나 증가</a:t>
            </a:r>
            <a:endParaRPr lang="en-US" altLang="ko-KR" dirty="0" smtClean="0"/>
          </a:p>
          <a:p>
            <a:pPr eaLnBrk="1" hangingPunct="1">
              <a:lnSpc>
                <a:spcPct val="90000"/>
              </a:lnSpc>
            </a:pPr>
            <a:endParaRPr lang="ko-KR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ko-KR" dirty="0" err="1" smtClean="0"/>
              <a:t>is_customer_arrived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함수를 호출한다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is_customer_arrived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함수는 랜덤 숫자를 생성하여 시뮬레이션 </a:t>
            </a:r>
            <a:r>
              <a:rPr lang="ko-KR" altLang="en-US" dirty="0" err="1" smtClean="0"/>
              <a:t>파라미터</a:t>
            </a:r>
            <a:r>
              <a:rPr lang="ko-KR" altLang="en-US" dirty="0" smtClean="0"/>
              <a:t> 변수인 </a:t>
            </a:r>
            <a:r>
              <a:rPr lang="en-US" altLang="ko-KR" dirty="0" err="1" smtClean="0"/>
              <a:t>arrival_prov</a:t>
            </a:r>
            <a:r>
              <a:rPr lang="ko-KR" altLang="en-US" dirty="0" smtClean="0"/>
              <a:t>와 비교하여 작으면 새로운 고객이 들어왔다고 판단</a:t>
            </a:r>
            <a:endParaRPr lang="en-US" altLang="ko-KR" dirty="0" smtClean="0"/>
          </a:p>
          <a:p>
            <a:pPr eaLnBrk="1" hangingPunct="1">
              <a:lnSpc>
                <a:spcPct val="90000"/>
              </a:lnSpc>
            </a:pPr>
            <a:endParaRPr lang="ko-KR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고객의 아이디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도착시간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 시간 등의 정보를 만들어 구조체에 복사하고 이 구조체를 </a:t>
            </a:r>
            <a:r>
              <a:rPr lang="ko-KR" altLang="en-US" dirty="0" err="1" smtClean="0"/>
              <a:t>파라미터로</a:t>
            </a:r>
            <a:r>
              <a:rPr lang="ko-KR" altLang="en-US" dirty="0" smtClean="0"/>
              <a:t> 하여 큐의 삽입 함수 </a:t>
            </a:r>
            <a:r>
              <a:rPr lang="en-US" altLang="ko-KR" dirty="0" err="1" smtClean="0"/>
              <a:t>enqueue</a:t>
            </a:r>
            <a:r>
              <a:rPr lang="en-US" altLang="ko-KR" dirty="0" smtClean="0"/>
              <a:t>()</a:t>
            </a:r>
            <a:r>
              <a:rPr lang="ko-KR" altLang="en-US" dirty="0" smtClean="0"/>
              <a:t>를 호출한다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37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큐의 응용</a:t>
            </a:r>
            <a:r>
              <a:rPr lang="en-US" altLang="ko-KR" smtClean="0"/>
              <a:t>: </a:t>
            </a:r>
            <a:r>
              <a:rPr lang="ko-KR" altLang="en-US" smtClean="0"/>
              <a:t>시물레이션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고객이 필요로 하는 서비스 시간은 역시 </a:t>
            </a:r>
            <a:r>
              <a:rPr lang="ko-KR" altLang="en-US" dirty="0" err="1" smtClean="0"/>
              <a:t>랜덤숫자를</a:t>
            </a:r>
            <a:r>
              <a:rPr lang="ko-KR" altLang="en-US" dirty="0" smtClean="0"/>
              <a:t> 이용하여 생성된다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 smtClean="0"/>
          </a:p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지금 서비스하고 있는 고객이 끝났는지를 검사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만약 </a:t>
            </a:r>
            <a:r>
              <a:rPr lang="en-US" altLang="ko-KR" dirty="0" err="1" smtClean="0"/>
              <a:t>service_time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이 아니면 어떤 고객이 지금 서비스를 받고 있는 중임을 의미한다</a:t>
            </a:r>
            <a:r>
              <a:rPr lang="en-US" altLang="ko-KR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clock</a:t>
            </a:r>
            <a:r>
              <a:rPr lang="ko-KR" altLang="en-US" dirty="0" smtClean="0"/>
              <a:t>이 하나 </a:t>
            </a:r>
            <a:r>
              <a:rPr lang="ko-KR" altLang="en-US" dirty="0" err="1" smtClean="0"/>
              <a:t>증가했으므로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service_time</a:t>
            </a:r>
            <a:r>
              <a:rPr lang="ko-KR" altLang="en-US" dirty="0" smtClean="0"/>
              <a:t>을 하나 감소시킨다</a:t>
            </a:r>
            <a:r>
              <a:rPr lang="en-US" altLang="ko-KR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 smtClean="0"/>
          </a:p>
          <a:p>
            <a:pPr eaLnBrk="1" hangingPunct="1">
              <a:lnSpc>
                <a:spcPct val="90000"/>
              </a:lnSpc>
            </a:pPr>
            <a:r>
              <a:rPr lang="ko-KR" altLang="en-US" dirty="0" smtClean="0"/>
              <a:t>만약 </a:t>
            </a:r>
            <a:r>
              <a:rPr lang="en-US" altLang="ko-KR" dirty="0" err="1" smtClean="0"/>
              <a:t>service_time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이면 현재 </a:t>
            </a:r>
            <a:r>
              <a:rPr lang="ko-KR" altLang="en-US" dirty="0" err="1" smtClean="0"/>
              <a:t>서비스받는</a:t>
            </a:r>
            <a:r>
              <a:rPr lang="ko-KR" altLang="en-US" dirty="0" smtClean="0"/>
              <a:t> 고객이 없다는 것을 의미한다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큐에서 고객 구조체를 하나 꺼내어 서비스를 시작한다</a:t>
            </a:r>
            <a:r>
              <a:rPr lang="en-US" altLang="ko-KR" dirty="0" smtClean="0"/>
              <a:t>. </a:t>
            </a:r>
            <a:endParaRPr lang="en-US" altLang="ko-KR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38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56565" y="760413"/>
            <a:ext cx="7740650" cy="5995487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 include &lt;</a:t>
            </a:r>
            <a:r>
              <a:rPr lang="en-US" altLang="ko-KR" sz="1400" dirty="0" err="1">
                <a:latin typeface="Trebuchet MS" panose="020B0603020202020204" pitchFamily="34" charset="0"/>
              </a:rPr>
              <a:t>stdio.h</a:t>
            </a:r>
            <a:r>
              <a:rPr lang="en-US" altLang="ko-KR" sz="1400" dirty="0">
                <a:latin typeface="Trebuchet MS" panose="020B0603020202020204" pitchFamily="34" charset="0"/>
              </a:rPr>
              <a:t>&gt;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 include &lt;</a:t>
            </a:r>
            <a:r>
              <a:rPr lang="en-US" altLang="ko-KR" sz="1400" dirty="0" err="1">
                <a:latin typeface="Trebuchet MS" panose="020B0603020202020204" pitchFamily="34" charset="0"/>
              </a:rPr>
              <a:t>stdlib.h</a:t>
            </a:r>
            <a:r>
              <a:rPr lang="en-US" altLang="ko-KR" sz="1400" dirty="0">
                <a:latin typeface="Trebuchet MS" panose="020B0603020202020204" pitchFamily="34" charset="0"/>
              </a:rPr>
              <a:t>&gt;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프로그램 </a:t>
            </a:r>
            <a:r>
              <a:rPr lang="en-US" altLang="ko-KR" sz="1400" dirty="0">
                <a:latin typeface="Trebuchet MS" panose="020B0603020202020204" pitchFamily="34" charset="0"/>
              </a:rPr>
              <a:t>5.2</a:t>
            </a:r>
            <a:r>
              <a:rPr lang="ko-KR" altLang="en-US" sz="1400" dirty="0">
                <a:latin typeface="Trebuchet MS" panose="020B0603020202020204" pitchFamily="34" charset="0"/>
              </a:rPr>
              <a:t>에서 다음과 같은 부분을 복사한다</a:t>
            </a:r>
            <a:r>
              <a:rPr lang="en-US" altLang="ko-KR" sz="1400" dirty="0">
                <a:latin typeface="Trebuchet MS" panose="020B0603020202020204" pitchFamily="34" charset="0"/>
              </a:rPr>
              <a:t>.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================ </a:t>
            </a:r>
            <a:r>
              <a:rPr lang="ko-KR" altLang="en-US" sz="1400" dirty="0" err="1">
                <a:latin typeface="Trebuchet MS" panose="020B0603020202020204" pitchFamily="34" charset="0"/>
              </a:rPr>
              <a:t>원형큐</a:t>
            </a:r>
            <a:r>
              <a:rPr lang="ko-KR" altLang="en-US" sz="1400" dirty="0">
                <a:latin typeface="Trebuchet MS" panose="020B0603020202020204" pitchFamily="34" charset="0"/>
              </a:rPr>
              <a:t> 코드 시작 </a:t>
            </a:r>
            <a:r>
              <a:rPr lang="en-US" altLang="ko-KR" sz="1400" dirty="0">
                <a:latin typeface="Trebuchet MS" panose="020B0603020202020204" pitchFamily="34" charset="0"/>
              </a:rPr>
              <a:t>=================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typedef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struct</a:t>
            </a:r>
            <a:r>
              <a:rPr lang="en-US" altLang="ko-KR" sz="1400" dirty="0">
                <a:latin typeface="Trebuchet MS" panose="020B0603020202020204" pitchFamily="34" charset="0"/>
              </a:rPr>
              <a:t> { // </a:t>
            </a:r>
            <a:r>
              <a:rPr lang="ko-KR" altLang="en-US" sz="1400" dirty="0">
                <a:latin typeface="Trebuchet MS" panose="020B0603020202020204" pitchFamily="34" charset="0"/>
              </a:rPr>
              <a:t>요소 타입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id;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arrival_time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service_time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 element;			// </a:t>
            </a:r>
            <a:r>
              <a:rPr lang="ko-KR" altLang="en-US" sz="1400" dirty="0">
                <a:latin typeface="Trebuchet MS" panose="020B0603020202020204" pitchFamily="34" charset="0"/>
              </a:rPr>
              <a:t>교체</a:t>
            </a:r>
            <a:r>
              <a:rPr lang="en-US" altLang="ko-KR" sz="1400" dirty="0">
                <a:latin typeface="Trebuchet MS" panose="020B0603020202020204" pitchFamily="34" charset="0"/>
              </a:rPr>
              <a:t>!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...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================ </a:t>
            </a:r>
            <a:r>
              <a:rPr lang="ko-KR" altLang="en-US" sz="1400" dirty="0" err="1">
                <a:latin typeface="Trebuchet MS" panose="020B0603020202020204" pitchFamily="34" charset="0"/>
              </a:rPr>
              <a:t>원형큐</a:t>
            </a:r>
            <a:r>
              <a:rPr lang="ko-KR" altLang="en-US" sz="1400" dirty="0">
                <a:latin typeface="Trebuchet MS" panose="020B0603020202020204" pitchFamily="34" charset="0"/>
              </a:rPr>
              <a:t> 코드 종료 </a:t>
            </a:r>
            <a:r>
              <a:rPr lang="en-US" altLang="ko-KR" sz="1400" dirty="0">
                <a:latin typeface="Trebuchet MS" panose="020B0603020202020204" pitchFamily="34" charset="0"/>
              </a:rPr>
              <a:t>=================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main(void)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minutes = 60;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total_wait</a:t>
            </a:r>
            <a:r>
              <a:rPr lang="en-US" altLang="ko-KR" sz="1400" dirty="0">
                <a:latin typeface="Trebuchet MS" panose="020B0603020202020204" pitchFamily="34" charset="0"/>
              </a:rPr>
              <a:t> =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total_customers</a:t>
            </a:r>
            <a:r>
              <a:rPr lang="en-US" altLang="ko-KR" sz="1400" dirty="0">
                <a:latin typeface="Trebuchet MS" panose="020B0603020202020204" pitchFamily="34" charset="0"/>
              </a:rPr>
              <a:t> =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service_time</a:t>
            </a:r>
            <a:r>
              <a:rPr lang="en-US" altLang="ko-KR" sz="1400" dirty="0">
                <a:latin typeface="Trebuchet MS" panose="020B0603020202020204" pitchFamily="34" charset="0"/>
              </a:rPr>
              <a:t> =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service_customer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queue;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init_queue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39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큐의 삽입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 연산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01670" y="1133745"/>
            <a:ext cx="5260338" cy="5442824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4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61510" y="1943835"/>
            <a:ext cx="8900093" cy="3151632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srand</a:t>
            </a:r>
            <a:r>
              <a:rPr lang="en-US" altLang="ko-KR" sz="1400" dirty="0">
                <a:latin typeface="Trebuchet MS" panose="020B0603020202020204" pitchFamily="34" charset="0"/>
              </a:rPr>
              <a:t>(time(NULL));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for (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clock = 0; clock &lt; minutes; clock++)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</a:t>
            </a:r>
            <a:r>
              <a:rPr lang="ko-KR" altLang="en-US" sz="1400" dirty="0" err="1">
                <a:latin typeface="Trebuchet MS" panose="020B0603020202020204" pitchFamily="34" charset="0"/>
              </a:rPr>
              <a:t>현재시각</a:t>
            </a:r>
            <a:r>
              <a:rPr lang="en-US" altLang="ko-KR" sz="1400" dirty="0">
                <a:latin typeface="Trebuchet MS" panose="020B0603020202020204" pitchFamily="34" charset="0"/>
              </a:rPr>
              <a:t>=%d\n", clock);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 ((rand()%10) &lt; 3)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element customer;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customer.id = </a:t>
            </a:r>
            <a:r>
              <a:rPr lang="en-US" altLang="ko-KR" sz="1400" dirty="0" err="1">
                <a:latin typeface="Trebuchet MS" panose="020B0603020202020204" pitchFamily="34" charset="0"/>
              </a:rPr>
              <a:t>total_customers</a:t>
            </a:r>
            <a:r>
              <a:rPr lang="en-US" altLang="ko-KR" sz="1400" dirty="0">
                <a:latin typeface="Trebuchet MS" panose="020B0603020202020204" pitchFamily="34" charset="0"/>
              </a:rPr>
              <a:t>++;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customer.arrival_time</a:t>
            </a:r>
            <a:r>
              <a:rPr lang="en-US" altLang="ko-KR" sz="1400" dirty="0">
                <a:latin typeface="Trebuchet MS" panose="020B0603020202020204" pitchFamily="34" charset="0"/>
              </a:rPr>
              <a:t> = clock;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customer.service_time</a:t>
            </a:r>
            <a:r>
              <a:rPr lang="en-US" altLang="ko-KR" sz="1400" dirty="0">
                <a:latin typeface="Trebuchet MS" panose="020B0603020202020204" pitchFamily="34" charset="0"/>
              </a:rPr>
              <a:t> = rand() % 3+1;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enqueue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(&amp;queue, customer);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</a:t>
            </a:r>
            <a:r>
              <a:rPr lang="ko-KR" altLang="en-US" sz="1400" dirty="0"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latin typeface="Trebuchet MS" panose="020B0603020202020204" pitchFamily="34" charset="0"/>
              </a:rPr>
              <a:t>%d</a:t>
            </a:r>
            <a:r>
              <a:rPr lang="ko-KR" altLang="en-US" sz="1400" dirty="0">
                <a:latin typeface="Trebuchet MS" panose="020B0603020202020204" pitchFamily="34" charset="0"/>
              </a:rPr>
              <a:t>이 </a:t>
            </a:r>
            <a:r>
              <a:rPr lang="en-US" altLang="ko-KR" sz="1400" dirty="0">
                <a:latin typeface="Trebuchet MS" panose="020B0603020202020204" pitchFamily="34" charset="0"/>
              </a:rPr>
              <a:t>%d</a:t>
            </a:r>
            <a:r>
              <a:rPr lang="ko-KR" altLang="en-US" sz="1400" dirty="0">
                <a:latin typeface="Trebuchet MS" panose="020B0603020202020204" pitchFamily="34" charset="0"/>
              </a:rPr>
              <a:t>분에 들어옵니다</a:t>
            </a:r>
            <a:r>
              <a:rPr lang="en-US" altLang="ko-KR" sz="1400" dirty="0">
                <a:latin typeface="Trebuchet MS" panose="020B0603020202020204" pitchFamily="34" charset="0"/>
              </a:rPr>
              <a:t>. </a:t>
            </a:r>
            <a:r>
              <a:rPr lang="ko-KR" altLang="en-US" sz="1400" dirty="0">
                <a:latin typeface="Trebuchet MS" panose="020B0603020202020204" pitchFamily="34" charset="0"/>
              </a:rPr>
              <a:t>업무처리시간</a:t>
            </a:r>
            <a:r>
              <a:rPr lang="en-US" altLang="ko-KR" sz="1400" dirty="0">
                <a:latin typeface="Trebuchet MS" panose="020B0603020202020204" pitchFamily="34" charset="0"/>
              </a:rPr>
              <a:t>= %d</a:t>
            </a:r>
            <a:r>
              <a:rPr lang="ko-KR" altLang="en-US" sz="1400" dirty="0">
                <a:latin typeface="Trebuchet MS" panose="020B0603020202020204" pitchFamily="34" charset="0"/>
              </a:rPr>
              <a:t>분</a:t>
            </a:r>
            <a:r>
              <a:rPr lang="en-US" altLang="ko-KR" sz="1400" dirty="0">
                <a:latin typeface="Trebuchet MS" panose="020B0603020202020204" pitchFamily="34" charset="0"/>
              </a:rPr>
              <a:t>\n", 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customer.id, </a:t>
            </a:r>
            <a:r>
              <a:rPr lang="en-US" altLang="ko-KR" sz="1400" dirty="0" err="1">
                <a:latin typeface="Trebuchet MS" panose="020B0603020202020204" pitchFamily="34" charset="0"/>
              </a:rPr>
              <a:t>customer.arrival_time</a:t>
            </a:r>
            <a:r>
              <a:rPr lang="en-US" altLang="ko-KR" sz="1400" dirty="0">
                <a:latin typeface="Trebuchet MS" panose="020B0603020202020204" pitchFamily="34" charset="0"/>
              </a:rPr>
              <a:t>, </a:t>
            </a:r>
            <a:r>
              <a:rPr lang="en-US" altLang="ko-KR" sz="1400" dirty="0" err="1">
                <a:latin typeface="Trebuchet MS" panose="020B0603020202020204" pitchFamily="34" charset="0"/>
              </a:rPr>
              <a:t>customer.service_time</a:t>
            </a:r>
            <a:r>
              <a:rPr lang="en-US" altLang="ko-KR" sz="1400" dirty="0">
                <a:latin typeface="Trebuchet MS" panose="020B0603020202020204" pitchFamily="34" charset="0"/>
              </a:rPr>
              <a:t>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40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smtClean="0"/>
              <a:t>  프로그램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91580" y="1673805"/>
            <a:ext cx="7740650" cy="4659737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service_time</a:t>
            </a:r>
            <a:r>
              <a:rPr lang="en-US" altLang="ko-KR" sz="1400" dirty="0">
                <a:latin typeface="Trebuchet MS" panose="020B0603020202020204" pitchFamily="34" charset="0"/>
              </a:rPr>
              <a:t> &gt; 0)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</a:t>
            </a:r>
            <a:r>
              <a:rPr lang="ko-KR" altLang="en-US" sz="1400" dirty="0"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latin typeface="Trebuchet MS" panose="020B0603020202020204" pitchFamily="34" charset="0"/>
              </a:rPr>
              <a:t>%d </a:t>
            </a:r>
            <a:r>
              <a:rPr lang="ko-KR" altLang="en-US" sz="1400" dirty="0" err="1">
                <a:latin typeface="Trebuchet MS" panose="020B0603020202020204" pitchFamily="34" charset="0"/>
              </a:rPr>
              <a:t>업무처리중입니다</a:t>
            </a:r>
            <a:r>
              <a:rPr lang="en-US" altLang="ko-KR" sz="1400" dirty="0">
                <a:latin typeface="Trebuchet MS" panose="020B0603020202020204" pitchFamily="34" charset="0"/>
              </a:rPr>
              <a:t>. \n", </a:t>
            </a:r>
            <a:r>
              <a:rPr lang="en-US" altLang="ko-KR" sz="1400" dirty="0" err="1">
                <a:latin typeface="Trebuchet MS" panose="020B0603020202020204" pitchFamily="34" charset="0"/>
              </a:rPr>
              <a:t>service_customer</a:t>
            </a:r>
            <a:r>
              <a:rPr lang="en-US" altLang="ko-KR" sz="1400" dirty="0">
                <a:latin typeface="Trebuchet MS" panose="020B0603020202020204" pitchFamily="34" charset="0"/>
              </a:rPr>
              <a:t>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service_time</a:t>
            </a:r>
            <a:r>
              <a:rPr lang="en-US" altLang="ko-KR" sz="1400" dirty="0">
                <a:latin typeface="Trebuchet MS" panose="020B0603020202020204" pitchFamily="34" charset="0"/>
              </a:rPr>
              <a:t>--;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else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if (!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(&amp;queue))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element customer =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dequeue</a:t>
            </a:r>
            <a:r>
              <a:rPr lang="en-US" altLang="ko-KR" sz="1400" dirty="0">
                <a:latin typeface="Trebuchet MS" panose="020B0603020202020204" pitchFamily="34" charset="0"/>
              </a:rPr>
              <a:t>(&amp;queue);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</a:t>
            </a:r>
            <a:r>
              <a:rPr lang="en-US" altLang="ko-KR" sz="1400" dirty="0" err="1">
                <a:latin typeface="Trebuchet MS" panose="020B0603020202020204" pitchFamily="34" charset="0"/>
              </a:rPr>
              <a:t>service_customer</a:t>
            </a:r>
            <a:r>
              <a:rPr lang="en-US" altLang="ko-KR" sz="1400" dirty="0">
                <a:latin typeface="Trebuchet MS" panose="020B0603020202020204" pitchFamily="34" charset="0"/>
              </a:rPr>
              <a:t> = customer.id;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</a:t>
            </a:r>
            <a:r>
              <a:rPr lang="en-US" altLang="ko-KR" sz="1400" dirty="0" err="1">
                <a:latin typeface="Trebuchet MS" panose="020B0603020202020204" pitchFamily="34" charset="0"/>
              </a:rPr>
              <a:t>service_time</a:t>
            </a:r>
            <a:r>
              <a:rPr lang="en-US" altLang="ko-KR" sz="1400" dirty="0">
                <a:latin typeface="Trebuchet MS" panose="020B0603020202020204" pitchFamily="34" charset="0"/>
              </a:rPr>
              <a:t> = </a:t>
            </a:r>
            <a:r>
              <a:rPr lang="en-US" altLang="ko-KR" sz="1400" dirty="0" err="1">
                <a:latin typeface="Trebuchet MS" panose="020B0603020202020204" pitchFamily="34" charset="0"/>
              </a:rPr>
              <a:t>customer.service_time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</a:t>
            </a:r>
            <a:r>
              <a:rPr lang="ko-KR" altLang="en-US" sz="1400" dirty="0"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latin typeface="Trebuchet MS" panose="020B0603020202020204" pitchFamily="34" charset="0"/>
              </a:rPr>
              <a:t>%d</a:t>
            </a:r>
            <a:r>
              <a:rPr lang="ko-KR" altLang="en-US" sz="1400" dirty="0">
                <a:latin typeface="Trebuchet MS" panose="020B0603020202020204" pitchFamily="34" charset="0"/>
              </a:rPr>
              <a:t>이 </a:t>
            </a:r>
            <a:r>
              <a:rPr lang="en-US" altLang="ko-KR" sz="1400" dirty="0">
                <a:latin typeface="Trebuchet MS" panose="020B0603020202020204" pitchFamily="34" charset="0"/>
              </a:rPr>
              <a:t>%d</a:t>
            </a:r>
            <a:r>
              <a:rPr lang="ko-KR" altLang="en-US" sz="1400" dirty="0">
                <a:latin typeface="Trebuchet MS" panose="020B0603020202020204" pitchFamily="34" charset="0"/>
              </a:rPr>
              <a:t>분에 업무를 시작합니다</a:t>
            </a:r>
            <a:r>
              <a:rPr lang="en-US" altLang="ko-KR" sz="1400" dirty="0">
                <a:latin typeface="Trebuchet MS" panose="020B0603020202020204" pitchFamily="34" charset="0"/>
              </a:rPr>
              <a:t>. </a:t>
            </a:r>
            <a:r>
              <a:rPr lang="ko-KR" altLang="en-US" sz="1400" dirty="0">
                <a:latin typeface="Trebuchet MS" panose="020B0603020202020204" pitchFamily="34" charset="0"/>
              </a:rPr>
              <a:t>대기시간은 </a:t>
            </a:r>
            <a:r>
              <a:rPr lang="en-US" altLang="ko-KR" sz="1400" dirty="0">
                <a:latin typeface="Trebuchet MS" panose="020B0603020202020204" pitchFamily="34" charset="0"/>
              </a:rPr>
              <a:t>%d</a:t>
            </a:r>
            <a:r>
              <a:rPr lang="ko-KR" altLang="en-US" sz="1400" dirty="0">
                <a:latin typeface="Trebuchet MS" panose="020B0603020202020204" pitchFamily="34" charset="0"/>
              </a:rPr>
              <a:t>분이었습니다</a:t>
            </a:r>
            <a:r>
              <a:rPr lang="en-US" altLang="ko-KR" sz="1400" dirty="0">
                <a:latin typeface="Trebuchet MS" panose="020B0603020202020204" pitchFamily="34" charset="0"/>
              </a:rPr>
              <a:t>.\n</a:t>
            </a:r>
            <a:r>
              <a:rPr lang="en-US" altLang="ko-KR" sz="1400" dirty="0" smtClean="0">
                <a:latin typeface="Trebuchet MS" panose="020B0603020202020204" pitchFamily="34" charset="0"/>
              </a:rPr>
              <a:t>", customer.id</a:t>
            </a:r>
            <a:r>
              <a:rPr lang="en-US" altLang="ko-KR" sz="1400" dirty="0">
                <a:latin typeface="Trebuchet MS" panose="020B0603020202020204" pitchFamily="34" charset="0"/>
              </a:rPr>
              <a:t>, clock, clock - </a:t>
            </a:r>
            <a:r>
              <a:rPr lang="en-US" altLang="ko-KR" sz="1400" dirty="0" err="1">
                <a:latin typeface="Trebuchet MS" panose="020B0603020202020204" pitchFamily="34" charset="0"/>
              </a:rPr>
              <a:t>customer.arrival_time</a:t>
            </a:r>
            <a:r>
              <a:rPr lang="en-US" altLang="ko-KR" sz="1400" dirty="0">
                <a:latin typeface="Trebuchet MS" panose="020B0603020202020204" pitchFamily="34" charset="0"/>
              </a:rPr>
              <a:t>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	</a:t>
            </a:r>
            <a:r>
              <a:rPr lang="en-US" altLang="ko-KR" sz="1400" dirty="0" err="1">
                <a:latin typeface="Trebuchet MS" panose="020B0603020202020204" pitchFamily="34" charset="0"/>
              </a:rPr>
              <a:t>total_wait</a:t>
            </a:r>
            <a:r>
              <a:rPr lang="en-US" altLang="ko-KR" sz="1400" dirty="0">
                <a:latin typeface="Trebuchet MS" panose="020B0603020202020204" pitchFamily="34" charset="0"/>
              </a:rPr>
              <a:t> += clock - </a:t>
            </a:r>
            <a:r>
              <a:rPr lang="en-US" altLang="ko-KR" sz="1400" dirty="0" err="1">
                <a:latin typeface="Trebuchet MS" panose="020B0603020202020204" pitchFamily="34" charset="0"/>
              </a:rPr>
              <a:t>customer.arrival_time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</a:t>
            </a:r>
            <a:r>
              <a:rPr lang="ko-KR" altLang="en-US" sz="1400" dirty="0">
                <a:latin typeface="Trebuchet MS" panose="020B0603020202020204" pitchFamily="34" charset="0"/>
              </a:rPr>
              <a:t>전체 대기 시간</a:t>
            </a:r>
            <a:r>
              <a:rPr lang="en-US" altLang="ko-KR" sz="1400" dirty="0">
                <a:latin typeface="Trebuchet MS" panose="020B0603020202020204" pitchFamily="34" charset="0"/>
              </a:rPr>
              <a:t>=%d</a:t>
            </a:r>
            <a:r>
              <a:rPr lang="ko-KR" altLang="en-US" sz="1400" dirty="0">
                <a:latin typeface="Trebuchet MS" panose="020B0603020202020204" pitchFamily="34" charset="0"/>
              </a:rPr>
              <a:t>분 </a:t>
            </a:r>
            <a:r>
              <a:rPr lang="en-US" altLang="ko-KR" sz="1400" dirty="0">
                <a:latin typeface="Trebuchet MS" panose="020B0603020202020204" pitchFamily="34" charset="0"/>
              </a:rPr>
              <a:t>\n", </a:t>
            </a:r>
            <a:r>
              <a:rPr lang="en-US" altLang="ko-KR" sz="1400" dirty="0" err="1">
                <a:latin typeface="Trebuchet MS" panose="020B0603020202020204" pitchFamily="34" charset="0"/>
              </a:rPr>
              <a:t>total_wait</a:t>
            </a:r>
            <a:r>
              <a:rPr lang="en-US" altLang="ko-KR" sz="1400" dirty="0">
                <a:latin typeface="Trebuchet MS" panose="020B0603020202020204" pitchFamily="34" charset="0"/>
              </a:rPr>
              <a:t>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41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실행결과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1570" y="1718810"/>
            <a:ext cx="7740650" cy="3323987"/>
          </a:xfrm>
          <a:prstGeom prst="rect">
            <a:avLst/>
          </a:prstGeom>
          <a:solidFill>
            <a:srgbClr val="3366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현재시각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=0</a:t>
            </a:r>
          </a:p>
          <a:p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현재시각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=1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0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이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분에 들어옵니다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업무처리시간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 2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0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이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분에 업무를 시작합니다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대기시간은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0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분이었습니다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현재시각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=2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0 </a:t>
            </a:r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업무처리중입니다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현재시각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=3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이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분에 들어옵니다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업무처리시간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 1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0 </a:t>
            </a:r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업무처리중입니다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현재시각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=4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이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분에 업무를 시작합니다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대기시간은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분이었습니다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현재시각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=5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1 </a:t>
            </a:r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업무처리중입니다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ko-KR" altLang="en-US" sz="1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현재시각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=6</a:t>
            </a:r>
          </a:p>
          <a:p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고객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이 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6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분에 들어옵니다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업무처리시간</a:t>
            </a:r>
            <a:r>
              <a:rPr lang="en-US" altLang="ko-KR" sz="1400" dirty="0">
                <a:solidFill>
                  <a:schemeClr val="bg1"/>
                </a:solidFill>
                <a:latin typeface="Trebuchet MS" panose="020B0603020202020204" pitchFamily="34" charset="0"/>
              </a:rPr>
              <a:t>= 2</a:t>
            </a:r>
            <a:r>
              <a:rPr lang="ko-KR" altLang="en-US" sz="1400" dirty="0">
                <a:solidFill>
                  <a:schemeClr val="bg1"/>
                </a:solidFill>
                <a:latin typeface="Trebuchet MS" panose="020B0603020202020204" pitchFamily="34" charset="0"/>
              </a:rPr>
              <a:t>분</a:t>
            </a:r>
            <a:endParaRPr lang="en-US" altLang="ko-KR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42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 smtClean="0"/>
              <a:t>Q &amp; A</a:t>
            </a:r>
          </a:p>
        </p:txBody>
      </p:sp>
      <p:pic>
        <p:nvPicPr>
          <p:cNvPr id="74755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687D7A59-36E2-48B9-B146-C1E59501F63F}" type="slidenum">
              <a:rPr lang="en-US" smtClean="0"/>
              <a:pPr/>
              <a:t>43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큐의 응용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직접적인 응용</a:t>
            </a:r>
          </a:p>
          <a:p>
            <a:pPr lvl="1" eaLnBrk="1" hangingPunct="1"/>
            <a:r>
              <a:rPr lang="ko-KR" altLang="en-US" smtClean="0"/>
              <a:t>시뮬레이션의 대기열</a:t>
            </a:r>
            <a:r>
              <a:rPr lang="en-US" altLang="ko-KR" smtClean="0"/>
              <a:t>(</a:t>
            </a:r>
            <a:r>
              <a:rPr lang="ko-KR" altLang="en-US" smtClean="0"/>
              <a:t>공항에서의 비행기들</a:t>
            </a:r>
            <a:r>
              <a:rPr lang="en-US" altLang="ko-KR" smtClean="0"/>
              <a:t>, </a:t>
            </a:r>
            <a:r>
              <a:rPr lang="ko-KR" altLang="en-US" smtClean="0"/>
              <a:t>은행에서의 대기열</a:t>
            </a:r>
            <a:r>
              <a:rPr lang="en-US" altLang="ko-KR" smtClean="0"/>
              <a:t>)</a:t>
            </a:r>
          </a:p>
          <a:p>
            <a:pPr lvl="1" eaLnBrk="1" hangingPunct="1"/>
            <a:r>
              <a:rPr lang="ko-KR" altLang="en-US" smtClean="0"/>
              <a:t>통신에서의 데이터 패킷들의 모델링에 이용</a:t>
            </a:r>
          </a:p>
          <a:p>
            <a:pPr lvl="1" eaLnBrk="1" hangingPunct="1"/>
            <a:r>
              <a:rPr lang="ko-KR" altLang="en-US" smtClean="0"/>
              <a:t>프린터와 컴퓨터 사이의 버퍼링</a:t>
            </a:r>
          </a:p>
          <a:p>
            <a:pPr eaLnBrk="1" hangingPunct="1"/>
            <a:r>
              <a:rPr lang="ko-KR" altLang="en-US" smtClean="0"/>
              <a:t>간접적인 응용</a:t>
            </a:r>
          </a:p>
          <a:p>
            <a:pPr lvl="1" eaLnBrk="1" hangingPunct="1"/>
            <a:r>
              <a:rPr lang="ko-KR" altLang="en-US" smtClean="0"/>
              <a:t>스택과 마찬가지로 프로그래머의 도구</a:t>
            </a:r>
          </a:p>
          <a:p>
            <a:pPr lvl="1" eaLnBrk="1" hangingPunct="1"/>
            <a:r>
              <a:rPr lang="ko-KR" altLang="en-US" smtClean="0"/>
              <a:t>많은 알고리즘에서 사용됨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644135"/>
            <a:ext cx="6292322" cy="15751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5</a:t>
            </a:fld>
            <a:r>
              <a:rPr lang="en-US" smtClean="0"/>
              <a:t>/43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선형큐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Lucida Console" pitchFamily="49" charset="0"/>
              </a:rPr>
              <a:t>배열을 선형으로 사용하여 큐를 구현</a:t>
            </a:r>
          </a:p>
          <a:p>
            <a:pPr lvl="1"/>
            <a:r>
              <a:rPr lang="ko-KR" altLang="en-US" dirty="0">
                <a:latin typeface="Lucida Console" pitchFamily="49" charset="0"/>
              </a:rPr>
              <a:t>삽입을 계속하기 위해서는 요소들을 이동시켜야 함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0" y="2843935"/>
            <a:ext cx="7261653" cy="2761785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6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err="1" smtClean="0"/>
              <a:t>선형큐</a:t>
            </a:r>
            <a:endParaRPr lang="ko-KR" altLang="en-US" dirty="0" smtClean="0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196625" y="760413"/>
            <a:ext cx="7740650" cy="5995487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#include &lt;</a:t>
            </a:r>
            <a:r>
              <a:rPr lang="en-US" altLang="ko-KR" sz="1400" dirty="0" err="1">
                <a:latin typeface="Trebuchet MS" panose="020B0603020202020204" pitchFamily="34" charset="0"/>
              </a:rPr>
              <a:t>stdio.h</a:t>
            </a:r>
            <a:r>
              <a:rPr lang="en-US" altLang="ko-KR" sz="1400" dirty="0">
                <a:latin typeface="Trebuchet MS" panose="020B0603020202020204" pitchFamily="34" charset="0"/>
              </a:rPr>
              <a:t>&gt;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#include &lt;</a:t>
            </a:r>
            <a:r>
              <a:rPr lang="en-US" altLang="ko-KR" sz="1400" dirty="0" err="1">
                <a:latin typeface="Trebuchet MS" panose="020B0603020202020204" pitchFamily="34" charset="0"/>
              </a:rPr>
              <a:t>stdlib.h</a:t>
            </a:r>
            <a:r>
              <a:rPr lang="en-US" altLang="ko-KR" sz="1400" dirty="0">
                <a:latin typeface="Trebuchet MS" panose="020B0603020202020204" pitchFamily="34" charset="0"/>
              </a:rPr>
              <a:t>&gt;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#define MAX_QUEUE_SIZE 5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typedef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element;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typedef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struct</a:t>
            </a:r>
            <a:r>
              <a:rPr lang="en-US" altLang="ko-KR" sz="1400" dirty="0">
                <a:latin typeface="Trebuchet MS" panose="020B0603020202020204" pitchFamily="34" charset="0"/>
              </a:rPr>
              <a:t> { 				// </a:t>
            </a:r>
            <a:r>
              <a:rPr lang="ko-KR" altLang="en-US" sz="1400" dirty="0">
                <a:latin typeface="Trebuchet MS" panose="020B0603020202020204" pitchFamily="34" charset="0"/>
              </a:rPr>
              <a:t>큐 타입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ko-KR" altLang="en-US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 front;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rear;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element  data[MAX_QUEUE_SIZE];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// </a:t>
            </a:r>
            <a:r>
              <a:rPr lang="ko-KR" altLang="en-US" sz="1400" dirty="0">
                <a:latin typeface="Trebuchet MS" panose="020B0603020202020204" pitchFamily="34" charset="0"/>
              </a:rPr>
              <a:t>오류 함수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error(char *message)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fprintf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stderr</a:t>
            </a:r>
            <a:r>
              <a:rPr lang="en-US" altLang="ko-KR" sz="1400" dirty="0">
                <a:latin typeface="Trebuchet MS" panose="020B0603020202020204" pitchFamily="34" charset="0"/>
              </a:rPr>
              <a:t>, "%s\n", message);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exit(1);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init_queue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q-&gt;rear = -1;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q-&gt;front = -1;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7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err="1" smtClean="0"/>
              <a:t>선형큐</a:t>
            </a:r>
            <a:endParaRPr lang="ko-KR" altLang="en-US" dirty="0" smtClean="0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106615" y="458670"/>
            <a:ext cx="7740650" cy="625402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queue_print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for (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= 0;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&lt;MAX_QUEUE_SIZE;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++)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 &lt;= q-&gt;front || 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&gt; q-&gt;rear)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   | 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else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("%d | ", q-&gt;data[</a:t>
            </a:r>
            <a:r>
              <a:rPr lang="en-US" altLang="ko-KR" sz="1400" dirty="0" err="1">
                <a:latin typeface="Trebuchet MS" panose="020B0603020202020204" pitchFamily="34" charset="0"/>
              </a:rPr>
              <a:t>i</a:t>
            </a:r>
            <a:r>
              <a:rPr lang="en-US" altLang="ko-KR" sz="1400" dirty="0">
                <a:latin typeface="Trebuchet MS" panose="020B0603020202020204" pitchFamily="34" charset="0"/>
              </a:rPr>
              <a:t>]);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printf</a:t>
            </a:r>
            <a:r>
              <a:rPr lang="en-US" altLang="ko-KR" sz="1400" dirty="0">
                <a:latin typeface="Trebuchet MS" panose="020B0603020202020204" pitchFamily="34" charset="0"/>
              </a:rPr>
              <a:t>("\n");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 smtClean="0">
                <a:latin typeface="Trebuchet MS" panose="020B0603020202020204" pitchFamily="34" charset="0"/>
              </a:rPr>
              <a:t>int</a:t>
            </a:r>
            <a:r>
              <a:rPr lang="en-US" altLang="ko-KR" sz="1400" dirty="0" smtClean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(q-&gt;rear == MAX_QUEUE_SIZE - 1)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return 1;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else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return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 smtClean="0">
                <a:latin typeface="Trebuchet MS" panose="020B0603020202020204" pitchFamily="34" charset="0"/>
              </a:rPr>
              <a:t>int</a:t>
            </a:r>
            <a:r>
              <a:rPr lang="en-US" altLang="ko-KR" sz="1400" dirty="0" smtClean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(q-&gt;front == q-&gt;rear)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return 1;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else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return 0;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8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172200"/>
            <a:ext cx="3484563" cy="1143000"/>
          </a:xfrm>
        </p:spPr>
        <p:txBody>
          <a:bodyPr/>
          <a:lstStyle/>
          <a:p>
            <a:pPr eaLnBrk="1" hangingPunct="1"/>
            <a:r>
              <a:rPr lang="ko-KR" altLang="en-US" dirty="0" err="1" smtClean="0"/>
              <a:t>선형큐</a:t>
            </a:r>
            <a:endParaRPr lang="ko-KR" altLang="en-US" dirty="0" smtClean="0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566555" y="1315200"/>
            <a:ext cx="7740650" cy="4702826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void </a:t>
            </a:r>
            <a:r>
              <a:rPr lang="en-US" altLang="ko-KR" sz="1400" dirty="0" err="1">
                <a:latin typeface="Trebuchet MS" panose="020B0603020202020204" pitchFamily="34" charset="0"/>
              </a:rPr>
              <a:t>enqueue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*q, 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item)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is_full</a:t>
            </a:r>
            <a:r>
              <a:rPr lang="en-US" altLang="ko-KR" sz="1400" dirty="0">
                <a:latin typeface="Trebuchet MS" panose="020B0603020202020204" pitchFamily="34" charset="0"/>
              </a:rPr>
              <a:t>(q))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포화상태입니다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.");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return;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q-&gt;data[++(q-&gt;rear)] = item;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ko-KR" sz="1400" dirty="0">
              <a:latin typeface="Trebuchet MS" panose="020B0603020202020204" pitchFamily="34" charset="0"/>
            </a:endParaRP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</a:t>
            </a:r>
            <a:r>
              <a:rPr lang="en-US" altLang="ko-KR" sz="1400" dirty="0" err="1">
                <a:latin typeface="Trebuchet MS" panose="020B0603020202020204" pitchFamily="34" charset="0"/>
              </a:rPr>
              <a:t>dequeue</a:t>
            </a:r>
            <a:r>
              <a:rPr lang="en-US" altLang="ko-KR" sz="1400" dirty="0">
                <a:latin typeface="Trebuchet MS" panose="020B0603020202020204" pitchFamily="34" charset="0"/>
              </a:rPr>
              <a:t>(</a:t>
            </a:r>
            <a:r>
              <a:rPr lang="en-US" altLang="ko-KR" sz="1400" dirty="0" err="1">
                <a:latin typeface="Trebuchet MS" panose="020B0603020202020204" pitchFamily="34" charset="0"/>
              </a:rPr>
              <a:t>QueueType</a:t>
            </a:r>
            <a:r>
              <a:rPr lang="en-US" altLang="ko-KR" sz="1400" dirty="0">
                <a:latin typeface="Trebuchet MS" panose="020B0603020202020204" pitchFamily="34" charset="0"/>
              </a:rPr>
              <a:t> *q)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if (</a:t>
            </a:r>
            <a:r>
              <a:rPr lang="en-US" altLang="ko-KR" sz="1400" dirty="0" err="1">
                <a:latin typeface="Trebuchet MS" panose="020B0603020202020204" pitchFamily="34" charset="0"/>
              </a:rPr>
              <a:t>is_empty</a:t>
            </a:r>
            <a:r>
              <a:rPr lang="en-US" altLang="ko-KR" sz="1400" dirty="0">
                <a:latin typeface="Trebuchet MS" panose="020B0603020202020204" pitchFamily="34" charset="0"/>
              </a:rPr>
              <a:t>(q)) {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error("</a:t>
            </a:r>
            <a:r>
              <a:rPr lang="ko-KR" altLang="en-US" sz="1400" dirty="0">
                <a:latin typeface="Trebuchet MS" panose="020B0603020202020204" pitchFamily="34" charset="0"/>
              </a:rPr>
              <a:t>큐가 </a:t>
            </a:r>
            <a:r>
              <a:rPr lang="ko-KR" altLang="en-US" sz="1400" dirty="0" err="1">
                <a:latin typeface="Trebuchet MS" panose="020B0603020202020204" pitchFamily="34" charset="0"/>
              </a:rPr>
              <a:t>공백상태입니다</a:t>
            </a:r>
            <a:r>
              <a:rPr lang="en-US" altLang="ko-KR" sz="1400" dirty="0">
                <a:latin typeface="Trebuchet MS" panose="020B0603020202020204" pitchFamily="34" charset="0"/>
              </a:rPr>
              <a:t>.");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	return -1;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}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</a:t>
            </a:r>
            <a:r>
              <a:rPr lang="en-US" altLang="ko-KR" sz="1400" dirty="0" err="1">
                <a:latin typeface="Trebuchet MS" panose="020B0603020202020204" pitchFamily="34" charset="0"/>
              </a:rPr>
              <a:t>int</a:t>
            </a:r>
            <a:r>
              <a:rPr lang="en-US" altLang="ko-KR" sz="1400" dirty="0">
                <a:latin typeface="Trebuchet MS" panose="020B0603020202020204" pitchFamily="34" charset="0"/>
              </a:rPr>
              <a:t> item = q-&gt;data[++(q-&gt;front)];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	return item;</a:t>
            </a:r>
          </a:p>
          <a:p>
            <a:pPr eaLnBrk="1" fontAlgn="t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altLang="ko-KR" sz="1400" dirty="0">
                <a:latin typeface="Trebuchet MS" panose="020B0603020202020204" pitchFamily="34" charset="0"/>
              </a:rPr>
              <a:t>}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7D7A59-36E2-48B9-B146-C1E59501F63F}" type="slidenum">
              <a:rPr lang="en-US" smtClean="0"/>
              <a:pPr/>
              <a:t>9</a:t>
            </a:fld>
            <a:r>
              <a:rPr lang="en-US" smtClean="0"/>
              <a:t>/43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제03장 선택과반복(강의)</Template>
  <TotalTime>16246</TotalTime>
  <Words>2982</Words>
  <Application>Microsoft Office PowerPoint</Application>
  <PresentationFormat>화면 슬라이드 쇼(4:3)</PresentationFormat>
  <Paragraphs>577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4" baseType="lpstr">
      <vt:lpstr>HY얕은샘물M</vt:lpstr>
      <vt:lpstr>HY엽서L</vt:lpstr>
      <vt:lpstr>굴림</vt:lpstr>
      <vt:lpstr>맑은 고딕</vt:lpstr>
      <vt:lpstr>Arial</vt:lpstr>
      <vt:lpstr>Lucida Console</vt:lpstr>
      <vt:lpstr>Trebuchet MS</vt:lpstr>
      <vt:lpstr>Tw Cen MT</vt:lpstr>
      <vt:lpstr>Wingdings</vt:lpstr>
      <vt:lpstr>Wingdings 2</vt:lpstr>
      <vt:lpstr>1_가을</vt:lpstr>
      <vt:lpstr>5장 큐</vt:lpstr>
      <vt:lpstr>큐(QUEUE)</vt:lpstr>
      <vt:lpstr>큐 ADT</vt:lpstr>
      <vt:lpstr>큐의 삽입, 삭제 연산</vt:lpstr>
      <vt:lpstr>큐의 응용</vt:lpstr>
      <vt:lpstr>선형큐</vt:lpstr>
      <vt:lpstr>선형큐</vt:lpstr>
      <vt:lpstr>선형큐</vt:lpstr>
      <vt:lpstr>선형큐</vt:lpstr>
      <vt:lpstr>선형큐</vt:lpstr>
      <vt:lpstr> 선형 큐의 응용: 작업 스케줄링</vt:lpstr>
      <vt:lpstr>원형큐</vt:lpstr>
      <vt:lpstr>원형큐의 구조</vt:lpstr>
      <vt:lpstr>원형큐의 동작</vt:lpstr>
      <vt:lpstr>공백상태, 포화상태</vt:lpstr>
      <vt:lpstr>  프로그램</vt:lpstr>
      <vt:lpstr>  프로그램</vt:lpstr>
      <vt:lpstr>  프로그램</vt:lpstr>
      <vt:lpstr>  프로그램</vt:lpstr>
      <vt:lpstr>  프로그램</vt:lpstr>
      <vt:lpstr>실행결과</vt:lpstr>
      <vt:lpstr>큐의 응용: 버퍼</vt:lpstr>
      <vt:lpstr>  프로그램</vt:lpstr>
      <vt:lpstr>실행결과</vt:lpstr>
      <vt:lpstr>덱(deque)</vt:lpstr>
      <vt:lpstr>덱 ADT </vt:lpstr>
      <vt:lpstr>덱의 연산</vt:lpstr>
      <vt:lpstr>배열을 이용한 덱의 구현</vt:lpstr>
      <vt:lpstr>  프로그램</vt:lpstr>
      <vt:lpstr>  프로그램</vt:lpstr>
      <vt:lpstr>  프로그램</vt:lpstr>
      <vt:lpstr>  프로그램</vt:lpstr>
      <vt:lpstr>  프로그램</vt:lpstr>
      <vt:lpstr>  프로그램</vt:lpstr>
      <vt:lpstr>실행결과</vt:lpstr>
      <vt:lpstr>큐의 응용: 시뮬레이션</vt:lpstr>
      <vt:lpstr>큐의 응용: 시물레이션</vt:lpstr>
      <vt:lpstr>큐의 응용: 시물레이션</vt:lpstr>
      <vt:lpstr>  프로그램</vt:lpstr>
      <vt:lpstr>  프로그램</vt:lpstr>
      <vt:lpstr>  프로그램</vt:lpstr>
      <vt:lpstr>실행결과</vt:lpstr>
      <vt:lpstr>Q &amp; A</vt:lpstr>
    </vt:vector>
  </TitlesOfParts>
  <Company>순천향대학교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천인국</dc:creator>
  <cp:lastModifiedBy>shjung</cp:lastModifiedBy>
  <cp:revision>229</cp:revision>
  <dcterms:created xsi:type="dcterms:W3CDTF">2004-02-19T02:52:38Z</dcterms:created>
  <dcterms:modified xsi:type="dcterms:W3CDTF">2020-07-09T09:27:02Z</dcterms:modified>
</cp:coreProperties>
</file>