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46"/>
  </p:notesMasterIdLst>
  <p:sldIdLst>
    <p:sldId id="292" r:id="rId2"/>
    <p:sldId id="346" r:id="rId3"/>
    <p:sldId id="373" r:id="rId4"/>
    <p:sldId id="374" r:id="rId5"/>
    <p:sldId id="347" r:id="rId6"/>
    <p:sldId id="375" r:id="rId7"/>
    <p:sldId id="348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41" r:id="rId16"/>
    <p:sldId id="383" r:id="rId17"/>
    <p:sldId id="384" r:id="rId18"/>
    <p:sldId id="349" r:id="rId19"/>
    <p:sldId id="350" r:id="rId20"/>
    <p:sldId id="351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7" r:id="rId33"/>
    <p:sldId id="398" r:id="rId34"/>
    <p:sldId id="399" r:id="rId35"/>
    <p:sldId id="400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09" r:id="rId4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1C48F"/>
    <a:srgbClr val="3366FF"/>
    <a:srgbClr val="3399FF"/>
    <a:srgbClr val="FF3300"/>
    <a:srgbClr val="FF66CC"/>
    <a:srgbClr val="0066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1" d="100"/>
          <a:sy n="81" d="100"/>
        </p:scale>
        <p:origin x="252" y="84"/>
      </p:cViewPr>
      <p:guideLst>
        <p:guide orient="horz" pos="19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5F3F3-7EE1-46B6-AC09-42FD8A5F0A16}" type="datetimeFigureOut">
              <a:rPr lang="ko-KR" altLang="en-US" smtClean="0"/>
              <a:t>2020-07-09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9536D-7783-4769-AB55-6BEED3865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31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486D95-D540-449C-B0B1-1E2F8783437C}" type="datetime1">
              <a:rPr lang="en-US" altLang="ko-KR" smtClean="0"/>
              <a:t>7/9/2020</a:t>
            </a:fld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434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A827-6D08-4B23-B2C4-A3EF0CE3AC23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9B19A6-0E82-4567-A070-8ABEB8FEC261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73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94FA-5525-44B8-B78B-8664B0509BD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/44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531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00D9-41FC-416C-B469-0A8112556573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9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F01461-8725-42CF-999B-FE068D9A5CE2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FDB64C-6239-4750-BE68-34789C45A782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86943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F121-00DD-4181-9712-3493DD34010E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32-20B5-40FC-B064-2E6794D944CA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1319-F102-4BFB-9AB4-E4BC120570E1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700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0F9898-E1B2-4FC2-AB4F-F03C7A6E131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1796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3A5B2B-8C3E-4A61-9178-E582643BD175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/44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7" t="7674" r="13051" b="25082"/>
          <a:stretch>
            <a:fillRect/>
          </a:stretch>
        </p:blipFill>
        <p:spPr bwMode="auto">
          <a:xfrm>
            <a:off x="238125" y="187325"/>
            <a:ext cx="514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96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latin typeface="+mj-ea"/>
              </a:rPr>
              <a:t>7</a:t>
            </a:r>
            <a:r>
              <a:rPr lang="ko-KR" altLang="en-US" dirty="0" smtClean="0">
                <a:latin typeface="+mj-ea"/>
              </a:rPr>
              <a:t>장 연결 리스트 </a:t>
            </a:r>
            <a:r>
              <a:rPr lang="en-US" altLang="ko-KR" dirty="0" smtClean="0">
                <a:latin typeface="+mj-ea"/>
              </a:rPr>
              <a:t>II</a:t>
            </a:r>
            <a:endParaRPr lang="ko-KR" altLang="en-US" dirty="0" smtClean="0">
              <a:latin typeface="+mj-ea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원형 연결 리스트의 응용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85" y="1853825"/>
            <a:ext cx="6696075" cy="3667125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10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원형 연결 리스트의 응용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0" y="1943835"/>
            <a:ext cx="7590188" cy="2710169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11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멀티 플레이어 게임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5788" y="1600200"/>
            <a:ext cx="7598273" cy="2554545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=KIM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=CHOI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=PARK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=KIM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=CHOI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=PARK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=KIM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=CHOI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=PARK</a:t>
            </a: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현재 차례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=KIM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12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멀티 플레이어 게임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701570" y="458670"/>
            <a:ext cx="7605713" cy="624786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string.h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char element[100];</a:t>
            </a: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 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타입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head, element data)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*node =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(node-&gt;data, data);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(head == NULL)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node;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head-&gt;link;	// (1)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head-&gt;link = node;		// (2)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head;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변경된 헤드 포인터를 반환한다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13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멀티 플레이어 게임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701570" y="1832163"/>
            <a:ext cx="7605713" cy="403187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원형 연결 리스트 테스트 프로그램</a:t>
            </a: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 = NULL;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"KIM");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"PARK");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"CHOI");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p = head;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&lt; 10;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++)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현재 차례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=%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s \n", p-&gt;data);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p = p-&gt;link;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14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이중 연결 리스트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단순 연결 리스트의 문제점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선행 노드를 찾기가 힘들다</a:t>
            </a:r>
          </a:p>
          <a:p>
            <a:pPr eaLnBrk="1" hangingPunct="1"/>
            <a:endParaRPr lang="en-US" altLang="ko-KR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2483895"/>
            <a:ext cx="7991475" cy="198120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15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이중 연결 리스트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이중 연결 리스트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하나의 노드가 선행 노드와 후속 노드에 대한 두 개의 링크를 가지는 리스트</a:t>
            </a:r>
          </a:p>
          <a:p>
            <a:pPr eaLnBrk="1" hangingPunct="1"/>
            <a:r>
              <a:rPr lang="ko-KR" altLang="en-US" dirty="0" smtClean="0"/>
              <a:t>단점은 공간을 많이 차지하고 코드가 복잡</a:t>
            </a:r>
          </a:p>
          <a:p>
            <a:pPr eaLnBrk="1" hangingPunct="1"/>
            <a:endParaRPr lang="en-US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74005"/>
            <a:ext cx="8686800" cy="175260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16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헤드노드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err="1" smtClean="0"/>
              <a:t>헤드노드</a:t>
            </a:r>
            <a:r>
              <a:rPr lang="en-US" altLang="ko-KR" dirty="0" smtClean="0"/>
              <a:t>(head node): </a:t>
            </a:r>
            <a:r>
              <a:rPr lang="ko-KR" altLang="en-US" dirty="0" smtClean="0"/>
              <a:t>데이터를 가지지 않고 단지 삽입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삭제 코드를 간단하게 할 목적으로 만들어진 노드</a:t>
            </a:r>
          </a:p>
          <a:p>
            <a:pPr lvl="1" eaLnBrk="1" hangingPunct="1"/>
            <a:r>
              <a:rPr lang="ko-KR" altLang="en-US" dirty="0" smtClean="0"/>
              <a:t>헤드 포인터와의 구별 필요</a:t>
            </a:r>
          </a:p>
          <a:p>
            <a:pPr lvl="1" eaLnBrk="1" hangingPunct="1"/>
            <a:r>
              <a:rPr lang="ko-KR" altLang="en-US" dirty="0" smtClean="0"/>
              <a:t>공백상태에서는 헤드 노드만 존재</a:t>
            </a:r>
          </a:p>
          <a:p>
            <a:pPr lvl="1" eaLnBrk="1" hangingPunct="1"/>
            <a:endParaRPr lang="ko-KR" altLang="en-US" dirty="0" smtClean="0"/>
          </a:p>
          <a:p>
            <a:pPr lvl="1" eaLnBrk="1" hangingPunct="1"/>
            <a:endParaRPr lang="ko-KR" altLang="en-US" dirty="0" smtClean="0"/>
          </a:p>
          <a:p>
            <a:pPr lvl="1" eaLnBrk="1" hangingPunct="1"/>
            <a:endParaRPr lang="ko-KR" altLang="en-US" dirty="0" smtClean="0"/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3228975" y="3149600"/>
            <a:ext cx="1568450" cy="1089025"/>
            <a:chOff x="1411" y="1014"/>
            <a:chExt cx="1121" cy="1167"/>
          </a:xfrm>
        </p:grpSpPr>
        <p:sp>
          <p:nvSpPr>
            <p:cNvPr id="40970" name="AutoShape 5"/>
            <p:cNvSpPr>
              <a:spLocks noChangeArrowheads="1"/>
            </p:cNvSpPr>
            <p:nvPr/>
          </p:nvSpPr>
          <p:spPr bwMode="auto">
            <a:xfrm>
              <a:off x="1628" y="1549"/>
              <a:ext cx="356" cy="308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40971" name="AutoShape 6"/>
            <p:cNvSpPr>
              <a:spLocks noChangeArrowheads="1"/>
            </p:cNvSpPr>
            <p:nvPr/>
          </p:nvSpPr>
          <p:spPr bwMode="auto">
            <a:xfrm>
              <a:off x="1897" y="1549"/>
              <a:ext cx="356" cy="308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40972" name="AutoShape 7"/>
            <p:cNvSpPr>
              <a:spLocks noChangeArrowheads="1"/>
            </p:cNvSpPr>
            <p:nvPr/>
          </p:nvSpPr>
          <p:spPr bwMode="auto">
            <a:xfrm>
              <a:off x="2166" y="1549"/>
              <a:ext cx="356" cy="308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40973" name="Freeform 8"/>
            <p:cNvSpPr>
              <a:spLocks/>
            </p:cNvSpPr>
            <p:nvPr/>
          </p:nvSpPr>
          <p:spPr bwMode="auto">
            <a:xfrm>
              <a:off x="2253" y="1691"/>
              <a:ext cx="87" cy="88"/>
            </a:xfrm>
            <a:custGeom>
              <a:avLst/>
              <a:gdLst>
                <a:gd name="T0" fmla="*/ 66 w 101"/>
                <a:gd name="T1" fmla="*/ 22 h 101"/>
                <a:gd name="T2" fmla="*/ 22 w 101"/>
                <a:gd name="T3" fmla="*/ 9 h 101"/>
                <a:gd name="T4" fmla="*/ 8 w 101"/>
                <a:gd name="T5" fmla="*/ 54 h 101"/>
                <a:gd name="T6" fmla="*/ 8 w 101"/>
                <a:gd name="T7" fmla="*/ 54 h 101"/>
                <a:gd name="T8" fmla="*/ 53 w 101"/>
                <a:gd name="T9" fmla="*/ 68 h 101"/>
                <a:gd name="T10" fmla="*/ 66 w 101"/>
                <a:gd name="T11" fmla="*/ 22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1"/>
                <a:gd name="T19" fmla="*/ 0 h 101"/>
                <a:gd name="T20" fmla="*/ 101 w 101"/>
                <a:gd name="T21" fmla="*/ 101 h 1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1" h="101">
                  <a:moveTo>
                    <a:pt x="89" y="29"/>
                  </a:moveTo>
                  <a:cubicBezTo>
                    <a:pt x="78" y="8"/>
                    <a:pt x="51" y="0"/>
                    <a:pt x="30" y="11"/>
                  </a:cubicBezTo>
                  <a:cubicBezTo>
                    <a:pt x="8" y="23"/>
                    <a:pt x="0" y="49"/>
                    <a:pt x="11" y="71"/>
                  </a:cubicBezTo>
                  <a:cubicBezTo>
                    <a:pt x="11" y="71"/>
                    <a:pt x="11" y="71"/>
                    <a:pt x="11" y="71"/>
                  </a:cubicBezTo>
                  <a:cubicBezTo>
                    <a:pt x="23" y="93"/>
                    <a:pt x="50" y="101"/>
                    <a:pt x="71" y="89"/>
                  </a:cubicBezTo>
                  <a:cubicBezTo>
                    <a:pt x="93" y="78"/>
                    <a:pt x="101" y="51"/>
                    <a:pt x="89" y="29"/>
                  </a:cubicBezTo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0974" name="Freeform 9"/>
            <p:cNvSpPr>
              <a:spLocks/>
            </p:cNvSpPr>
            <p:nvPr/>
          </p:nvSpPr>
          <p:spPr bwMode="auto">
            <a:xfrm>
              <a:off x="1714" y="1743"/>
              <a:ext cx="87" cy="88"/>
            </a:xfrm>
            <a:custGeom>
              <a:avLst/>
              <a:gdLst>
                <a:gd name="T0" fmla="*/ 66 w 101"/>
                <a:gd name="T1" fmla="*/ 22 h 101"/>
                <a:gd name="T2" fmla="*/ 22 w 101"/>
                <a:gd name="T3" fmla="*/ 9 h 101"/>
                <a:gd name="T4" fmla="*/ 8 w 101"/>
                <a:gd name="T5" fmla="*/ 54 h 101"/>
                <a:gd name="T6" fmla="*/ 8 w 101"/>
                <a:gd name="T7" fmla="*/ 54 h 101"/>
                <a:gd name="T8" fmla="*/ 53 w 101"/>
                <a:gd name="T9" fmla="*/ 68 h 101"/>
                <a:gd name="T10" fmla="*/ 66 w 101"/>
                <a:gd name="T11" fmla="*/ 22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1"/>
                <a:gd name="T19" fmla="*/ 0 h 101"/>
                <a:gd name="T20" fmla="*/ 101 w 101"/>
                <a:gd name="T21" fmla="*/ 101 h 1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1" h="101">
                  <a:moveTo>
                    <a:pt x="89" y="29"/>
                  </a:moveTo>
                  <a:cubicBezTo>
                    <a:pt x="78" y="8"/>
                    <a:pt x="51" y="0"/>
                    <a:pt x="30" y="11"/>
                  </a:cubicBezTo>
                  <a:cubicBezTo>
                    <a:pt x="8" y="23"/>
                    <a:pt x="0" y="49"/>
                    <a:pt x="11" y="71"/>
                  </a:cubicBezTo>
                  <a:cubicBezTo>
                    <a:pt x="11" y="71"/>
                    <a:pt x="11" y="71"/>
                    <a:pt x="11" y="71"/>
                  </a:cubicBezTo>
                  <a:cubicBezTo>
                    <a:pt x="23" y="93"/>
                    <a:pt x="50" y="101"/>
                    <a:pt x="71" y="89"/>
                  </a:cubicBezTo>
                  <a:cubicBezTo>
                    <a:pt x="93" y="78"/>
                    <a:pt x="101" y="51"/>
                    <a:pt x="89" y="29"/>
                  </a:cubicBezTo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0975" name="Text Box 10"/>
            <p:cNvSpPr txBox="1">
              <a:spLocks noChangeArrowheads="1"/>
            </p:cNvSpPr>
            <p:nvPr/>
          </p:nvSpPr>
          <p:spPr bwMode="auto">
            <a:xfrm>
              <a:off x="1648" y="1014"/>
              <a:ext cx="56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 sz="1200">
                  <a:latin typeface="Lucida Console" pitchFamily="49" charset="0"/>
                  <a:ea typeface="HY엽서L" pitchFamily="18" charset="-127"/>
                </a:rPr>
                <a:t>헤드노드</a:t>
              </a:r>
            </a:p>
          </p:txBody>
        </p:sp>
        <p:sp>
          <p:nvSpPr>
            <p:cNvPr id="40976" name="Freeform 11"/>
            <p:cNvSpPr>
              <a:spLocks/>
            </p:cNvSpPr>
            <p:nvPr/>
          </p:nvSpPr>
          <p:spPr bwMode="auto">
            <a:xfrm>
              <a:off x="1411" y="1149"/>
              <a:ext cx="1111" cy="630"/>
            </a:xfrm>
            <a:custGeom>
              <a:avLst/>
              <a:gdLst>
                <a:gd name="T0" fmla="*/ 370 w 1111"/>
                <a:gd name="T1" fmla="*/ 846 h 469"/>
                <a:gd name="T2" fmla="*/ 98 w 1111"/>
                <a:gd name="T3" fmla="*/ 437 h 469"/>
                <a:gd name="T4" fmla="*/ 960 w 1111"/>
                <a:gd name="T5" fmla="*/ 27 h 469"/>
                <a:gd name="T6" fmla="*/ 1005 w 1111"/>
                <a:gd name="T7" fmla="*/ 600 h 4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1"/>
                <a:gd name="T13" fmla="*/ 0 h 469"/>
                <a:gd name="T14" fmla="*/ 1111 w 1111"/>
                <a:gd name="T15" fmla="*/ 469 h 4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1" h="469">
                  <a:moveTo>
                    <a:pt x="370" y="469"/>
                  </a:moveTo>
                  <a:cubicBezTo>
                    <a:pt x="185" y="393"/>
                    <a:pt x="0" y="318"/>
                    <a:pt x="98" y="242"/>
                  </a:cubicBezTo>
                  <a:cubicBezTo>
                    <a:pt x="196" y="166"/>
                    <a:pt x="809" y="0"/>
                    <a:pt x="960" y="15"/>
                  </a:cubicBezTo>
                  <a:cubicBezTo>
                    <a:pt x="1111" y="30"/>
                    <a:pt x="1058" y="181"/>
                    <a:pt x="1005" y="33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40977" name="Freeform 12"/>
            <p:cNvSpPr>
              <a:spLocks/>
            </p:cNvSpPr>
            <p:nvPr/>
          </p:nvSpPr>
          <p:spPr bwMode="auto">
            <a:xfrm>
              <a:off x="1628" y="1752"/>
              <a:ext cx="904" cy="429"/>
            </a:xfrm>
            <a:custGeom>
              <a:avLst/>
              <a:gdLst>
                <a:gd name="T0" fmla="*/ 687 w 884"/>
                <a:gd name="T1" fmla="*/ 0 h 386"/>
                <a:gd name="T2" fmla="*/ 829 w 884"/>
                <a:gd name="T3" fmla="*/ 336 h 386"/>
                <a:gd name="T4" fmla="*/ 119 w 884"/>
                <a:gd name="T5" fmla="*/ 448 h 386"/>
                <a:gd name="T6" fmla="*/ 119 w 884"/>
                <a:gd name="T7" fmla="*/ 168 h 3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4"/>
                <a:gd name="T13" fmla="*/ 0 h 386"/>
                <a:gd name="T14" fmla="*/ 884 w 884"/>
                <a:gd name="T15" fmla="*/ 386 h 3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4" h="386">
                  <a:moveTo>
                    <a:pt x="657" y="0"/>
                  </a:moveTo>
                  <a:cubicBezTo>
                    <a:pt x="770" y="106"/>
                    <a:pt x="884" y="212"/>
                    <a:pt x="793" y="272"/>
                  </a:cubicBezTo>
                  <a:cubicBezTo>
                    <a:pt x="702" y="332"/>
                    <a:pt x="226" y="386"/>
                    <a:pt x="113" y="363"/>
                  </a:cubicBezTo>
                  <a:cubicBezTo>
                    <a:pt x="0" y="340"/>
                    <a:pt x="56" y="238"/>
                    <a:pt x="113" y="13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17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노드의 구조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이중연결리스트에서의 노드의 구조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1151620" y="2280681"/>
            <a:ext cx="6252105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typedef int element;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typedef struct DlistNode {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	element data;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	struct DlistNode *llink;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	struct DlistNode *rlink;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} DlistNode;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18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삽입연산</a:t>
            </a:r>
          </a:p>
        </p:txBody>
      </p:sp>
      <p:sp>
        <p:nvSpPr>
          <p:cNvPr id="41988" name="Rectangle 44"/>
          <p:cNvSpPr>
            <a:spLocks noChangeArrowheads="1"/>
          </p:cNvSpPr>
          <p:nvPr/>
        </p:nvSpPr>
        <p:spPr bwMode="auto">
          <a:xfrm>
            <a:off x="881590" y="4014065"/>
            <a:ext cx="7110412" cy="224676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새로운 데이터를 노드 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before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의 오른쪽에 삽입한다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*before, element data)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(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-&gt;data, data);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before;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before-&gt;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before-&gt;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before-&gt;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en-US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715" y="1673805"/>
            <a:ext cx="4053585" cy="2176421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19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원형 연결 리스트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3584575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dirty="0" smtClean="0"/>
              <a:t>마지막 노드의 링크가 첫 번째 노드를 가리키는 리스트</a:t>
            </a:r>
          </a:p>
          <a:p>
            <a:pPr eaLnBrk="1" hangingPunct="1"/>
            <a:r>
              <a:rPr lang="ko-KR" altLang="en-US" dirty="0" smtClean="0"/>
              <a:t>한 노드에서 다른 모든 노드로의 접근이 가능</a:t>
            </a:r>
          </a:p>
          <a:p>
            <a:pPr eaLnBrk="1" hangingPunct="1"/>
            <a:endParaRPr lang="ko-KR" altLang="en-US" dirty="0" smtClean="0"/>
          </a:p>
          <a:p>
            <a:pPr eaLnBrk="1" hangingPunct="1"/>
            <a:endParaRPr lang="ko-KR" altLang="en-US" dirty="0" smtClean="0"/>
          </a:p>
          <a:p>
            <a:pPr eaLnBrk="1" hangingPunct="1"/>
            <a:endParaRPr lang="ko-KR" altLang="en-US" dirty="0" smtClean="0"/>
          </a:p>
          <a:p>
            <a:pPr eaLnBrk="1" hangingPunct="1"/>
            <a:endParaRPr lang="ko-KR" altLang="en-US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30" y="2933945"/>
            <a:ext cx="6457950" cy="14192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2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삭제연산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1134142" y="4464115"/>
            <a:ext cx="7110412" cy="206210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removed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를 삭제한다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ddelete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head,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removed)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(removed == head) return;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removed-&gt;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removed-&gt;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removed-&gt;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removed-&gt;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free(removed);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705" y="1642904"/>
            <a:ext cx="5753100" cy="274320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20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91580" y="1808820"/>
            <a:ext cx="7110412" cy="403187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element;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	//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이중연결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노드 타입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이중 연결 리스트를 초기화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21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91580" y="1808820"/>
            <a:ext cx="7110412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이중 연결 리스트의 노드를 출력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print_dlist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(p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 p !=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 p = p-&gt;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("&lt;-| |%d| |-&gt; ", p-&gt;data);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새로운 데이터를 노드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before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의 오른쪽에 삽입한다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*before, element data)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-&gt;data, data);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before;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before-&gt;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before-&gt;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before-&gt;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newnode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22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91580" y="1808820"/>
            <a:ext cx="7110412" cy="206210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removed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를 삭제한다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ddelete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head,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removed)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(removed == head) return;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removed-&gt;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removed-&gt;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removed-&gt;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removed-&gt;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free(removed);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23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이중 연결 리스트 테스트 프로그램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추가 단계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&lt; 5;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++)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헤드 노드의 오른쪽에 삽입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print_dlist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("\n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삭제 단계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&lt; 5;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++)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print_dlist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ddelete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head-&gt;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free(head);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24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5788" y="1600200"/>
            <a:ext cx="7598273" cy="3293209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추가 단계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|2| |-&gt; 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|3| |-&gt; &lt;-| |2| |-&gt; 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|4| |-&gt; &lt;-| |3| |-&gt; &lt;-| |2| |-&gt; &lt;-| |1| |-&gt; &lt;-| |0| |-&gt;</a:t>
            </a:r>
          </a:p>
          <a:p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삭제 단계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|4| |-&gt; &lt;-| |3| |-&gt; &lt;-| |2| |-&gt; 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|3| |-&gt; &lt;-| |2| |-&gt; 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|2| |-&gt; 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|1| |-&gt; &lt;-| |0| |-&gt;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|0| |-&gt;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25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mp3 </a:t>
            </a:r>
            <a:r>
              <a:rPr lang="ko-KR" altLang="en-US" dirty="0"/>
              <a:t>재생 프로그램 만들기</a:t>
            </a:r>
            <a:endParaRPr lang="ko-KR" altLang="en-US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538790"/>
            <a:ext cx="5953125" cy="12954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91580" y="2834190"/>
            <a:ext cx="7598273" cy="3046988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#Fernando# |-&gt; &lt;-| Dancing Queen |-&gt; &lt;-| </a:t>
            </a:r>
            <a:r>
              <a:rPr lang="en-US" altLang="ko-KR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Mamamia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 |-&gt;</a:t>
            </a:r>
          </a:p>
          <a:p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명령어를 </a:t>
            </a:r>
            <a:r>
              <a:rPr lang="ko-KR" altLang="en-US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입력하시오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(&lt;, &gt;, q): 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Fernando |-&gt; &lt;-| #Dancing Queen# |-&gt; &lt;-| </a:t>
            </a:r>
            <a:r>
              <a:rPr lang="en-US" altLang="ko-KR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Mamamia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 |-&gt;</a:t>
            </a:r>
          </a:p>
          <a:p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명령어를 </a:t>
            </a:r>
            <a:r>
              <a:rPr lang="ko-KR" altLang="en-US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입력하시오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(&lt;, &gt;, q): &gt;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Fernando |-&gt; &lt;-| Dancing Queen |-&gt; &lt;-| #</a:t>
            </a:r>
            <a:r>
              <a:rPr lang="en-US" altLang="ko-KR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Mamamia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# |-&gt;</a:t>
            </a:r>
          </a:p>
          <a:p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명령어를 </a:t>
            </a:r>
            <a:r>
              <a:rPr lang="ko-KR" altLang="en-US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입력하시오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(&lt;, &gt;, q): &lt;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&lt;-| Fernando |-&gt; &lt;-| #Dancing Queen# |-&gt; &lt;-| </a:t>
            </a:r>
            <a:r>
              <a:rPr lang="en-US" altLang="ko-KR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Mamamia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 |-&gt;</a:t>
            </a:r>
          </a:p>
          <a:p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ko-KR" alt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명령어를 </a:t>
            </a:r>
            <a:r>
              <a:rPr lang="ko-KR" altLang="en-US" sz="1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입력하시오</a:t>
            </a:r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(&lt;, &gt;, q):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26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string.h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char element[100];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	//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이중연결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노드 타입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current;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이중 연결 리스트를 초기화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phead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27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353943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이중 연결 리스트 테스트 프로그램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char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Mamamia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"Dancing Queen");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dinsert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"Fernando");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current = head-&gt;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print_dlist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28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테스트 프로그램</a:t>
            </a:r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452431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do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("\n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명령어를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입력하시오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(&lt;, &gt;, q): 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getchar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if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== '&lt;')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current = current-&gt;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if (current == head)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	current = current-&gt;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else if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== '&gt;')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current = current-&gt;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if (current == head)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	current = current-&gt;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rlink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print_dlist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getchar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 while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!= 'q');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동적 메모리 해제 코드를 여기에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29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원형 연결 리스트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3584575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dirty="0" smtClean="0"/>
              <a:t>보통 헤드포인터가 마지막 노드를 가리키게끔 구성하면 리스트의 처음이나 마지막에 노드를 삽입하는 연산이 단순 연결 리스트에 비하여 용이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131" y="3113965"/>
            <a:ext cx="6534150" cy="1495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3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연결 리스트로 구현한 스택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36700" y="2228850"/>
            <a:ext cx="6305550" cy="323850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30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230832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element;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*top;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31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삽입 연산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9112" y="2986087"/>
            <a:ext cx="5800725" cy="172402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32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삭제 연산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610" y="2348880"/>
            <a:ext cx="6153150" cy="202882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33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73805"/>
            <a:ext cx="7110412" cy="427809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element;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*top;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초기화 함수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s-&gt;top = NULL;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34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836585" y="214282"/>
            <a:ext cx="7110412" cy="600164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공백 상태 검출 함수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(s-&gt;top == NULL);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포화 상태 검출 함수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is_full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삽입 함수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push(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*s, element item)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*temp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temp-&gt;data = item;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temp-&gt;link = s-&gt;top;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s-&gt;top = temp;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*p = s-&gt;top; p != NULL; p = p-&gt;link)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("%d-&gt;", p-&gt;data);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("NULL 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35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01570" y="1538790"/>
            <a:ext cx="7110412" cy="378565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삭제 함수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pop(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*s)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(s))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, "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스택이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비어있음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exit(1);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StackNode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*temp = s-&gt;top;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data = temp-&gt;data;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s-&gt;top = s-&gt;top-&gt;link;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free(temp);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return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36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01569" y="1538790"/>
            <a:ext cx="7598273" cy="329320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주 함수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LinkedStackType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s;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init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push(&amp;s, 1);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push(&amp;s, 2);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push(&amp;s, 3);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pop(&amp;s);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pop(&amp;s);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pop(&amp;s);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print_stack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(&amp;s);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5049180"/>
            <a:ext cx="7598273" cy="156966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1-&gt;NULL</a:t>
            </a:r>
          </a:p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2-&gt;1-&gt;NULL</a:t>
            </a:r>
          </a:p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3-&gt;2-&gt;1-&gt;NULL</a:t>
            </a:r>
          </a:p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2-&gt;1-&gt;NULL</a:t>
            </a:r>
          </a:p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1-&gt;NULL</a:t>
            </a:r>
          </a:p>
          <a:p>
            <a:r>
              <a:rPr lang="it-IT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NULL</a:t>
            </a:r>
            <a:endParaRPr lang="en-US" altLang="ko-KR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37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연결 리스트로 구현한 큐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68860"/>
            <a:ext cx="7019925" cy="137160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38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808820"/>
            <a:ext cx="7110412" cy="230832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element;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요소의 타입</a:t>
            </a: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큐의 노드의 타입 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큐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ADT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구현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*front, *rear;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LinkedQueueType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39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원형 연결 리스트의 처음에 삽입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65" y="1808820"/>
            <a:ext cx="5580620" cy="404595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4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삽입 연산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41630" y="2078850"/>
            <a:ext cx="6515100" cy="30575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40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808820"/>
            <a:ext cx="7110412" cy="378565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삽입 함수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enqueue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LinkedQueueType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*q, element data)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*temp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temp-&gt;data = data; 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데이터 저장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temp-&gt;link = NULL; 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링크 필드를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NULL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(q)) { 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큐가 공백이면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q-&gt;front = temp;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q-&gt;rear = temp;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 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큐가 공백이 아니면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q-&gt;rear-&gt;link = temp;  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순서가 중요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q-&gt;rear = temp;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41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삭제 연산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2412" y="2309812"/>
            <a:ext cx="6334125" cy="307657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42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43012" name="Rectangle 44"/>
          <p:cNvSpPr>
            <a:spLocks noChangeArrowheads="1"/>
          </p:cNvSpPr>
          <p:nvPr/>
        </p:nvSpPr>
        <p:spPr bwMode="auto">
          <a:xfrm>
            <a:off x="746575" y="1628800"/>
            <a:ext cx="7110412" cy="452431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삭제 함수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dequeue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LinkedQueueType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*q)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QueueNode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*temp =q-&gt; front;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element data;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(q)) {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공백상태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, "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스택이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비어있음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\n");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exit(1);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data = temp-&gt;data; 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데이터를 꺼낸다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q-&gt;front = q-&gt;front-&gt;link</a:t>
            </a:r>
            <a:r>
              <a:rPr lang="en-US" altLang="ko-KR" sz="1600"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smtClean="0">
                <a:latin typeface="Trebuchet MS" panose="020B0603020202020204" pitchFamily="34" charset="0"/>
                <a:ea typeface="굴림" panose="020B0600000101010101" pitchFamily="50" charset="-127"/>
              </a:rPr>
              <a:t>	// </a:t>
            </a:r>
            <a:r>
              <a:rPr lang="en-US" altLang="ko-KR" sz="16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front</a:t>
            </a:r>
            <a:r>
              <a:rPr lang="ko-KR" altLang="en-US" sz="16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로 </a:t>
            </a:r>
            <a:r>
              <a:rPr lang="ko-KR" altLang="en-US" sz="1600" dirty="0" err="1" smtClean="0">
                <a:latin typeface="Trebuchet MS" panose="020B0603020202020204" pitchFamily="34" charset="0"/>
                <a:ea typeface="굴림" panose="020B0600000101010101" pitchFamily="50" charset="-127"/>
              </a:rPr>
              <a:t>다음노드</a:t>
            </a:r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if (q-&gt;front == NULL) 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공백 상태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q-&gt;rear = NULL;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free(temp); 		// </a:t>
            </a:r>
            <a:r>
              <a:rPr lang="ko-KR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동적메모리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해제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return data; 	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데이터 반환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43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3600" smtClean="0"/>
              <a:t>Q &amp; A</a:t>
            </a:r>
          </a:p>
        </p:txBody>
      </p:sp>
      <p:pic>
        <p:nvPicPr>
          <p:cNvPr id="74755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44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원형 연결 리스트의 처음에 삽입</a:t>
            </a:r>
          </a:p>
        </p:txBody>
      </p:sp>
      <p:sp>
        <p:nvSpPr>
          <p:cNvPr id="37892" name="Rectangle 44"/>
          <p:cNvSpPr>
            <a:spLocks noChangeArrowheads="1"/>
          </p:cNvSpPr>
          <p:nvPr/>
        </p:nvSpPr>
        <p:spPr bwMode="auto">
          <a:xfrm>
            <a:off x="629924" y="1943835"/>
            <a:ext cx="7605713" cy="353943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head, element data)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*node =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node-&gt;data = data;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(head == NULL)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node;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head-&gt;link;	// (1)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head-&gt;link = node;		// (2)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head;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변경된 헤드 포인터를 반환한다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5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리스트의 끝에 삽입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43835"/>
            <a:ext cx="6715125" cy="1495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6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리스트의 끝에 삽입</a:t>
            </a:r>
          </a:p>
        </p:txBody>
      </p:sp>
      <p:sp>
        <p:nvSpPr>
          <p:cNvPr id="38916" name="Rectangle 49"/>
          <p:cNvSpPr>
            <a:spLocks noChangeArrowheads="1"/>
          </p:cNvSpPr>
          <p:nvPr/>
        </p:nvSpPr>
        <p:spPr bwMode="auto">
          <a:xfrm>
            <a:off x="791580" y="1898830"/>
            <a:ext cx="7605713" cy="378565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insert_last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head, element data)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*node =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node-&gt;data = data;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(head == NULL)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node;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node-&gt;link = head-&gt;link;	// (1)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head-&gt;link = node;		// (2)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node;		// (3)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head;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변경된 헤드 포인터를 반환한다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7</a:t>
            </a:fld>
            <a:r>
              <a:rPr lang="en-US" smtClean="0"/>
              <a:t>/44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테스트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701570" y="953725"/>
            <a:ext cx="7605713" cy="550920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element;</a:t>
            </a:r>
          </a:p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 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타입</a:t>
            </a:r>
          </a:p>
          <a:p>
            <a:pPr algn="just" eaLnBrk="1" hangingPunct="1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리스트의 항목 출력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head)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p;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(head == NULL) return;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 = head-&gt;link;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do 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("%d-&gt;", p-&gt;data);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p = p-&gt;link;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 while (p != head);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("%d-&gt;", p-&gt;data); 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마지막 노드 출력</a:t>
            </a:r>
          </a:p>
          <a:p>
            <a:pPr algn="just" eaLnBrk="1" hangingPunct="1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8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테스트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701570" y="1951093"/>
            <a:ext cx="7605713" cy="304698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 = NULL;</a:t>
            </a:r>
          </a:p>
          <a:p>
            <a:pPr algn="just" eaLnBrk="1" hangingPunct="1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// list = 10-&gt;20-&gt;30-&gt;40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insert_last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20);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insert_last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30);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insert_last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40);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10);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 eaLnBrk="1" hangingPunct="1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9010" y="5506488"/>
            <a:ext cx="7598273" cy="307777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10-&gt;20-&gt;30-&gt;40-&gt;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9</a:t>
            </a:fld>
            <a:r>
              <a:rPr lang="en-US" smtClean="0"/>
              <a:t>/44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제03장 선택과반복(강의)</Template>
  <TotalTime>15110</TotalTime>
  <Words>2560</Words>
  <Application>Microsoft Office PowerPoint</Application>
  <PresentationFormat>화면 슬라이드 쇼(4:3)</PresentationFormat>
  <Paragraphs>495</Paragraphs>
  <Slides>44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56" baseType="lpstr">
      <vt:lpstr>HY얕은샘물M</vt:lpstr>
      <vt:lpstr>HY엽서L</vt:lpstr>
      <vt:lpstr>굴림</vt:lpstr>
      <vt:lpstr>맑은 고딕</vt:lpstr>
      <vt:lpstr>한양해서</vt:lpstr>
      <vt:lpstr>Arial</vt:lpstr>
      <vt:lpstr>Lucida Console</vt:lpstr>
      <vt:lpstr>Trebuchet MS</vt:lpstr>
      <vt:lpstr>Tw Cen MT</vt:lpstr>
      <vt:lpstr>Wingdings</vt:lpstr>
      <vt:lpstr>Wingdings 2</vt:lpstr>
      <vt:lpstr>1_가을</vt:lpstr>
      <vt:lpstr>7장 연결 리스트 II</vt:lpstr>
      <vt:lpstr>원형 연결 리스트</vt:lpstr>
      <vt:lpstr>원형 연결 리스트</vt:lpstr>
      <vt:lpstr>원형 연결 리스트의 처음에 삽입</vt:lpstr>
      <vt:lpstr>원형 연결 리스트의 처음에 삽입</vt:lpstr>
      <vt:lpstr>리스트의 끝에 삽입</vt:lpstr>
      <vt:lpstr>리스트의 끝에 삽입</vt:lpstr>
      <vt:lpstr>테스트 프로그램</vt:lpstr>
      <vt:lpstr>테스트 프로그램</vt:lpstr>
      <vt:lpstr>원형 연결 리스트의 응용</vt:lpstr>
      <vt:lpstr>원형 연결 리스트의 응용</vt:lpstr>
      <vt:lpstr>멀티 플레이어 게임</vt:lpstr>
      <vt:lpstr>멀티 플레이어 게임</vt:lpstr>
      <vt:lpstr>멀티 플레이어 게임</vt:lpstr>
      <vt:lpstr>이중 연결 리스트</vt:lpstr>
      <vt:lpstr>이중 연결 리스트</vt:lpstr>
      <vt:lpstr>헤드노드</vt:lpstr>
      <vt:lpstr>노드의 구조</vt:lpstr>
      <vt:lpstr>삽입연산</vt:lpstr>
      <vt:lpstr>삭제연산</vt:lpstr>
      <vt:lpstr>테스트 프로그램</vt:lpstr>
      <vt:lpstr>테스트 프로그램</vt:lpstr>
      <vt:lpstr>테스트 프로그램</vt:lpstr>
      <vt:lpstr>테스트 프로그램</vt:lpstr>
      <vt:lpstr>실행 결과</vt:lpstr>
      <vt:lpstr>mp3 재생 프로그램 만들기</vt:lpstr>
      <vt:lpstr>테스트 프로그램</vt:lpstr>
      <vt:lpstr>테스트 프로그램</vt:lpstr>
      <vt:lpstr>테스트 프로그램</vt:lpstr>
      <vt:lpstr>연결 리스트로 구현한 스택</vt:lpstr>
      <vt:lpstr>PowerPoint 프레젠테이션</vt:lpstr>
      <vt:lpstr>삽입 연산</vt:lpstr>
      <vt:lpstr>삭제 연산</vt:lpstr>
      <vt:lpstr>PowerPoint 프레젠테이션</vt:lpstr>
      <vt:lpstr>PowerPoint 프레젠테이션</vt:lpstr>
      <vt:lpstr>PowerPoint 프레젠테이션</vt:lpstr>
      <vt:lpstr>PowerPoint 프레젠테이션</vt:lpstr>
      <vt:lpstr>연결 리스트로 구현한 큐</vt:lpstr>
      <vt:lpstr>PowerPoint 프레젠테이션</vt:lpstr>
      <vt:lpstr>삽입 연산</vt:lpstr>
      <vt:lpstr>PowerPoint 프레젠테이션</vt:lpstr>
      <vt:lpstr>삭제 연산</vt:lpstr>
      <vt:lpstr>PowerPoint 프레젠테이션</vt:lpstr>
      <vt:lpstr>Q &amp; A</vt:lpstr>
    </vt:vector>
  </TitlesOfParts>
  <Company>순천향대학교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천인국</dc:creator>
  <cp:lastModifiedBy>shjung</cp:lastModifiedBy>
  <cp:revision>177</cp:revision>
  <dcterms:created xsi:type="dcterms:W3CDTF">2004-02-19T02:52:38Z</dcterms:created>
  <dcterms:modified xsi:type="dcterms:W3CDTF">2020-07-09T09:37:26Z</dcterms:modified>
</cp:coreProperties>
</file>