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6"/>
  </p:notesMasterIdLst>
  <p:sldIdLst>
    <p:sldId id="292" r:id="rId2"/>
    <p:sldId id="357" r:id="rId3"/>
    <p:sldId id="617" r:id="rId4"/>
    <p:sldId id="561" r:id="rId5"/>
    <p:sldId id="560" r:id="rId6"/>
    <p:sldId id="562" r:id="rId7"/>
    <p:sldId id="563" r:id="rId8"/>
    <p:sldId id="564" r:id="rId9"/>
    <p:sldId id="565" r:id="rId10"/>
    <p:sldId id="566" r:id="rId11"/>
    <p:sldId id="436" r:id="rId12"/>
    <p:sldId id="567" r:id="rId13"/>
    <p:sldId id="568" r:id="rId14"/>
    <p:sldId id="569" r:id="rId15"/>
    <p:sldId id="570" r:id="rId16"/>
    <p:sldId id="439" r:id="rId17"/>
    <p:sldId id="571" r:id="rId18"/>
    <p:sldId id="491" r:id="rId19"/>
    <p:sldId id="504" r:id="rId20"/>
    <p:sldId id="440" r:id="rId21"/>
    <p:sldId id="572" r:id="rId22"/>
    <p:sldId id="464" r:id="rId23"/>
    <p:sldId id="574" r:id="rId24"/>
    <p:sldId id="502" r:id="rId25"/>
    <p:sldId id="503" r:id="rId26"/>
    <p:sldId id="575" r:id="rId27"/>
    <p:sldId id="618" r:id="rId28"/>
    <p:sldId id="576" r:id="rId29"/>
    <p:sldId id="578" r:id="rId30"/>
    <p:sldId id="583" r:id="rId31"/>
    <p:sldId id="579" r:id="rId32"/>
    <p:sldId id="580" r:id="rId33"/>
    <p:sldId id="584" r:id="rId34"/>
    <p:sldId id="581" r:id="rId35"/>
    <p:sldId id="582" r:id="rId36"/>
    <p:sldId id="585" r:id="rId37"/>
    <p:sldId id="586" r:id="rId38"/>
    <p:sldId id="588" r:id="rId39"/>
    <p:sldId id="587" r:id="rId40"/>
    <p:sldId id="619" r:id="rId41"/>
    <p:sldId id="620" r:id="rId42"/>
    <p:sldId id="621" r:id="rId43"/>
    <p:sldId id="622" r:id="rId44"/>
    <p:sldId id="623" r:id="rId45"/>
    <p:sldId id="624" r:id="rId46"/>
    <p:sldId id="523" r:id="rId47"/>
    <p:sldId id="589" r:id="rId48"/>
    <p:sldId id="625" r:id="rId49"/>
    <p:sldId id="626" r:id="rId50"/>
    <p:sldId id="627" r:id="rId51"/>
    <p:sldId id="628" r:id="rId52"/>
    <p:sldId id="629" r:id="rId53"/>
    <p:sldId id="630" r:id="rId54"/>
    <p:sldId id="590" r:id="rId55"/>
    <p:sldId id="591" r:id="rId56"/>
    <p:sldId id="447" r:id="rId57"/>
    <p:sldId id="592" r:id="rId58"/>
    <p:sldId id="593" r:id="rId59"/>
    <p:sldId id="631" r:id="rId60"/>
    <p:sldId id="594" r:id="rId61"/>
    <p:sldId id="595" r:id="rId62"/>
    <p:sldId id="632" r:id="rId63"/>
    <p:sldId id="596" r:id="rId64"/>
    <p:sldId id="597" r:id="rId65"/>
    <p:sldId id="633" r:id="rId66"/>
    <p:sldId id="598" r:id="rId67"/>
    <p:sldId id="600" r:id="rId68"/>
    <p:sldId id="601" r:id="rId69"/>
    <p:sldId id="602" r:id="rId70"/>
    <p:sldId id="635" r:id="rId71"/>
    <p:sldId id="634" r:id="rId72"/>
    <p:sldId id="603" r:id="rId73"/>
    <p:sldId id="604" r:id="rId74"/>
    <p:sldId id="605" r:id="rId75"/>
    <p:sldId id="535" r:id="rId76"/>
    <p:sldId id="536" r:id="rId77"/>
    <p:sldId id="606" r:id="rId78"/>
    <p:sldId id="607" r:id="rId79"/>
    <p:sldId id="539" r:id="rId80"/>
    <p:sldId id="541" r:id="rId81"/>
    <p:sldId id="608" r:id="rId82"/>
    <p:sldId id="609" r:id="rId83"/>
    <p:sldId id="455" r:id="rId84"/>
    <p:sldId id="456" r:id="rId85"/>
    <p:sldId id="616" r:id="rId86"/>
    <p:sldId id="610" r:id="rId87"/>
    <p:sldId id="612" r:id="rId88"/>
    <p:sldId id="613" r:id="rId89"/>
    <p:sldId id="614" r:id="rId90"/>
    <p:sldId id="636" r:id="rId91"/>
    <p:sldId id="457" r:id="rId92"/>
    <p:sldId id="615" r:id="rId93"/>
    <p:sldId id="637" r:id="rId94"/>
    <p:sldId id="638" r:id="rId95"/>
  </p:sldIdLst>
  <p:sldSz cx="9144000" cy="6858000" type="screen4x3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FF99"/>
    <a:srgbClr val="FFD1DF"/>
    <a:srgbClr val="FFCC66"/>
    <a:srgbClr val="FFCCFF"/>
    <a:srgbClr val="FBAE99"/>
    <a:srgbClr val="E1C48F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9" autoAdjust="0"/>
    <p:restoredTop sz="94583" autoAdjust="0"/>
  </p:normalViewPr>
  <p:slideViewPr>
    <p:cSldViewPr>
      <p:cViewPr varScale="1">
        <p:scale>
          <a:sx n="81" d="100"/>
          <a:sy n="81" d="100"/>
        </p:scale>
        <p:origin x="252" y="84"/>
      </p:cViewPr>
      <p:guideLst>
        <p:guide orient="horz" pos="24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FEF6A-D138-4B27-B93C-13989097A910}" type="datetimeFigureOut">
              <a:rPr lang="ko-KR" altLang="en-US" smtClean="0"/>
              <a:t>2020-07-09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2F123-37E3-4FB3-93FF-09BBE3C1B8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22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1E43E8-5698-4DE7-BAD1-DB55A57D4941}" type="datetime1">
              <a:rPr lang="en-US" altLang="ko-KR" smtClean="0"/>
              <a:t>7/9/2020</a:t>
            </a:fld>
            <a:endParaRPr lang="en-US" altLang="ko-KR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625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A657-B1D4-4349-ADF9-A68F1C24653F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31E2E78-B485-4ADE-83A8-0720988D1B32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8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ECC3-7607-4CFD-89DF-EF11DE306007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/94</a:t>
            </a:r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8234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5BA5-AB49-456E-BDF4-DC482D128BC2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34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DD1BC3-9EBC-4990-B539-BB386A4F4A05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6DC041-4C60-4F93-89A0-C2C1A9B1CF31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481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C4D5-DB86-4B98-BCDB-DFAE7E23AA0E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5072-1660-4E7C-8DCC-3B79829CF7CA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EB4F-2AC0-4B01-93AB-27B14169E233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068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028FE8-11FA-4235-89D9-574E89004C91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24496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6301F9-5B31-44AD-8DA7-4C46B79FD06D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/94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7674" r="13051" b="25082"/>
          <a:stretch>
            <a:fillRect/>
          </a:stretch>
        </p:blipFill>
        <p:spPr bwMode="auto">
          <a:xfrm>
            <a:off x="238125" y="187325"/>
            <a:ext cx="5143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4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+mj-ea"/>
              </a:rPr>
              <a:t>8</a:t>
            </a:r>
            <a:r>
              <a:rPr lang="ko-KR" altLang="en-US" dirty="0" smtClean="0">
                <a:latin typeface="+mj-ea"/>
              </a:rPr>
              <a:t>장 트리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트리의</a:t>
            </a:r>
            <a:r>
              <a:rPr lang="ko-KR" altLang="en-US" dirty="0" smtClean="0"/>
              <a:t> 종류</a:t>
            </a:r>
          </a:p>
        </p:txBody>
      </p:sp>
      <p:sp>
        <p:nvSpPr>
          <p:cNvPr id="13315" name="왼쪽 중괄호 3"/>
          <p:cNvSpPr>
            <a:spLocks/>
          </p:cNvSpPr>
          <p:nvPr/>
        </p:nvSpPr>
        <p:spPr bwMode="auto">
          <a:xfrm>
            <a:off x="2185988" y="2393950"/>
            <a:ext cx="765175" cy="2339975"/>
          </a:xfrm>
          <a:prstGeom prst="leftBrace">
            <a:avLst>
              <a:gd name="adj1" fmla="val 8325"/>
              <a:gd name="adj2" fmla="val 50000"/>
            </a:avLst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293813" y="3333750"/>
            <a:ext cx="901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400">
                <a:solidFill>
                  <a:schemeClr val="tx1"/>
                </a:solidFill>
              </a:rPr>
              <a:t>트리 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862263" y="2168525"/>
            <a:ext cx="162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400">
                <a:solidFill>
                  <a:schemeClr val="tx1"/>
                </a:solidFill>
              </a:rPr>
              <a:t>이진 트리 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2951163" y="4500563"/>
            <a:ext cx="1620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400">
                <a:solidFill>
                  <a:schemeClr val="tx1"/>
                </a:solidFill>
              </a:rPr>
              <a:t>일반 트리 </a:t>
            </a:r>
          </a:p>
        </p:txBody>
      </p:sp>
      <p:sp>
        <p:nvSpPr>
          <p:cNvPr id="8" name="타원 7"/>
          <p:cNvSpPr/>
          <p:nvPr/>
        </p:nvSpPr>
        <p:spPr bwMode="auto">
          <a:xfrm>
            <a:off x="5603849" y="1787711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타원 8"/>
          <p:cNvSpPr/>
          <p:nvPr/>
        </p:nvSpPr>
        <p:spPr bwMode="auto">
          <a:xfrm>
            <a:off x="5241504" y="2370529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" name="타원 9"/>
          <p:cNvSpPr/>
          <p:nvPr/>
        </p:nvSpPr>
        <p:spPr bwMode="auto">
          <a:xfrm>
            <a:off x="5941843" y="2370529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5616186" y="2949169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 bwMode="auto">
          <a:xfrm>
            <a:off x="6267500" y="2946030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cxnSp>
        <p:nvCxnSpPr>
          <p:cNvPr id="13334" name="직선 연결선 13"/>
          <p:cNvCxnSpPr>
            <a:cxnSpLocks noChangeShapeType="1"/>
          </p:cNvCxnSpPr>
          <p:nvPr/>
        </p:nvCxnSpPr>
        <p:spPr bwMode="auto">
          <a:xfrm flipH="1">
            <a:off x="5519738" y="2063750"/>
            <a:ext cx="131762" cy="354013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직선 연결선 15"/>
          <p:cNvCxnSpPr>
            <a:cxnSpLocks noChangeShapeType="1"/>
          </p:cNvCxnSpPr>
          <p:nvPr/>
        </p:nvCxnSpPr>
        <p:spPr bwMode="auto">
          <a:xfrm>
            <a:off x="5881688" y="2063750"/>
            <a:ext cx="222250" cy="354013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직선 연결선 17"/>
          <p:cNvCxnSpPr>
            <a:cxnSpLocks noChangeShapeType="1"/>
          </p:cNvCxnSpPr>
          <p:nvPr/>
        </p:nvCxnSpPr>
        <p:spPr bwMode="auto">
          <a:xfrm flipH="1">
            <a:off x="5778500" y="2646363"/>
            <a:ext cx="211138" cy="303212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7" name="직선 연결선 19"/>
          <p:cNvCxnSpPr>
            <a:cxnSpLocks noChangeShapeType="1"/>
          </p:cNvCxnSpPr>
          <p:nvPr/>
        </p:nvCxnSpPr>
        <p:spPr bwMode="auto">
          <a:xfrm>
            <a:off x="6219825" y="2646363"/>
            <a:ext cx="211138" cy="300037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타원 25"/>
          <p:cNvSpPr/>
          <p:nvPr/>
        </p:nvSpPr>
        <p:spPr bwMode="auto">
          <a:xfrm>
            <a:off x="5488160" y="4148127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7" name="타원 26"/>
          <p:cNvSpPr/>
          <p:nvPr/>
        </p:nvSpPr>
        <p:spPr bwMode="auto">
          <a:xfrm>
            <a:off x="5125815" y="4730945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 bwMode="auto">
          <a:xfrm>
            <a:off x="5826154" y="4730945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타원 28"/>
          <p:cNvSpPr/>
          <p:nvPr/>
        </p:nvSpPr>
        <p:spPr bwMode="auto">
          <a:xfrm>
            <a:off x="5500497" y="5265533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" name="타원 29"/>
          <p:cNvSpPr/>
          <p:nvPr/>
        </p:nvSpPr>
        <p:spPr bwMode="auto">
          <a:xfrm>
            <a:off x="6151811" y="5262394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cxnSp>
        <p:nvCxnSpPr>
          <p:cNvPr id="13353" name="직선 연결선 30"/>
          <p:cNvCxnSpPr>
            <a:cxnSpLocks noChangeShapeType="1"/>
          </p:cNvCxnSpPr>
          <p:nvPr/>
        </p:nvCxnSpPr>
        <p:spPr bwMode="auto">
          <a:xfrm flipH="1">
            <a:off x="5403850" y="4424363"/>
            <a:ext cx="131763" cy="354012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4" name="직선 연결선 31"/>
          <p:cNvCxnSpPr>
            <a:cxnSpLocks noChangeShapeType="1"/>
          </p:cNvCxnSpPr>
          <p:nvPr/>
        </p:nvCxnSpPr>
        <p:spPr bwMode="auto">
          <a:xfrm>
            <a:off x="5765800" y="4424363"/>
            <a:ext cx="223838" cy="354012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5" name="직선 연결선 32"/>
          <p:cNvCxnSpPr>
            <a:cxnSpLocks noChangeShapeType="1"/>
          </p:cNvCxnSpPr>
          <p:nvPr/>
        </p:nvCxnSpPr>
        <p:spPr bwMode="auto">
          <a:xfrm flipH="1">
            <a:off x="5662613" y="5006975"/>
            <a:ext cx="211137" cy="258763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6" name="직선 연결선 33"/>
          <p:cNvCxnSpPr>
            <a:cxnSpLocks noChangeShapeType="1"/>
          </p:cNvCxnSpPr>
          <p:nvPr/>
        </p:nvCxnSpPr>
        <p:spPr bwMode="auto">
          <a:xfrm>
            <a:off x="6103938" y="5006975"/>
            <a:ext cx="211137" cy="255588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타원 34"/>
          <p:cNvSpPr/>
          <p:nvPr/>
        </p:nvSpPr>
        <p:spPr bwMode="auto">
          <a:xfrm>
            <a:off x="6822250" y="5252940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6" name="타원 35"/>
          <p:cNvSpPr/>
          <p:nvPr/>
        </p:nvSpPr>
        <p:spPr bwMode="auto">
          <a:xfrm>
            <a:off x="6496593" y="4686892"/>
            <a:ext cx="325657" cy="323707"/>
          </a:xfrm>
          <a:prstGeom prst="ellipse">
            <a:avLst/>
          </a:prstGeom>
          <a:gradFill flip="none" rotWithShape="1">
            <a:gsLst>
              <a:gs pos="0">
                <a:srgbClr val="FBAE99">
                  <a:shade val="30000"/>
                  <a:satMod val="115000"/>
                </a:srgbClr>
              </a:gs>
              <a:gs pos="50000">
                <a:srgbClr val="FBAE99">
                  <a:shade val="67500"/>
                  <a:satMod val="115000"/>
                </a:srgbClr>
              </a:gs>
              <a:gs pos="100000">
                <a:srgbClr val="FBAE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cxnSp>
        <p:nvCxnSpPr>
          <p:cNvPr id="13363" name="직선 연결선 37"/>
          <p:cNvCxnSpPr>
            <a:cxnSpLocks noChangeShapeType="1"/>
          </p:cNvCxnSpPr>
          <p:nvPr/>
        </p:nvCxnSpPr>
        <p:spPr bwMode="auto">
          <a:xfrm>
            <a:off x="5813425" y="4310063"/>
            <a:ext cx="730250" cy="423862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4" name="직선 연결선 39"/>
          <p:cNvCxnSpPr>
            <a:cxnSpLocks noChangeShapeType="1"/>
          </p:cNvCxnSpPr>
          <p:nvPr/>
        </p:nvCxnSpPr>
        <p:spPr bwMode="auto">
          <a:xfrm>
            <a:off x="6151563" y="4892675"/>
            <a:ext cx="719137" cy="407988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10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트리 </a:t>
            </a:r>
            <a:r>
              <a:rPr lang="en-US" altLang="ko-KR" dirty="0" smtClean="0"/>
              <a:t>(binary tree)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b="1" smtClean="0">
                <a:latin typeface="Trebuchet MS" pitchFamily="34" charset="0"/>
              </a:rPr>
              <a:t>이진 트리</a:t>
            </a:r>
            <a:r>
              <a:rPr lang="en-US" altLang="ko-KR" b="1" smtClean="0">
                <a:latin typeface="Trebuchet MS" pitchFamily="34" charset="0"/>
              </a:rPr>
              <a:t>(binary tree)</a:t>
            </a:r>
            <a:r>
              <a:rPr lang="en-US" altLang="ko-KR" smtClean="0">
                <a:latin typeface="Trebuchet MS" pitchFamily="34" charset="0"/>
              </a:rPr>
              <a:t> : </a:t>
            </a:r>
            <a:r>
              <a:rPr lang="ko-KR" altLang="en-US" smtClean="0">
                <a:latin typeface="Trebuchet MS" pitchFamily="34" charset="0"/>
              </a:rPr>
              <a:t>모든 노드가 </a:t>
            </a:r>
            <a:r>
              <a:rPr lang="en-US" altLang="ko-KR" smtClean="0">
                <a:latin typeface="Trebuchet MS" pitchFamily="34" charset="0"/>
              </a:rPr>
              <a:t>2</a:t>
            </a:r>
            <a:r>
              <a:rPr lang="ko-KR" altLang="en-US" smtClean="0">
                <a:latin typeface="Trebuchet MS" pitchFamily="34" charset="0"/>
              </a:rPr>
              <a:t>개의 서브 트리를 가지고 있는 트리</a:t>
            </a:r>
            <a:endParaRPr lang="en-US" altLang="ko-KR" smtClean="0">
              <a:latin typeface="Trebuchet MS" pitchFamily="34" charset="0"/>
            </a:endParaRPr>
          </a:p>
          <a:p>
            <a:pPr lvl="1" eaLnBrk="1" hangingPunct="1"/>
            <a:r>
              <a:rPr lang="ko-KR" altLang="en-US" sz="1800" smtClean="0">
                <a:latin typeface="Trebuchet MS" pitchFamily="34" charset="0"/>
              </a:rPr>
              <a:t>서브트리는 공집합일수 있다</a:t>
            </a:r>
            <a:r>
              <a:rPr lang="en-US" altLang="ko-KR" sz="1800" smtClean="0">
                <a:latin typeface="Trebuchet MS" pitchFamily="34" charset="0"/>
              </a:rPr>
              <a:t>.</a:t>
            </a:r>
          </a:p>
          <a:p>
            <a:pPr lvl="1" eaLnBrk="1" hangingPunct="1"/>
            <a:endParaRPr lang="en-US" altLang="ko-KR" sz="1800" smtClean="0">
              <a:latin typeface="Trebuchet MS" pitchFamily="34" charset="0"/>
            </a:endParaRPr>
          </a:p>
          <a:p>
            <a:pPr eaLnBrk="1" hangingPunct="1"/>
            <a:r>
              <a:rPr lang="ko-KR" altLang="en-US" smtClean="0">
                <a:latin typeface="Trebuchet MS" pitchFamily="34" charset="0"/>
              </a:rPr>
              <a:t>이진트리의 노드에는 최대 </a:t>
            </a:r>
            <a:r>
              <a:rPr lang="en-US" altLang="ko-KR" smtClean="0">
                <a:latin typeface="Trebuchet MS" pitchFamily="34" charset="0"/>
              </a:rPr>
              <a:t>2</a:t>
            </a:r>
            <a:r>
              <a:rPr lang="ko-KR" altLang="en-US" smtClean="0">
                <a:latin typeface="Trebuchet MS" pitchFamily="34" charset="0"/>
              </a:rPr>
              <a:t>개까지의 자식 노드가 존재</a:t>
            </a:r>
          </a:p>
          <a:p>
            <a:pPr eaLnBrk="1" hangingPunct="1"/>
            <a:r>
              <a:rPr lang="ko-KR" altLang="en-US" smtClean="0">
                <a:latin typeface="Trebuchet MS" pitchFamily="34" charset="0"/>
              </a:rPr>
              <a:t>모든 노드의 차수가 </a:t>
            </a:r>
            <a:r>
              <a:rPr lang="en-US" altLang="ko-KR" smtClean="0">
                <a:latin typeface="Trebuchet MS" pitchFamily="34" charset="0"/>
              </a:rPr>
              <a:t>2 </a:t>
            </a:r>
            <a:r>
              <a:rPr lang="ko-KR" altLang="en-US" smtClean="0">
                <a:latin typeface="Trebuchet MS" pitchFamily="34" charset="0"/>
              </a:rPr>
              <a:t>이하가 된다</a:t>
            </a:r>
            <a:r>
              <a:rPr lang="en-US" altLang="ko-KR" smtClean="0">
                <a:latin typeface="Trebuchet MS" pitchFamily="34" charset="0"/>
              </a:rPr>
              <a:t>-&gt; </a:t>
            </a:r>
            <a:r>
              <a:rPr lang="ko-KR" altLang="en-US" smtClean="0">
                <a:latin typeface="Trebuchet MS" pitchFamily="34" charset="0"/>
              </a:rPr>
              <a:t>구현하기가 편리함</a:t>
            </a:r>
          </a:p>
          <a:p>
            <a:pPr eaLnBrk="1" hangingPunct="1"/>
            <a:r>
              <a:rPr lang="ko-KR" altLang="en-US" smtClean="0">
                <a:latin typeface="Trebuchet MS" pitchFamily="34" charset="0"/>
              </a:rPr>
              <a:t>이진 트리에는 서브 트리간의 순서가 존재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45" y="4464115"/>
            <a:ext cx="2663569" cy="217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11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트리 검증</a:t>
            </a:r>
          </a:p>
        </p:txBody>
      </p:sp>
      <p:sp>
        <p:nvSpPr>
          <p:cNvPr id="15363" name="내용 개체 틀 2"/>
          <p:cNvSpPr>
            <a:spLocks noGrp="1"/>
          </p:cNvSpPr>
          <p:nvPr>
            <p:ph sz="quarter" idx="1"/>
          </p:nvPr>
        </p:nvSpPr>
        <p:spPr>
          <a:xfrm>
            <a:off x="657225" y="4778375"/>
            <a:ext cx="8190250" cy="1301750"/>
          </a:xfrm>
        </p:spPr>
        <p:txBody>
          <a:bodyPr>
            <a:normAutofit fontScale="92500" lnSpcReduction="20000"/>
          </a:bodyPr>
          <a:lstStyle/>
          <a:p>
            <a:pPr eaLnBrk="1" fontAlgn="base" hangingPunct="1"/>
            <a:r>
              <a:rPr lang="ko-KR" altLang="en-US" dirty="0" smtClean="0"/>
              <a:t>이진 </a:t>
            </a:r>
            <a:r>
              <a:rPr lang="ko-KR" altLang="en-US" dirty="0" err="1" smtClean="0"/>
              <a:t>트리는</a:t>
            </a:r>
            <a:r>
              <a:rPr lang="ko-KR" altLang="en-US" dirty="0" smtClean="0"/>
              <a:t> 공집합이거나 </a:t>
            </a:r>
          </a:p>
          <a:p>
            <a:pPr eaLnBrk="1" fontAlgn="base" hangingPunct="1"/>
            <a:r>
              <a:rPr lang="ko-KR" altLang="en-US" dirty="0" smtClean="0"/>
              <a:t>루트와 왼쪽 서브 트리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오른쪽 서브 </a:t>
            </a:r>
            <a:r>
              <a:rPr lang="ko-KR" altLang="en-US" dirty="0" err="1" smtClean="0"/>
              <a:t>트리로</a:t>
            </a:r>
            <a:r>
              <a:rPr lang="ko-KR" altLang="en-US" dirty="0" smtClean="0"/>
              <a:t> 구성된 </a:t>
            </a:r>
            <a:r>
              <a:rPr lang="ko-KR" altLang="en-US" dirty="0" err="1" smtClean="0"/>
              <a:t>노드들의</a:t>
            </a:r>
            <a:r>
              <a:rPr lang="ko-KR" altLang="en-US" dirty="0" smtClean="0"/>
              <a:t> 유한 집합으로 정의된다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이진 트리의 서브 트리들은 </a:t>
            </a:r>
            <a:r>
              <a:rPr lang="ko-KR" altLang="en-US" dirty="0" smtClean="0"/>
              <a:t>모두</a:t>
            </a:r>
            <a:r>
              <a:rPr lang="en-US" altLang="ko-KR" dirty="0"/>
              <a:t> </a:t>
            </a:r>
            <a:r>
              <a:rPr lang="ko-KR" altLang="en-US" dirty="0" smtClean="0"/>
              <a:t>이진 </a:t>
            </a:r>
            <a:r>
              <a:rPr lang="ko-KR" altLang="en-US" dirty="0" err="1" smtClean="0"/>
              <a:t>트리이어야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 eaLnBrk="1" hangingPunct="1"/>
            <a:endParaRPr lang="ko-KR" altLang="en-US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1718810"/>
            <a:ext cx="5083227" cy="261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12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성질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805738" cy="703263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Lucida Console" pitchFamily="49" charset="0"/>
              </a:rPr>
              <a:t>노드의 개수가 </a:t>
            </a:r>
            <a:r>
              <a:rPr lang="en-US" altLang="ko-KR" smtClean="0">
                <a:latin typeface="Lucida Console" pitchFamily="49" charset="0"/>
              </a:rPr>
              <a:t>n</a:t>
            </a:r>
            <a:r>
              <a:rPr lang="ko-KR" altLang="en-US" smtClean="0">
                <a:latin typeface="Lucida Console" pitchFamily="49" charset="0"/>
              </a:rPr>
              <a:t>개이면 간선의 개수는 </a:t>
            </a:r>
            <a:r>
              <a:rPr lang="en-US" altLang="ko-KR" smtClean="0">
                <a:latin typeface="Lucida Console" pitchFamily="49" charset="0"/>
              </a:rPr>
              <a:t>n-1</a:t>
            </a:r>
          </a:p>
          <a:p>
            <a:pPr eaLnBrk="1" hangingPunct="1"/>
            <a:endParaRPr lang="en-US" altLang="ko-KR" smtClean="0">
              <a:latin typeface="Lucida Console" pitchFamily="49" charset="0"/>
            </a:endParaRPr>
          </a:p>
          <a:p>
            <a:pPr eaLnBrk="1" hangingPunct="1"/>
            <a:endParaRPr lang="en-US" altLang="ko-KR" smtClean="0">
              <a:latin typeface="Lucida Console" pitchFamily="49" charset="0"/>
            </a:endParaRPr>
          </a:p>
          <a:p>
            <a:pPr eaLnBrk="1" hangingPunct="1"/>
            <a:endParaRPr lang="en-US" altLang="ko-KR" smtClean="0">
              <a:latin typeface="Lucida Console" pitchFamily="49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2483895"/>
            <a:ext cx="52101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13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이진트리의 성질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894638" cy="1289050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Lucida Console" pitchFamily="49" charset="0"/>
              </a:rPr>
              <a:t>높이가 </a:t>
            </a:r>
            <a:r>
              <a:rPr lang="en-US" altLang="ko-KR" dirty="0" smtClean="0">
                <a:latin typeface="Lucida Console" pitchFamily="49" charset="0"/>
              </a:rPr>
              <a:t>h</a:t>
            </a:r>
            <a:r>
              <a:rPr lang="ko-KR" altLang="en-US" dirty="0" smtClean="0">
                <a:latin typeface="Lucida Console" pitchFamily="49" charset="0"/>
              </a:rPr>
              <a:t>인 </a:t>
            </a:r>
            <a:r>
              <a:rPr lang="ko-KR" altLang="en-US" dirty="0" err="1" smtClean="0">
                <a:latin typeface="Lucida Console" pitchFamily="49" charset="0"/>
              </a:rPr>
              <a:t>이진트리의</a:t>
            </a:r>
            <a:r>
              <a:rPr lang="ko-KR" altLang="en-US" dirty="0" smtClean="0">
                <a:latin typeface="Lucida Console" pitchFamily="49" charset="0"/>
              </a:rPr>
              <a:t> 경우</a:t>
            </a:r>
            <a:r>
              <a:rPr lang="en-US" altLang="ko-KR" dirty="0" smtClean="0">
                <a:latin typeface="Lucida Console" pitchFamily="49" charset="0"/>
              </a:rPr>
              <a:t>, </a:t>
            </a:r>
            <a:r>
              <a:rPr lang="ko-KR" altLang="en-US" dirty="0" smtClean="0">
                <a:latin typeface="Lucida Console" pitchFamily="49" charset="0"/>
              </a:rPr>
              <a:t>최소 </a:t>
            </a:r>
            <a:r>
              <a:rPr lang="en-US" altLang="ko-KR" dirty="0" smtClean="0">
                <a:latin typeface="Lucida Console" pitchFamily="49" charset="0"/>
              </a:rPr>
              <a:t>h</a:t>
            </a:r>
            <a:r>
              <a:rPr lang="ko-KR" altLang="en-US" dirty="0" smtClean="0">
                <a:latin typeface="Lucida Console" pitchFamily="49" charset="0"/>
              </a:rPr>
              <a:t>개의 노드를 가지며 최대 </a:t>
            </a:r>
            <a:r>
              <a:rPr lang="en-US" altLang="ko-KR" dirty="0" smtClean="0">
                <a:latin typeface="Lucida Console" pitchFamily="49" charset="0"/>
              </a:rPr>
              <a:t>2</a:t>
            </a:r>
            <a:r>
              <a:rPr lang="en-US" altLang="ko-KR" baseline="30000" dirty="0" smtClean="0">
                <a:latin typeface="Lucida Console" pitchFamily="49" charset="0"/>
              </a:rPr>
              <a:t>h</a:t>
            </a:r>
            <a:r>
              <a:rPr lang="en-US" altLang="ko-KR" dirty="0" smtClean="0">
                <a:latin typeface="Lucida Console" pitchFamily="49" charset="0"/>
              </a:rPr>
              <a:t>-1</a:t>
            </a:r>
            <a:r>
              <a:rPr lang="ko-KR" altLang="en-US" dirty="0" smtClean="0">
                <a:latin typeface="Lucida Console" pitchFamily="49" charset="0"/>
              </a:rPr>
              <a:t>개의 노드를 가진다</a:t>
            </a:r>
            <a:r>
              <a:rPr lang="en-US" altLang="ko-KR" dirty="0" smtClean="0">
                <a:latin typeface="Lucida Console" pitchFamily="49" charset="0"/>
              </a:rPr>
              <a:t>.</a:t>
            </a:r>
          </a:p>
          <a:p>
            <a:pPr eaLnBrk="1" hangingPunct="1"/>
            <a:endParaRPr lang="en-US" altLang="ko-KR" dirty="0" smtClean="0">
              <a:latin typeface="Lucida Console" pitchFamily="49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3935"/>
            <a:ext cx="8082390" cy="274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14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15" y="2933945"/>
            <a:ext cx="6377304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성질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n</a:t>
            </a:r>
            <a:r>
              <a:rPr lang="ko-KR" altLang="en-US" smtClean="0"/>
              <a:t>개의 노드를 가지는 이진트리의 높이 </a:t>
            </a:r>
            <a:endParaRPr lang="en-US" altLang="ko-KR" smtClean="0"/>
          </a:p>
          <a:p>
            <a:pPr lvl="1" eaLnBrk="1" hangingPunct="1"/>
            <a:r>
              <a:rPr lang="ko-KR" altLang="en-US" smtClean="0"/>
              <a:t>최대 </a:t>
            </a:r>
            <a:r>
              <a:rPr lang="en-US" altLang="ko-KR" smtClean="0"/>
              <a:t>n</a:t>
            </a:r>
          </a:p>
          <a:p>
            <a:pPr lvl="1" eaLnBrk="1" hangingPunct="1"/>
            <a:r>
              <a:rPr lang="ko-KR" altLang="en-US" smtClean="0"/>
              <a:t>최소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34" y="2556425"/>
            <a:ext cx="1439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15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분류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Trebuchet MS" pitchFamily="34" charset="0"/>
              </a:rPr>
              <a:t>포화 이진 트리</a:t>
            </a:r>
            <a:r>
              <a:rPr lang="en-US" altLang="ko-KR" dirty="0" smtClean="0">
                <a:latin typeface="Trebuchet MS" pitchFamily="34" charset="0"/>
              </a:rPr>
              <a:t>(full binary tree)</a:t>
            </a:r>
          </a:p>
          <a:p>
            <a:pPr eaLnBrk="1" hangingPunct="1"/>
            <a:r>
              <a:rPr lang="ko-KR" altLang="en-US" dirty="0" smtClean="0"/>
              <a:t>완전 이진 트리</a:t>
            </a:r>
            <a:r>
              <a:rPr lang="en-US" altLang="ko-KR" dirty="0" smtClean="0"/>
              <a:t>(complete binary tree)</a:t>
            </a:r>
            <a:r>
              <a:rPr lang="ko-KR" altLang="en-US" dirty="0" smtClean="0">
                <a:latin typeface="Trebuchet MS" pitchFamily="34" charset="0"/>
              </a:rPr>
              <a:t> </a:t>
            </a:r>
            <a:endParaRPr lang="en-US" altLang="ko-KR" dirty="0" smtClean="0">
              <a:latin typeface="Trebuchet MS" pitchFamily="34" charset="0"/>
            </a:endParaRPr>
          </a:p>
          <a:p>
            <a:pPr eaLnBrk="1" hangingPunct="1"/>
            <a:r>
              <a:rPr lang="ko-KR" altLang="en-US" dirty="0" smtClean="0">
                <a:latin typeface="Trebuchet MS" pitchFamily="34" charset="0"/>
              </a:rPr>
              <a:t>기타 이진 트리</a:t>
            </a:r>
          </a:p>
          <a:p>
            <a:pPr eaLnBrk="1" hangingPunct="1">
              <a:buFont typeface="Wingdings" pitchFamily="2" charset="2"/>
              <a:buNone/>
            </a:pPr>
            <a:endParaRPr lang="ko-KR" altLang="en-US" dirty="0" smtClean="0">
              <a:latin typeface="Trebuchet MS" pitchFamily="34" charset="0"/>
            </a:endParaRPr>
          </a:p>
          <a:p>
            <a:pPr eaLnBrk="1" hangingPunct="1"/>
            <a:endParaRPr lang="en-US" altLang="ko-KR" dirty="0" smtClean="0">
              <a:latin typeface="Trebuchet MS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2933944"/>
            <a:ext cx="7695789" cy="257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16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포화 이진 트리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ko-KR" altLang="en-US" smtClean="0"/>
          </a:p>
          <a:p>
            <a:pPr eaLnBrk="1" hangingPunct="1"/>
            <a:endParaRPr lang="en-US" altLang="ko-KR" smtClean="0"/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431540" y="171926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용어 그대로 트리의 각 레벨에 노드가 꽉 차있는 </a:t>
            </a:r>
            <a:r>
              <a:rPr lang="ko-KR" altLang="en-US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이진트리를</a:t>
            </a:r>
            <a:r>
              <a:rPr lang="ko-KR" altLang="en-US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의미한다</a:t>
            </a:r>
            <a:r>
              <a:rPr lang="en-US" altLang="ko-KR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. </a:t>
            </a:r>
            <a:endParaRPr lang="ko-KR" altLang="en-US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altLang="ko-KR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altLang="ko-KR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altLang="ko-KR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포화 이진 트리에는 다음과 같이 각 노드에 번호를 붙일 수 있다</a:t>
            </a:r>
            <a:r>
              <a:rPr lang="en-US" altLang="ko-KR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. </a:t>
            </a:r>
            <a:endParaRPr lang="ko-KR" altLang="en-US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ko-KR" altLang="en-US" dirty="0">
              <a:solidFill>
                <a:schemeClr val="tx1"/>
              </a:solidFill>
              <a:latin typeface="Trebuchet MS" pitchFamily="34" charset="0"/>
              <a:ea typeface="굴림체" pitchFamily="49" charset="-127"/>
            </a:endParaRP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altLang="ko-KR" dirty="0">
              <a:solidFill>
                <a:schemeClr val="tx1"/>
              </a:solidFill>
              <a:latin typeface="Trebuchet MS" pitchFamily="34" charset="0"/>
              <a:ea typeface="굴림체" pitchFamily="49" charset="-127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5" y="2204644"/>
            <a:ext cx="67389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98" y="3704206"/>
            <a:ext cx="6227415" cy="239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17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700" dirty="0" smtClean="0"/>
              <a:t>완전 이진 트리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fontAlgn="base" hangingPunct="1"/>
            <a:r>
              <a:rPr lang="ko-KR" altLang="en-US" b="1" dirty="0" smtClean="0"/>
              <a:t>완전 이진 트리</a:t>
            </a:r>
            <a:r>
              <a:rPr lang="en-US" altLang="ko-KR" b="1" dirty="0" smtClean="0"/>
              <a:t>(complete binary tree):</a:t>
            </a:r>
            <a:r>
              <a:rPr lang="ko-KR" altLang="en-US" dirty="0" smtClean="0"/>
              <a:t> 레벨 </a:t>
            </a:r>
            <a:r>
              <a:rPr lang="en-US" altLang="ko-KR" dirty="0" smtClean="0"/>
              <a:t>1</a:t>
            </a:r>
            <a:r>
              <a:rPr lang="ko-KR" altLang="en-US" dirty="0" smtClean="0"/>
              <a:t>부터 </a:t>
            </a:r>
            <a:r>
              <a:rPr lang="en-US" altLang="ko-KR" dirty="0" smtClean="0"/>
              <a:t>k-1</a:t>
            </a:r>
            <a:r>
              <a:rPr lang="ko-KR" altLang="en-US" dirty="0" smtClean="0"/>
              <a:t>까지는 </a:t>
            </a:r>
            <a:r>
              <a:rPr lang="ko-KR" altLang="en-US" dirty="0" err="1" smtClean="0"/>
              <a:t>노드가</a:t>
            </a:r>
            <a:r>
              <a:rPr lang="ko-KR" altLang="en-US" dirty="0" smtClean="0"/>
              <a:t> 모두 </a:t>
            </a:r>
            <a:r>
              <a:rPr lang="ko-KR" altLang="en-US" dirty="0" err="1" smtClean="0"/>
              <a:t>채워져</a:t>
            </a:r>
            <a:r>
              <a:rPr lang="ko-KR" altLang="en-US" dirty="0" smtClean="0"/>
              <a:t> 있고 마지막 레벨 </a:t>
            </a:r>
            <a:r>
              <a:rPr lang="en-US" altLang="ko-KR" dirty="0" smtClean="0"/>
              <a:t>k</a:t>
            </a:r>
            <a:r>
              <a:rPr lang="ko-KR" altLang="en-US" dirty="0" smtClean="0"/>
              <a:t>에서는 왼쪽부터 오른쪽으로 </a:t>
            </a:r>
            <a:r>
              <a:rPr lang="ko-KR" altLang="en-US" dirty="0" err="1" smtClean="0"/>
              <a:t>노드가</a:t>
            </a:r>
            <a:r>
              <a:rPr lang="ko-KR" altLang="en-US" dirty="0" smtClean="0"/>
              <a:t> 순서대로 </a:t>
            </a:r>
            <a:r>
              <a:rPr lang="ko-KR" altLang="en-US" dirty="0" err="1" smtClean="0"/>
              <a:t>채워져</a:t>
            </a:r>
            <a:r>
              <a:rPr lang="ko-KR" altLang="en-US" dirty="0" smtClean="0"/>
              <a:t> 있는 </a:t>
            </a:r>
            <a:r>
              <a:rPr lang="ko-KR" altLang="en-US" dirty="0" err="1" smtClean="0"/>
              <a:t>이진트리</a:t>
            </a:r>
            <a:endParaRPr lang="en-US" altLang="ko-KR" dirty="0" smtClean="0"/>
          </a:p>
          <a:p>
            <a:pPr eaLnBrk="1" fontAlgn="base" hangingPunct="1"/>
            <a:endParaRPr lang="en-US" altLang="ko-KR" dirty="0" smtClean="0"/>
          </a:p>
          <a:p>
            <a:pPr eaLnBrk="1" fontAlgn="base" hangingPunct="1"/>
            <a:r>
              <a:rPr lang="ko-KR" altLang="en-US" dirty="0" smtClean="0"/>
              <a:t>포화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이진 </a:t>
            </a:r>
            <a:r>
              <a:rPr lang="ko-KR" altLang="en-US" dirty="0" err="1" smtClean="0"/>
              <a:t>트리와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노드</a:t>
            </a:r>
            <a:r>
              <a:rPr lang="ko-KR" altLang="en-US" dirty="0" smtClean="0"/>
              <a:t> 번호가 일치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41" y="3834045"/>
            <a:ext cx="5981480" cy="22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18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ko-KR" altLang="en-US" sz="2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이진트리의</a:t>
            </a:r>
            <a:r>
              <a:rPr lang="ko-KR" altLang="en-US" dirty="0" smtClean="0"/>
              <a:t> 표현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ko-KR" altLang="en-US" dirty="0"/>
              <a:t>배열을 이용하는 방법</a:t>
            </a:r>
            <a:endParaRPr lang="en-US" altLang="ko-KR" dirty="0"/>
          </a:p>
          <a:p>
            <a:pPr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ko-KR" altLang="en-US" dirty="0"/>
              <a:t>포인터를 이용하는 방법</a:t>
            </a:r>
          </a:p>
          <a:p>
            <a:pPr>
              <a:buFont typeface="Wingdings" panose="05000000000000000000" pitchFamily="2" charset="2"/>
              <a:buChar char="l"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19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트리</a:t>
            </a:r>
            <a:r>
              <a:rPr lang="en-US" altLang="ko-KR" dirty="0" smtClean="0"/>
              <a:t>(TREE)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10550" cy="3538538"/>
          </a:xfrm>
        </p:spPr>
        <p:txBody>
          <a:bodyPr>
            <a:normAutofit/>
          </a:bodyPr>
          <a:lstStyle/>
          <a:p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/>
              <a:t>스택</a:t>
            </a:r>
            <a:r>
              <a:rPr lang="en-US" altLang="ko-KR" dirty="0"/>
              <a:t>, </a:t>
            </a:r>
            <a:r>
              <a:rPr lang="ko-KR" altLang="en-US" dirty="0"/>
              <a:t>큐 등은 선형 구조</a:t>
            </a:r>
            <a:endParaRPr lang="en-US" altLang="ko-KR" dirty="0"/>
          </a:p>
          <a:p>
            <a:pPr eaLnBrk="1" hangingPunct="1"/>
            <a:r>
              <a:rPr kumimoji="0" lang="ko-KR" altLang="en-US" dirty="0" smtClean="0"/>
              <a:t>트리</a:t>
            </a:r>
            <a:r>
              <a:rPr kumimoji="0" lang="en-US" altLang="ko-KR" dirty="0" smtClean="0"/>
              <a:t>: </a:t>
            </a:r>
            <a:r>
              <a:rPr kumimoji="0" lang="ko-KR" altLang="en-US" dirty="0" smtClean="0"/>
              <a:t>계층적인 구조를 나타내는 자료구조 </a:t>
            </a:r>
            <a:endParaRPr kumimoji="0" lang="en-US" altLang="ko-KR" dirty="0" smtClean="0"/>
          </a:p>
          <a:p>
            <a:pPr eaLnBrk="1" hangingPunct="1"/>
            <a:endParaRPr kumimoji="0" lang="en-US" altLang="ko-KR" dirty="0" smtClean="0"/>
          </a:p>
          <a:p>
            <a:pPr lvl="1" eaLnBrk="1" hangingPunct="1"/>
            <a:endParaRPr kumimoji="0" lang="en-US" altLang="ko-KR" dirty="0" smtClean="0"/>
          </a:p>
        </p:txBody>
      </p:sp>
      <p:sp>
        <p:nvSpPr>
          <p:cNvPr id="5124" name="Rectangle 2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75" y="2862263"/>
            <a:ext cx="5248275" cy="227647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2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배열 표현법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o-KR" altLang="en-US" dirty="0" err="1" smtClean="0"/>
              <a:t>배열표현법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모든 이진 트리를 포화 이진 트리라고 가정하고 각  노드에 번호를 붙여서 그 번호를 배열의 인덱스로 삼아 노드의 데이터를 배열에 저장하는 방법</a:t>
            </a:r>
          </a:p>
          <a:p>
            <a:pPr eaLnBrk="1" hangingPunct="1"/>
            <a:endParaRPr lang="ko-KR" altLang="en-US" dirty="0" smtClean="0">
              <a:latin typeface="HY엽서L" pitchFamily="18" charset="-127"/>
              <a:ea typeface="HY엽서L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30" y="2933945"/>
            <a:ext cx="6564799" cy="285941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20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부모와 자식 인덱스 관계</a:t>
            </a:r>
          </a:p>
        </p:txBody>
      </p:sp>
      <p:sp>
        <p:nvSpPr>
          <p:cNvPr id="24579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fontAlgn="base" hangingPunct="1"/>
            <a:r>
              <a:rPr lang="ko-KR" altLang="en-US" smtClean="0">
                <a:latin typeface="Trebuchet MS" pitchFamily="34" charset="0"/>
              </a:rPr>
              <a:t>노드 </a:t>
            </a:r>
            <a:r>
              <a:rPr lang="en-US" altLang="ko-KR" smtClean="0">
                <a:latin typeface="Trebuchet MS" pitchFamily="34" charset="0"/>
              </a:rPr>
              <a:t>i</a:t>
            </a:r>
            <a:r>
              <a:rPr lang="ko-KR" altLang="en-US" smtClean="0">
                <a:latin typeface="Trebuchet MS" pitchFamily="34" charset="0"/>
              </a:rPr>
              <a:t>의 부모 노드 인텍스 </a:t>
            </a:r>
            <a:r>
              <a:rPr lang="en-US" altLang="ko-KR" smtClean="0">
                <a:latin typeface="Trebuchet MS" pitchFamily="34" charset="0"/>
              </a:rPr>
              <a:t>= i/2</a:t>
            </a:r>
            <a:endParaRPr lang="ko-KR" altLang="en-US" smtClean="0">
              <a:latin typeface="Trebuchet MS" pitchFamily="34" charset="0"/>
            </a:endParaRPr>
          </a:p>
          <a:p>
            <a:pPr eaLnBrk="1" fontAlgn="base" hangingPunct="1"/>
            <a:r>
              <a:rPr lang="ko-KR" altLang="en-US" smtClean="0">
                <a:latin typeface="Trebuchet MS" pitchFamily="34" charset="0"/>
              </a:rPr>
              <a:t>노드 </a:t>
            </a:r>
            <a:r>
              <a:rPr lang="en-US" altLang="ko-KR" smtClean="0">
                <a:latin typeface="Trebuchet MS" pitchFamily="34" charset="0"/>
              </a:rPr>
              <a:t>i</a:t>
            </a:r>
            <a:r>
              <a:rPr lang="ko-KR" altLang="en-US" smtClean="0">
                <a:latin typeface="Trebuchet MS" pitchFamily="34" charset="0"/>
              </a:rPr>
              <a:t>의 왼쪽 자식 노드 인텍스 </a:t>
            </a:r>
            <a:r>
              <a:rPr lang="en-US" altLang="ko-KR" smtClean="0">
                <a:latin typeface="Trebuchet MS" pitchFamily="34" charset="0"/>
              </a:rPr>
              <a:t>= 2i</a:t>
            </a:r>
            <a:endParaRPr lang="ko-KR" altLang="en-US" smtClean="0">
              <a:latin typeface="Trebuchet MS" pitchFamily="34" charset="0"/>
            </a:endParaRPr>
          </a:p>
          <a:p>
            <a:pPr eaLnBrk="1" fontAlgn="base" hangingPunct="1"/>
            <a:r>
              <a:rPr lang="ko-KR" altLang="en-US" smtClean="0">
                <a:latin typeface="Trebuchet MS" pitchFamily="34" charset="0"/>
              </a:rPr>
              <a:t>노드 </a:t>
            </a:r>
            <a:r>
              <a:rPr lang="en-US" altLang="ko-KR" smtClean="0">
                <a:latin typeface="Trebuchet MS" pitchFamily="34" charset="0"/>
              </a:rPr>
              <a:t>i</a:t>
            </a:r>
            <a:r>
              <a:rPr lang="ko-KR" altLang="en-US" smtClean="0">
                <a:latin typeface="Trebuchet MS" pitchFamily="34" charset="0"/>
              </a:rPr>
              <a:t>의 오른쪽 자식 노드 인텍스 </a:t>
            </a:r>
            <a:r>
              <a:rPr lang="en-US" altLang="ko-KR" smtClean="0">
                <a:latin typeface="Trebuchet MS" pitchFamily="34" charset="0"/>
              </a:rPr>
              <a:t>= 2i+1</a:t>
            </a:r>
            <a:endParaRPr lang="ko-KR" altLang="en-US" smtClean="0">
              <a:latin typeface="Trebuchet MS" pitchFamily="34" charset="0"/>
            </a:endParaRPr>
          </a:p>
          <a:p>
            <a:pPr eaLnBrk="1" hangingPunct="1"/>
            <a:endParaRPr lang="ko-KR" altLang="en-US" smtClean="0">
              <a:latin typeface="Trebuchet MS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158970"/>
            <a:ext cx="3354912" cy="313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21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smtClean="0"/>
              <a:t>링크 표현법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Trebuchet MS" pitchFamily="34" charset="0"/>
              </a:rPr>
              <a:t>링크 표현법</a:t>
            </a:r>
            <a:r>
              <a:rPr lang="en-US" altLang="ko-KR" dirty="0">
                <a:latin typeface="Trebuchet MS" pitchFamily="34" charset="0"/>
              </a:rPr>
              <a:t>: </a:t>
            </a:r>
            <a:r>
              <a:rPr lang="ko-KR" altLang="en-US" dirty="0">
                <a:latin typeface="Trebuchet MS" pitchFamily="34" charset="0"/>
              </a:rPr>
              <a:t>포인터를 이용하여 </a:t>
            </a:r>
            <a:r>
              <a:rPr lang="ko-KR" altLang="en-US" dirty="0" err="1">
                <a:latin typeface="Trebuchet MS" pitchFamily="34" charset="0"/>
              </a:rPr>
              <a:t>부모노드가</a:t>
            </a:r>
            <a:r>
              <a:rPr lang="ko-KR" altLang="en-US" dirty="0">
                <a:latin typeface="Trebuchet MS" pitchFamily="34" charset="0"/>
              </a:rPr>
              <a:t> </a:t>
            </a:r>
            <a:r>
              <a:rPr lang="ko-KR" altLang="en-US" dirty="0" err="1">
                <a:latin typeface="Trebuchet MS" pitchFamily="34" charset="0"/>
              </a:rPr>
              <a:t>자식노드를</a:t>
            </a:r>
            <a:r>
              <a:rPr lang="ko-KR" altLang="en-US" dirty="0">
                <a:latin typeface="Trebuchet MS" pitchFamily="34" charset="0"/>
              </a:rPr>
              <a:t> 가리키게 하는 방법</a:t>
            </a:r>
          </a:p>
          <a:p>
            <a:endParaRPr lang="ko-KR" altLang="en-US" dirty="0"/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476250" y="1403350"/>
            <a:ext cx="83264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altLang="ko-KR" dirty="0">
              <a:solidFill>
                <a:schemeClr val="tx1"/>
              </a:solidFill>
              <a:latin typeface="Trebuchet MS" pitchFamily="34" charset="0"/>
              <a:ea typeface="굴림체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55" y="2483895"/>
            <a:ext cx="5851900" cy="396208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22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링크의 구현</a:t>
            </a:r>
          </a:p>
        </p:txBody>
      </p:sp>
      <p:sp>
        <p:nvSpPr>
          <p:cNvPr id="26627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노드는 구조체로 표현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링크는 포인터로 표현</a:t>
            </a:r>
          </a:p>
        </p:txBody>
      </p:sp>
      <p:sp>
        <p:nvSpPr>
          <p:cNvPr id="26628" name="직사각형 3"/>
          <p:cNvSpPr>
            <a:spLocks noChangeArrowheads="1"/>
          </p:cNvSpPr>
          <p:nvPr/>
        </p:nvSpPr>
        <p:spPr bwMode="auto">
          <a:xfrm>
            <a:off x="701674" y="2819400"/>
            <a:ext cx="8010785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typedef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struct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TreeNode {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int data;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struct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TreeNode *left, *right;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 TreeNode;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23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12648" y="1133745"/>
            <a:ext cx="8326438" cy="54705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#include &lt;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stdio.h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&gt;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#include &lt;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stdlib.h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&gt;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#include &lt;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memory.h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&gt;</a:t>
            </a:r>
          </a:p>
          <a:p>
            <a:pPr algn="l" eaLnBrk="1" hangingPunct="1"/>
            <a:endParaRPr lang="en-US" altLang="ko-KR" sz="1600" dirty="0">
              <a:solidFill>
                <a:schemeClr val="tx1"/>
              </a:solidFill>
              <a:latin typeface="Trebuchet MS" pitchFamily="34" charset="0"/>
              <a:ea typeface="HY엽서L" pitchFamily="18" charset="-127"/>
            </a:endParaRPr>
          </a:p>
          <a:p>
            <a:pPr algn="l" eaLnBrk="1" hangingPunct="1"/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typedef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struct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 TreeNode {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	int data;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	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struct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 TreeNode *left, *right;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} TreeNode;</a:t>
            </a:r>
          </a:p>
          <a:p>
            <a:pPr algn="l" eaLnBrk="1" hangingPunct="1"/>
            <a:endParaRPr lang="en-US" altLang="ko-KR" sz="1600" dirty="0">
              <a:solidFill>
                <a:schemeClr val="tx1"/>
              </a:solidFill>
              <a:latin typeface="Trebuchet MS" pitchFamily="34" charset="0"/>
              <a:ea typeface="HY엽서L" pitchFamily="18" charset="-127"/>
            </a:endParaRP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//     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n1</a:t>
            </a:r>
            <a:endParaRPr lang="en-US" altLang="ko-KR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//     /  |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// 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n2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 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n3</a:t>
            </a:r>
            <a:endParaRPr lang="en-US" altLang="ko-KR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endParaRPr lang="en-US" altLang="ko-KR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void  main()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{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  TreeNode *n1, *n2, *n3;</a:t>
            </a:r>
          </a:p>
          <a:p>
            <a:pPr algn="l" eaLnBrk="1" hangingPunct="1"/>
            <a:endParaRPr lang="en-US" altLang="ko-KR" sz="1600" dirty="0">
              <a:solidFill>
                <a:schemeClr val="tx1"/>
              </a:solidFill>
              <a:latin typeface="Trebuchet MS" pitchFamily="34" charset="0"/>
              <a:ea typeface="HY엽서L" pitchFamily="18" charset="-127"/>
            </a:endParaRP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  n1= (TreeNode *)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malloc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(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sizeof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(TreeNode));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n2= (TreeNode *)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malloc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(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sizeof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(TreeNode));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  n3= (TreeNode *)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malloc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(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sizeof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L" pitchFamily="18" charset="-127"/>
              </a:rPr>
              <a:t>(TreeNode));</a:t>
            </a:r>
          </a:p>
          <a:p>
            <a:pPr algn="l" eaLnBrk="1" hangingPunct="1"/>
            <a:endParaRPr lang="en-US" altLang="ko-KR" sz="1600" dirty="0">
              <a:solidFill>
                <a:schemeClr val="tx1"/>
              </a:solidFill>
              <a:latin typeface="Trebuchet MS" pitchFamily="34" charset="0"/>
              <a:ea typeface="HY엽서L" pitchFamily="18" charset="-127"/>
            </a:endParaRPr>
          </a:p>
          <a:p>
            <a:pPr algn="l" eaLnBrk="1" hangingPunct="1"/>
            <a:endParaRPr lang="en-US" altLang="ko-KR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7651" name="Rectangle 7"/>
          <p:cNvSpPr txBox="1"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 sz="4100" dirty="0">
              <a:solidFill>
                <a:schemeClr val="tx2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링크 표현법 프로그램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24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36562" y="1853825"/>
            <a:ext cx="8326438" cy="304698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  	n1-&gt;data = 10;		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첫 번째 노드를 설정한다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.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n1-&gt;left = n2;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n1-&gt;right = n3;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n2-&gt;data = 20;		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두 번째 노드를 설정한다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.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n2-&gt;left = NULL;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n2-&gt;right = NULL;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n3-&gt;data = 30;		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세 번째 노드를 설정한다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.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n3-&gt;left = NULL;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n3-&gt;right = NULL;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free(n1); free(n2); free(n3);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return 0;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}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25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순회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Trebuchet MS" pitchFamily="34" charset="0"/>
              </a:rPr>
              <a:t>순회</a:t>
            </a:r>
            <a:r>
              <a:rPr lang="en-US" altLang="ko-KR" dirty="0" smtClean="0">
                <a:latin typeface="Trebuchet MS" pitchFamily="34" charset="0"/>
              </a:rPr>
              <a:t>(traversal): </a:t>
            </a:r>
            <a:r>
              <a:rPr lang="ko-KR" altLang="en-US" dirty="0" smtClean="0">
                <a:latin typeface="Trebuchet MS" pitchFamily="34" charset="0"/>
              </a:rPr>
              <a:t>트리의 노드들을 체계적으로 방문하는 것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75" y="2888940"/>
            <a:ext cx="3181829" cy="219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26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순회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Trebuchet MS" pitchFamily="34" charset="0"/>
              </a:rPr>
              <a:t>3</a:t>
            </a:r>
            <a:r>
              <a:rPr lang="ko-KR" altLang="en-US" dirty="0" smtClean="0">
                <a:latin typeface="Trebuchet MS" pitchFamily="34" charset="0"/>
              </a:rPr>
              <a:t>가지의 기본적인 </a:t>
            </a:r>
            <a:r>
              <a:rPr lang="ko-KR" altLang="en-US" dirty="0" err="1" smtClean="0">
                <a:latin typeface="Trebuchet MS" pitchFamily="34" charset="0"/>
              </a:rPr>
              <a:t>순회방법</a:t>
            </a:r>
            <a:endParaRPr lang="ko-KR" altLang="en-US" dirty="0" smtClean="0">
              <a:latin typeface="Trebuchet MS" pitchFamily="34" charset="0"/>
            </a:endParaRPr>
          </a:p>
          <a:p>
            <a:pPr lvl="1" eaLnBrk="1" hangingPunct="1"/>
            <a:r>
              <a:rPr lang="ko-KR" altLang="en-US" dirty="0" err="1" smtClean="0">
                <a:latin typeface="Trebuchet MS" pitchFamily="34" charset="0"/>
              </a:rPr>
              <a:t>전위순회</a:t>
            </a:r>
            <a:r>
              <a:rPr lang="en-US" altLang="ko-KR" dirty="0" smtClean="0">
                <a:latin typeface="Trebuchet MS" pitchFamily="34" charset="0"/>
              </a:rPr>
              <a:t>(preorder traversal)    : VLR </a:t>
            </a:r>
          </a:p>
          <a:p>
            <a:pPr lvl="2" eaLnBrk="1" hangingPunct="1"/>
            <a:r>
              <a:rPr lang="ko-KR" altLang="en-US" dirty="0" smtClean="0">
                <a:latin typeface="Trebuchet MS" pitchFamily="34" charset="0"/>
              </a:rPr>
              <a:t>자손노드보다 </a:t>
            </a:r>
            <a:r>
              <a:rPr lang="ko-KR" altLang="en-US" dirty="0" err="1" smtClean="0">
                <a:latin typeface="Trebuchet MS" pitchFamily="34" charset="0"/>
              </a:rPr>
              <a:t>루트노드를</a:t>
            </a:r>
            <a:r>
              <a:rPr lang="ko-KR" altLang="en-US" dirty="0" smtClean="0">
                <a:latin typeface="Trebuchet MS" pitchFamily="34" charset="0"/>
              </a:rPr>
              <a:t> 먼저 방문한다</a:t>
            </a:r>
            <a:r>
              <a:rPr lang="en-US" altLang="ko-KR" dirty="0" smtClean="0">
                <a:latin typeface="Trebuchet MS" pitchFamily="34" charset="0"/>
              </a:rPr>
              <a:t>.</a:t>
            </a:r>
          </a:p>
          <a:p>
            <a:pPr lvl="1" eaLnBrk="1" hangingPunct="1"/>
            <a:r>
              <a:rPr lang="ko-KR" altLang="en-US" dirty="0" err="1" smtClean="0">
                <a:latin typeface="Trebuchet MS" pitchFamily="34" charset="0"/>
              </a:rPr>
              <a:t>중위순회</a:t>
            </a:r>
            <a:r>
              <a:rPr lang="en-US" altLang="ko-KR" dirty="0" smtClean="0">
                <a:latin typeface="Trebuchet MS" pitchFamily="34" charset="0"/>
              </a:rPr>
              <a:t>(</a:t>
            </a:r>
            <a:r>
              <a:rPr lang="en-US" altLang="ko-KR" dirty="0" err="1" smtClean="0">
                <a:latin typeface="Trebuchet MS" pitchFamily="34" charset="0"/>
              </a:rPr>
              <a:t>inorder</a:t>
            </a:r>
            <a:r>
              <a:rPr lang="en-US" altLang="ko-KR" dirty="0" smtClean="0">
                <a:latin typeface="Trebuchet MS" pitchFamily="34" charset="0"/>
              </a:rPr>
              <a:t> traversal)  : LVR </a:t>
            </a:r>
          </a:p>
          <a:p>
            <a:pPr lvl="2" eaLnBrk="1" hangingPunct="1"/>
            <a:r>
              <a:rPr lang="ko-KR" altLang="en-US" dirty="0" smtClean="0">
                <a:latin typeface="Trebuchet MS" pitchFamily="34" charset="0"/>
              </a:rPr>
              <a:t>왼쪽 자손</a:t>
            </a:r>
            <a:r>
              <a:rPr lang="en-US" altLang="ko-KR" dirty="0" smtClean="0">
                <a:latin typeface="Trebuchet MS" pitchFamily="34" charset="0"/>
              </a:rPr>
              <a:t>, </a:t>
            </a:r>
            <a:r>
              <a:rPr lang="ko-KR" altLang="en-US" dirty="0" smtClean="0">
                <a:latin typeface="Trebuchet MS" pitchFamily="34" charset="0"/>
              </a:rPr>
              <a:t>루트</a:t>
            </a:r>
            <a:r>
              <a:rPr lang="en-US" altLang="ko-KR" dirty="0" smtClean="0">
                <a:latin typeface="Trebuchet MS" pitchFamily="34" charset="0"/>
              </a:rPr>
              <a:t>, </a:t>
            </a:r>
            <a:r>
              <a:rPr lang="ko-KR" altLang="en-US" dirty="0" smtClean="0">
                <a:latin typeface="Trebuchet MS" pitchFamily="34" charset="0"/>
              </a:rPr>
              <a:t>오른쪽 자손 순으로 방문한다</a:t>
            </a:r>
            <a:r>
              <a:rPr lang="en-US" altLang="ko-KR" dirty="0" smtClean="0">
                <a:latin typeface="Trebuchet MS" pitchFamily="34" charset="0"/>
              </a:rPr>
              <a:t>.</a:t>
            </a:r>
          </a:p>
          <a:p>
            <a:pPr lvl="1" eaLnBrk="1" hangingPunct="1"/>
            <a:r>
              <a:rPr lang="ko-KR" altLang="en-US" dirty="0" err="1" smtClean="0">
                <a:latin typeface="Trebuchet MS" pitchFamily="34" charset="0"/>
              </a:rPr>
              <a:t>후위순회</a:t>
            </a:r>
            <a:r>
              <a:rPr lang="en-US" altLang="ko-KR" dirty="0" smtClean="0">
                <a:latin typeface="Trebuchet MS" pitchFamily="34" charset="0"/>
              </a:rPr>
              <a:t>(</a:t>
            </a:r>
            <a:r>
              <a:rPr lang="en-US" altLang="ko-KR" dirty="0" err="1" smtClean="0">
                <a:latin typeface="Trebuchet MS" pitchFamily="34" charset="0"/>
              </a:rPr>
              <a:t>postorder</a:t>
            </a:r>
            <a:r>
              <a:rPr lang="en-US" altLang="ko-KR" dirty="0" smtClean="0">
                <a:latin typeface="Trebuchet MS" pitchFamily="34" charset="0"/>
              </a:rPr>
              <a:t> traversal) : LRV</a:t>
            </a:r>
          </a:p>
          <a:p>
            <a:pPr lvl="2" eaLnBrk="1" hangingPunct="1"/>
            <a:r>
              <a:rPr lang="ko-KR" altLang="en-US" dirty="0" smtClean="0">
                <a:latin typeface="Trebuchet MS" pitchFamily="34" charset="0"/>
              </a:rPr>
              <a:t>루트노드보다 자손을 먼저 방문한다</a:t>
            </a:r>
            <a:r>
              <a:rPr lang="en-US" altLang="ko-KR" dirty="0" smtClean="0">
                <a:latin typeface="Trebuchet MS" pitchFamily="34" charset="0"/>
              </a:rPr>
              <a:t>.</a:t>
            </a:r>
          </a:p>
          <a:p>
            <a:pPr lvl="1" eaLnBrk="1" hangingPunct="1"/>
            <a:endParaRPr lang="en-US" altLang="ko-KR" dirty="0" smtClean="0">
              <a:latin typeface="Trebuchet MS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06" y="4464115"/>
            <a:ext cx="3181829" cy="219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27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전위 순회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fontAlgn="base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1. </a:t>
            </a:r>
            <a:r>
              <a:rPr lang="ko-KR" altLang="en-US" sz="2000" dirty="0" smtClean="0"/>
              <a:t>루트 </a:t>
            </a:r>
            <a:r>
              <a:rPr lang="ko-KR" altLang="en-US" sz="2000" dirty="0" err="1" smtClean="0"/>
              <a:t>노드를</a:t>
            </a:r>
            <a:r>
              <a:rPr lang="ko-KR" altLang="en-US" sz="2000" dirty="0" smtClean="0"/>
              <a:t> 방문한다</a:t>
            </a:r>
          </a:p>
          <a:p>
            <a:pPr marL="0" indent="0" eaLnBrk="1" fontAlgn="base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왼쪽 </a:t>
            </a:r>
            <a:r>
              <a:rPr lang="ko-KR" altLang="en-US" sz="2000" dirty="0" err="1" smtClean="0"/>
              <a:t>서브트리를</a:t>
            </a:r>
            <a:r>
              <a:rPr lang="ko-KR" altLang="en-US" sz="2000" dirty="0" smtClean="0"/>
              <a:t> 방문한다</a:t>
            </a:r>
          </a:p>
          <a:p>
            <a:pPr marL="0" indent="0" eaLnBrk="1" fontAlgn="base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3. </a:t>
            </a:r>
            <a:r>
              <a:rPr lang="ko-KR" altLang="en-US" sz="2000" dirty="0" smtClean="0"/>
              <a:t>오른쪽 </a:t>
            </a:r>
            <a:r>
              <a:rPr lang="ko-KR" altLang="en-US" sz="2000" dirty="0" err="1" smtClean="0"/>
              <a:t>서브트리를</a:t>
            </a:r>
            <a:r>
              <a:rPr lang="ko-KR" altLang="en-US" sz="2000" dirty="0" smtClean="0"/>
              <a:t> 방문한다</a:t>
            </a:r>
          </a:p>
          <a:p>
            <a:pPr eaLnBrk="1" hangingPunct="1">
              <a:defRPr/>
            </a:pPr>
            <a:endParaRPr lang="ko-KR" altLang="en-US" sz="2000" dirty="0" smtClean="0"/>
          </a:p>
        </p:txBody>
      </p:sp>
      <p:sp>
        <p:nvSpPr>
          <p:cNvPr id="3072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2959799"/>
            <a:ext cx="2466975" cy="25527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955" y="2664524"/>
            <a:ext cx="4686300" cy="2847975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28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전위순회 프로그램</a:t>
            </a:r>
          </a:p>
        </p:txBody>
      </p:sp>
      <p:sp>
        <p:nvSpPr>
          <p:cNvPr id="31748" name="텍스트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z="2000" smtClean="0"/>
              <a:t>순환 호출을 이용한다</a:t>
            </a:r>
            <a:r>
              <a:rPr lang="en-US" altLang="ko-KR" sz="2000" smtClean="0"/>
              <a:t>. </a:t>
            </a:r>
            <a:endParaRPr lang="ko-KR" altLang="en-US" sz="2000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422400" y="2663825"/>
            <a:ext cx="6345238" cy="1354138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600" b="1" i="1">
                <a:solidFill>
                  <a:schemeClr val="tx1"/>
                </a:solidFill>
                <a:latin typeface="Trebuchet MS" pitchFamily="34" charset="0"/>
              </a:rPr>
              <a:t>preorder(x)</a:t>
            </a:r>
            <a:endParaRPr lang="en-US" altLang="ko-KR" sz="160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if x≠NULL</a:t>
            </a: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	then 	print DATA(x);</a:t>
            </a: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		preorder(LEFT(x));</a:t>
            </a: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		preorder(RIGHT(x));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29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트리</a:t>
            </a:r>
            <a:r>
              <a:rPr lang="en-US" altLang="ko-KR" dirty="0" smtClean="0"/>
              <a:t>(TREE)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10550" cy="3538538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ko-KR" altLang="en-US" dirty="0" smtClean="0"/>
              <a:t>트리는 부모</a:t>
            </a:r>
            <a:r>
              <a:rPr kumimoji="0" lang="en-US" altLang="ko-KR" dirty="0" smtClean="0"/>
              <a:t>-</a:t>
            </a:r>
            <a:r>
              <a:rPr kumimoji="0" lang="ko-KR" altLang="en-US" dirty="0" smtClean="0"/>
              <a:t>자식 관계의 노드들로  이루어진다</a:t>
            </a:r>
            <a:r>
              <a:rPr kumimoji="0" lang="en-US" altLang="ko-KR" dirty="0" smtClean="0"/>
              <a:t>.</a:t>
            </a:r>
          </a:p>
          <a:p>
            <a:pPr eaLnBrk="1" hangingPunct="1"/>
            <a:endParaRPr kumimoji="0" lang="en-US" altLang="ko-KR" dirty="0" smtClean="0"/>
          </a:p>
          <a:p>
            <a:pPr eaLnBrk="1" hangingPunct="1"/>
            <a:r>
              <a:rPr kumimoji="0" lang="ko-KR" altLang="en-US" dirty="0" smtClean="0"/>
              <a:t>응용분야</a:t>
            </a:r>
            <a:r>
              <a:rPr kumimoji="0" lang="en-US" altLang="ko-KR" dirty="0" smtClean="0"/>
              <a:t>:</a:t>
            </a:r>
          </a:p>
          <a:p>
            <a:pPr lvl="1" eaLnBrk="1" hangingPunct="1"/>
            <a:r>
              <a:rPr kumimoji="0" lang="ko-KR" altLang="en-US" dirty="0" smtClean="0"/>
              <a:t>계층적인 조직 표현</a:t>
            </a:r>
          </a:p>
          <a:p>
            <a:pPr lvl="1" eaLnBrk="1" hangingPunct="1"/>
            <a:r>
              <a:rPr kumimoji="0" lang="ko-KR" altLang="en-US" dirty="0" smtClean="0"/>
              <a:t>컴퓨터 디스크의 디렉토리 구조</a:t>
            </a:r>
          </a:p>
          <a:p>
            <a:pPr lvl="1" eaLnBrk="1" hangingPunct="1"/>
            <a:r>
              <a:rPr kumimoji="0" lang="ko-KR" altLang="en-US" dirty="0" smtClean="0"/>
              <a:t>인공지능에서의 </a:t>
            </a:r>
            <a:r>
              <a:rPr kumimoji="0" lang="ko-KR" altLang="en-US" dirty="0" err="1" smtClean="0"/>
              <a:t>결정트리</a:t>
            </a:r>
            <a:r>
              <a:rPr kumimoji="0" lang="ko-KR" altLang="en-US" dirty="0" smtClean="0"/>
              <a:t> </a:t>
            </a:r>
            <a:r>
              <a:rPr kumimoji="0" lang="en-US" altLang="ko-KR" dirty="0" smtClean="0"/>
              <a:t>(decision tree)</a:t>
            </a:r>
          </a:p>
          <a:p>
            <a:pPr lvl="1" eaLnBrk="1" hangingPunct="1"/>
            <a:endParaRPr kumimoji="0" lang="en-US" altLang="ko-KR" dirty="0" smtClean="0"/>
          </a:p>
        </p:txBody>
      </p:sp>
      <p:sp>
        <p:nvSpPr>
          <p:cNvPr id="5124" name="Rectangle 2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125" name="Picture 219" descr="C:\Users\chun\AppData\Local\Microsoft\Windows\Temporary Internet Files\Content.IE5\FJLV4IVE\MC9004178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5114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3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전위</a:t>
            </a:r>
            <a:r>
              <a:rPr lang="en-US" altLang="ko-KR" dirty="0" smtClean="0"/>
              <a:t> </a:t>
            </a:r>
            <a:r>
              <a:rPr lang="ko-KR" altLang="en-US" dirty="0" smtClean="0"/>
              <a:t>순회 응용</a:t>
            </a:r>
          </a:p>
        </p:txBody>
      </p:sp>
      <p:sp>
        <p:nvSpPr>
          <p:cNvPr id="1050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</a:t>
            </a:r>
            <a:r>
              <a:rPr lang="ko-KR" altLang="en-US" smtClean="0"/>
              <a:t>예</a:t>
            </a:r>
            <a:r>
              <a:rPr lang="en-US" altLang="ko-KR" smtClean="0"/>
              <a:t>) </a:t>
            </a:r>
            <a:r>
              <a:rPr lang="ko-KR" altLang="en-US" smtClean="0"/>
              <a:t>구조화된 문서출력</a:t>
            </a:r>
          </a:p>
        </p:txBody>
      </p:sp>
      <p:grpSp>
        <p:nvGrpSpPr>
          <p:cNvPr id="3" name="Organization Chart 2"/>
          <p:cNvGrpSpPr>
            <a:grpSpLocks/>
          </p:cNvGrpSpPr>
          <p:nvPr/>
        </p:nvGrpSpPr>
        <p:grpSpPr bwMode="auto">
          <a:xfrm>
            <a:off x="971550" y="2933700"/>
            <a:ext cx="6170613" cy="2252663"/>
            <a:chOff x="810" y="2154"/>
            <a:chExt cx="3887" cy="1419"/>
          </a:xfrm>
        </p:grpSpPr>
        <p:cxnSp>
          <p:nvCxnSpPr>
            <p:cNvPr id="1028" name="_s1028"/>
            <p:cNvCxnSpPr>
              <a:cxnSpLocks noChangeShapeType="1"/>
              <a:stCxn id="14" idx="0"/>
              <a:endCxn id="7" idx="2"/>
            </p:cNvCxnSpPr>
            <p:nvPr/>
          </p:nvCxnSpPr>
          <p:spPr bwMode="auto">
            <a:xfrm rot="5400000" flipH="1">
              <a:off x="4226" y="2979"/>
              <a:ext cx="204" cy="255"/>
            </a:xfrm>
            <a:prstGeom prst="bentConnector3">
              <a:avLst>
                <a:gd name="adj1" fmla="val 35296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3" idx="0"/>
              <a:endCxn id="7" idx="2"/>
            </p:cNvCxnSpPr>
            <p:nvPr/>
          </p:nvCxnSpPr>
          <p:spPr bwMode="auto">
            <a:xfrm rot="16200000">
              <a:off x="3928" y="2937"/>
              <a:ext cx="204" cy="340"/>
            </a:xfrm>
            <a:prstGeom prst="bentConnector3">
              <a:avLst>
                <a:gd name="adj1" fmla="val 35296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2" idx="0"/>
              <a:endCxn id="6" idx="2"/>
            </p:cNvCxnSpPr>
            <p:nvPr/>
          </p:nvCxnSpPr>
          <p:spPr bwMode="auto">
            <a:xfrm rot="5400000" flipH="1">
              <a:off x="2942" y="2842"/>
              <a:ext cx="187" cy="566"/>
            </a:xfrm>
            <a:prstGeom prst="bentConnector3">
              <a:avLst>
                <a:gd name="adj1" fmla="val 3850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11" idx="0"/>
              <a:endCxn id="6" idx="2"/>
            </p:cNvCxnSpPr>
            <p:nvPr/>
          </p:nvCxnSpPr>
          <p:spPr bwMode="auto">
            <a:xfrm rot="16200000">
              <a:off x="2660" y="3124"/>
              <a:ext cx="187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16200000">
              <a:off x="2376" y="2841"/>
              <a:ext cx="187" cy="567"/>
            </a:xfrm>
            <a:prstGeom prst="bentConnector3">
              <a:avLst>
                <a:gd name="adj1" fmla="val 3850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>
              <a:off x="1413" y="3011"/>
              <a:ext cx="186" cy="228"/>
            </a:xfrm>
            <a:prstGeom prst="bentConnector3">
              <a:avLst>
                <a:gd name="adj1" fmla="val 38708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>
              <a:off x="1130" y="2955"/>
              <a:ext cx="186" cy="339"/>
            </a:xfrm>
            <a:prstGeom prst="bentConnector3">
              <a:avLst>
                <a:gd name="adj1" fmla="val 38708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5400000" flipH="1">
              <a:off x="3411" y="1909"/>
              <a:ext cx="296" cy="1283"/>
            </a:xfrm>
            <a:prstGeom prst="bentConnector3">
              <a:avLst>
                <a:gd name="adj1" fmla="val 2432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2687" y="2469"/>
              <a:ext cx="295" cy="164"/>
            </a:xfrm>
            <a:prstGeom prst="bentConnector3">
              <a:avLst>
                <a:gd name="adj1" fmla="val 24407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_s1037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2007" y="1788"/>
              <a:ext cx="296" cy="1525"/>
            </a:xfrm>
            <a:prstGeom prst="bentConnector3">
              <a:avLst>
                <a:gd name="adj1" fmla="val 2432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38"/>
            <p:cNvSpPr>
              <a:spLocks noChangeArrowheads="1"/>
            </p:cNvSpPr>
            <p:nvPr/>
          </p:nvSpPr>
          <p:spPr bwMode="auto">
            <a:xfrm>
              <a:off x="2509" y="2154"/>
              <a:ext cx="816" cy="24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자료구조</a:t>
              </a:r>
            </a:p>
          </p:txBody>
        </p:sp>
        <p:sp>
          <p:nvSpPr>
            <p:cNvPr id="5" name="_s1039"/>
            <p:cNvSpPr>
              <a:spLocks noChangeArrowheads="1"/>
            </p:cNvSpPr>
            <p:nvPr/>
          </p:nvSpPr>
          <p:spPr bwMode="auto">
            <a:xfrm>
              <a:off x="810" y="2699"/>
              <a:ext cx="1163" cy="324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1.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자료구조와 알고리즘이란</a:t>
              </a: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?</a:t>
              </a:r>
            </a:p>
          </p:txBody>
        </p:sp>
        <p:sp>
          <p:nvSpPr>
            <p:cNvPr id="6" name="_s1040"/>
            <p:cNvSpPr>
              <a:spLocks noChangeArrowheads="1"/>
            </p:cNvSpPr>
            <p:nvPr/>
          </p:nvSpPr>
          <p:spPr bwMode="auto">
            <a:xfrm>
              <a:off x="2313" y="2698"/>
              <a:ext cx="879" cy="324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2.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기초적인 자료구조</a:t>
              </a:r>
            </a:p>
          </p:txBody>
        </p:sp>
        <p:sp>
          <p:nvSpPr>
            <p:cNvPr id="7" name="_s1041"/>
            <p:cNvSpPr>
              <a:spLocks noChangeArrowheads="1"/>
            </p:cNvSpPr>
            <p:nvPr/>
          </p:nvSpPr>
          <p:spPr bwMode="auto">
            <a:xfrm>
              <a:off x="3816" y="2699"/>
              <a:ext cx="768" cy="297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3.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고급자료구조</a:t>
              </a:r>
            </a:p>
          </p:txBody>
        </p:sp>
        <p:sp>
          <p:nvSpPr>
            <p:cNvPr id="8" name="_s1042"/>
            <p:cNvSpPr>
              <a:spLocks noChangeArrowheads="1"/>
            </p:cNvSpPr>
            <p:nvPr/>
          </p:nvSpPr>
          <p:spPr bwMode="auto">
            <a:xfrm>
              <a:off x="810" y="3218"/>
              <a:ext cx="486" cy="355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1.1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자료구조</a:t>
              </a:r>
            </a:p>
          </p:txBody>
        </p:sp>
        <p:sp>
          <p:nvSpPr>
            <p:cNvPr id="9" name="_s1043"/>
            <p:cNvSpPr>
              <a:spLocks noChangeArrowheads="1"/>
            </p:cNvSpPr>
            <p:nvPr/>
          </p:nvSpPr>
          <p:spPr bwMode="auto">
            <a:xfrm>
              <a:off x="1377" y="3218"/>
              <a:ext cx="485" cy="355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1.2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알고리즘</a:t>
              </a:r>
            </a:p>
          </p:txBody>
        </p:sp>
        <p:sp>
          <p:nvSpPr>
            <p:cNvPr id="10" name="_s1044"/>
            <p:cNvSpPr>
              <a:spLocks noChangeArrowheads="1"/>
            </p:cNvSpPr>
            <p:nvPr/>
          </p:nvSpPr>
          <p:spPr bwMode="auto">
            <a:xfrm>
              <a:off x="1943" y="3218"/>
              <a:ext cx="486" cy="355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2.1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스택</a:t>
              </a:r>
            </a:p>
          </p:txBody>
        </p:sp>
        <p:sp>
          <p:nvSpPr>
            <p:cNvPr id="11" name="_s1045"/>
            <p:cNvSpPr>
              <a:spLocks noChangeArrowheads="1"/>
            </p:cNvSpPr>
            <p:nvPr/>
          </p:nvSpPr>
          <p:spPr bwMode="auto">
            <a:xfrm>
              <a:off x="2510" y="3218"/>
              <a:ext cx="485" cy="355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2.2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큐</a:t>
              </a:r>
            </a:p>
          </p:txBody>
        </p:sp>
        <p:sp>
          <p:nvSpPr>
            <p:cNvPr id="12" name="_s1046"/>
            <p:cNvSpPr>
              <a:spLocks noChangeArrowheads="1"/>
            </p:cNvSpPr>
            <p:nvPr/>
          </p:nvSpPr>
          <p:spPr bwMode="auto">
            <a:xfrm>
              <a:off x="3076" y="3218"/>
              <a:ext cx="485" cy="354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2.3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리스트</a:t>
              </a:r>
            </a:p>
          </p:txBody>
        </p:sp>
        <p:sp>
          <p:nvSpPr>
            <p:cNvPr id="13" name="_s1047"/>
            <p:cNvSpPr>
              <a:spLocks noChangeArrowheads="1"/>
            </p:cNvSpPr>
            <p:nvPr/>
          </p:nvSpPr>
          <p:spPr bwMode="auto">
            <a:xfrm>
              <a:off x="3617" y="3209"/>
              <a:ext cx="485" cy="355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3.1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트리</a:t>
              </a:r>
            </a:p>
          </p:txBody>
        </p:sp>
        <p:sp>
          <p:nvSpPr>
            <p:cNvPr id="14" name="_s1048"/>
            <p:cNvSpPr>
              <a:spLocks noChangeArrowheads="1"/>
            </p:cNvSpPr>
            <p:nvPr/>
          </p:nvSpPr>
          <p:spPr bwMode="auto">
            <a:xfrm>
              <a:off x="4212" y="3209"/>
              <a:ext cx="485" cy="358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3.2 </a:t>
              </a:r>
              <a:r>
                <a: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그래프</a:t>
              </a:r>
            </a:p>
          </p:txBody>
        </p:sp>
      </p:grp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30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중위 순회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fontAlgn="base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1. </a:t>
            </a:r>
            <a:r>
              <a:rPr lang="ko-KR" altLang="en-US" sz="2000" dirty="0" smtClean="0"/>
              <a:t>왼쪽 </a:t>
            </a:r>
            <a:r>
              <a:rPr lang="ko-KR" altLang="en-US" sz="2000" dirty="0" err="1" smtClean="0"/>
              <a:t>서브트리를</a:t>
            </a:r>
            <a:r>
              <a:rPr lang="ko-KR" altLang="en-US" sz="2000" dirty="0" smtClean="0"/>
              <a:t> 방문한다</a:t>
            </a:r>
            <a:endParaRPr lang="en-US" altLang="ko-KR" sz="2000" dirty="0" smtClean="0"/>
          </a:p>
          <a:p>
            <a:pPr marL="0" indent="0" eaLnBrk="1" fontAlgn="base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루트 </a:t>
            </a:r>
            <a:r>
              <a:rPr lang="ko-KR" altLang="en-US" sz="2000" dirty="0" err="1" smtClean="0"/>
              <a:t>노드를</a:t>
            </a:r>
            <a:r>
              <a:rPr lang="ko-KR" altLang="en-US" sz="2000" dirty="0" smtClean="0"/>
              <a:t> 방문한다</a:t>
            </a:r>
          </a:p>
          <a:p>
            <a:pPr marL="0" indent="0" eaLnBrk="1" fontAlgn="base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3. </a:t>
            </a:r>
            <a:r>
              <a:rPr lang="ko-KR" altLang="en-US" sz="2000" dirty="0" smtClean="0"/>
              <a:t>오른쪽 </a:t>
            </a:r>
            <a:r>
              <a:rPr lang="ko-KR" altLang="en-US" sz="2000" dirty="0" err="1" smtClean="0"/>
              <a:t>서브트리를</a:t>
            </a:r>
            <a:r>
              <a:rPr lang="ko-KR" altLang="en-US" sz="2000" dirty="0" smtClean="0"/>
              <a:t> 방문한다</a:t>
            </a:r>
          </a:p>
          <a:p>
            <a:pPr eaLnBrk="1" hangingPunct="1">
              <a:defRPr/>
            </a:pPr>
            <a:endParaRPr lang="ko-KR" altLang="en-US" sz="2000" dirty="0" smtClean="0"/>
          </a:p>
        </p:txBody>
      </p:sp>
      <p:sp>
        <p:nvSpPr>
          <p:cNvPr id="3277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30" y="3023955"/>
            <a:ext cx="2590800" cy="25812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463" y="2904892"/>
            <a:ext cx="4610100" cy="281940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31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중위 순회 알고리즘</a:t>
            </a:r>
          </a:p>
        </p:txBody>
      </p:sp>
      <p:sp>
        <p:nvSpPr>
          <p:cNvPr id="33796" name="텍스트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z="2000" smtClean="0"/>
              <a:t>순환 호출을 이용한다</a:t>
            </a:r>
            <a:r>
              <a:rPr lang="en-US" altLang="ko-KR" sz="2000" smtClean="0"/>
              <a:t>. </a:t>
            </a:r>
            <a:endParaRPr lang="ko-KR" altLang="en-US" sz="200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422400" y="2663825"/>
            <a:ext cx="6345238" cy="1354138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600" b="1" i="1">
                <a:solidFill>
                  <a:schemeClr val="tx1"/>
                </a:solidFill>
                <a:latin typeface="Trebuchet MS" pitchFamily="34" charset="0"/>
              </a:rPr>
              <a:t>inorder(x)</a:t>
            </a:r>
            <a:endParaRPr lang="en-US" altLang="ko-KR" sz="160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if x≠NULL</a:t>
            </a: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	then 	inorder(LEFT(x));</a:t>
            </a: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		print DATA(x);</a:t>
            </a: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		inorder(RIGHT(x));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32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중위</a:t>
            </a:r>
            <a:r>
              <a:rPr lang="en-US" altLang="ko-KR" dirty="0" smtClean="0"/>
              <a:t> </a:t>
            </a:r>
            <a:r>
              <a:rPr lang="ko-KR" altLang="en-US" dirty="0" smtClean="0"/>
              <a:t>순회 응용</a:t>
            </a:r>
          </a:p>
        </p:txBody>
      </p:sp>
      <p:sp>
        <p:nvSpPr>
          <p:cNvPr id="34819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</a:t>
            </a:r>
            <a:r>
              <a:rPr lang="ko-KR" altLang="en-US" smtClean="0"/>
              <a:t>예</a:t>
            </a:r>
            <a:r>
              <a:rPr lang="en-US" altLang="ko-KR" smtClean="0"/>
              <a:t>) </a:t>
            </a:r>
            <a:r>
              <a:rPr lang="ko-KR" altLang="en-US" smtClean="0"/>
              <a:t>수식 트리</a:t>
            </a:r>
          </a:p>
        </p:txBody>
      </p:sp>
      <p:pic>
        <p:nvPicPr>
          <p:cNvPr id="3482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573338"/>
            <a:ext cx="3162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33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후위 순회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fontAlgn="base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1. </a:t>
            </a:r>
            <a:r>
              <a:rPr lang="ko-KR" altLang="en-US" sz="2000" dirty="0" smtClean="0"/>
              <a:t>왼쪽 </a:t>
            </a:r>
            <a:r>
              <a:rPr lang="ko-KR" altLang="en-US" sz="2000" dirty="0" err="1" smtClean="0"/>
              <a:t>서브트리를</a:t>
            </a:r>
            <a:r>
              <a:rPr lang="ko-KR" altLang="en-US" sz="2000" dirty="0" smtClean="0"/>
              <a:t> 방문한다</a:t>
            </a:r>
            <a:endParaRPr lang="en-US" altLang="ko-KR" sz="2000" dirty="0" smtClean="0"/>
          </a:p>
          <a:p>
            <a:pPr marL="0" indent="0" eaLnBrk="1" fontAlgn="base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오른쪽 </a:t>
            </a:r>
            <a:r>
              <a:rPr lang="ko-KR" altLang="en-US" sz="2000" dirty="0" err="1" smtClean="0"/>
              <a:t>서브트리를</a:t>
            </a:r>
            <a:r>
              <a:rPr lang="ko-KR" altLang="en-US" sz="2000" dirty="0" smtClean="0"/>
              <a:t> 방문한다</a:t>
            </a:r>
            <a:endParaRPr lang="en-US" altLang="ko-KR" sz="2000" dirty="0" smtClean="0"/>
          </a:p>
          <a:p>
            <a:pPr marL="0" indent="0" eaLnBrk="1" fontAlgn="base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3. </a:t>
            </a:r>
            <a:r>
              <a:rPr lang="ko-KR" altLang="en-US" sz="2000" dirty="0" smtClean="0"/>
              <a:t>루트 </a:t>
            </a:r>
            <a:r>
              <a:rPr lang="ko-KR" altLang="en-US" sz="2000" dirty="0" err="1" smtClean="0"/>
              <a:t>노드를</a:t>
            </a:r>
            <a:r>
              <a:rPr lang="ko-KR" altLang="en-US" sz="2000" dirty="0" smtClean="0"/>
              <a:t> 방문한다</a:t>
            </a:r>
          </a:p>
          <a:p>
            <a:pPr marL="0" indent="0" eaLnBrk="1" fontAlgn="base" hangingPunct="1">
              <a:buFont typeface="Wingdings" pitchFamily="2" charset="2"/>
              <a:buNone/>
              <a:defRPr/>
            </a:pPr>
            <a:endParaRPr lang="ko-KR" altLang="en-US" sz="2000" dirty="0" smtClean="0"/>
          </a:p>
          <a:p>
            <a:pPr eaLnBrk="1" hangingPunct="1">
              <a:defRPr/>
            </a:pPr>
            <a:endParaRPr lang="ko-KR" altLang="en-US" sz="2000" dirty="0" smtClean="0"/>
          </a:p>
        </p:txBody>
      </p:sp>
      <p:sp>
        <p:nvSpPr>
          <p:cNvPr id="3584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15" y="3203975"/>
            <a:ext cx="2657475" cy="26003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798" y="2899175"/>
            <a:ext cx="4638675" cy="2905125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34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후위 순회 알고리즘</a:t>
            </a:r>
          </a:p>
        </p:txBody>
      </p:sp>
      <p:sp>
        <p:nvSpPr>
          <p:cNvPr id="36868" name="텍스트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z="2000" smtClean="0"/>
              <a:t>순환 호출을 이용한다</a:t>
            </a:r>
            <a:r>
              <a:rPr lang="en-US" altLang="ko-KR" sz="2000" smtClean="0"/>
              <a:t>. </a:t>
            </a:r>
            <a:endParaRPr lang="ko-KR" altLang="en-US" sz="2000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422400" y="2663825"/>
            <a:ext cx="6345238" cy="1354138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600" b="1" i="1">
                <a:solidFill>
                  <a:schemeClr val="tx1"/>
                </a:solidFill>
                <a:latin typeface="Trebuchet MS" pitchFamily="34" charset="0"/>
              </a:rPr>
              <a:t>postorder(x)</a:t>
            </a:r>
            <a:endParaRPr lang="en-US" altLang="ko-KR" sz="160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if x≠NULL</a:t>
            </a: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	then 	postorder(LEFT(x));</a:t>
            </a: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		postorder(RIGHT(x));</a:t>
            </a:r>
          </a:p>
          <a:p>
            <a:pPr algn="l" eaLnBrk="1" hangingPunct="1"/>
            <a:r>
              <a:rPr lang="en-US" altLang="ko-KR" sz="1600">
                <a:solidFill>
                  <a:schemeClr val="tx1"/>
                </a:solidFill>
                <a:latin typeface="Trebuchet MS" pitchFamily="34" charset="0"/>
              </a:rPr>
              <a:t>		print DATA(x);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35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후위</a:t>
            </a:r>
            <a:r>
              <a:rPr lang="en-US" altLang="ko-KR" dirty="0" smtClean="0"/>
              <a:t> </a:t>
            </a:r>
            <a:r>
              <a:rPr lang="ko-KR" altLang="en-US" dirty="0" smtClean="0"/>
              <a:t>순회 응용</a:t>
            </a:r>
          </a:p>
        </p:txBody>
      </p:sp>
      <p:sp>
        <p:nvSpPr>
          <p:cNvPr id="37891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</a:t>
            </a:r>
            <a:r>
              <a:rPr lang="ko-KR" altLang="en-US" smtClean="0"/>
              <a:t>예</a:t>
            </a:r>
            <a:r>
              <a:rPr lang="en-US" altLang="ko-KR" smtClean="0"/>
              <a:t>) </a:t>
            </a:r>
            <a:r>
              <a:rPr lang="ko-KR" altLang="en-US" smtClean="0"/>
              <a:t>디렉토리 용량 계산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2573905"/>
            <a:ext cx="4455495" cy="29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36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순회 프로그램</a:t>
            </a:r>
          </a:p>
        </p:txBody>
      </p:sp>
      <p:sp>
        <p:nvSpPr>
          <p:cNvPr id="38915" name="내용 개체 틀 2"/>
          <p:cNvSpPr>
            <a:spLocks noGrp="1"/>
          </p:cNvSpPr>
          <p:nvPr>
            <p:ph sz="quarter" idx="1"/>
          </p:nvPr>
        </p:nvSpPr>
        <p:spPr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err="1" smtClean="0">
                <a:latin typeface="Trebuchet MS" pitchFamily="34" charset="0"/>
              </a:rPr>
              <a:t>typedef</a:t>
            </a:r>
            <a:r>
              <a:rPr lang="en-US" altLang="ko-KR" sz="1600" dirty="0" smtClean="0">
                <a:latin typeface="Trebuchet MS" pitchFamily="34" charset="0"/>
              </a:rPr>
              <a:t> </a:t>
            </a:r>
            <a:r>
              <a:rPr lang="en-US" altLang="ko-KR" sz="1600" dirty="0" err="1" smtClean="0">
                <a:latin typeface="Trebuchet MS" pitchFamily="34" charset="0"/>
              </a:rPr>
              <a:t>struct</a:t>
            </a:r>
            <a:r>
              <a:rPr lang="en-US" altLang="ko-KR" sz="1600" dirty="0" smtClean="0">
                <a:latin typeface="Trebuchet MS" pitchFamily="34" charset="0"/>
              </a:rPr>
              <a:t> TreeNode {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	int data;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	</a:t>
            </a:r>
            <a:r>
              <a:rPr lang="en-US" altLang="ko-KR" sz="1600" dirty="0" err="1" smtClean="0">
                <a:latin typeface="Trebuchet MS" pitchFamily="34" charset="0"/>
              </a:rPr>
              <a:t>struct</a:t>
            </a:r>
            <a:r>
              <a:rPr lang="en-US" altLang="ko-KR" sz="1600" dirty="0" smtClean="0">
                <a:latin typeface="Trebuchet MS" pitchFamily="34" charset="0"/>
              </a:rPr>
              <a:t> TreeNode *left, *right;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} TreeNode;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//		 15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//	 4		 20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// 	1	 	16 25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TreeNode n1={1, NULL, NULL};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TreeNode n2={4, &amp;n1, NULL};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TreeNode n3={16, NULL, NULL};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TreeNode n4={25, NULL, NULL};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TreeNode n5={20, &amp;n3, &amp;n4};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TreeNode n6={15, &amp;n2, &amp;n5};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TreeNode *root= &amp;n6;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37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436563" y="1403350"/>
            <a:ext cx="8326437" cy="403225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중위 순회</a:t>
            </a:r>
          </a:p>
          <a:p>
            <a:pPr algn="l" eaLnBrk="1" hangingPunct="1"/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inorder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 TreeNode *root ){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if ( root ){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	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inorder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 root-&gt;left );	//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왼쪽서브트리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순회</a:t>
            </a:r>
          </a:p>
          <a:p>
            <a:pPr algn="l" eaLnBrk="1" hangingPunct="1"/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printf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("%d", root-&gt;data ); 	//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노드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방문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inorder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 root-&gt;right );	//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오른쪽서브트리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순회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}</a:t>
            </a:r>
            <a:endParaRPr lang="ko-KR" altLang="en-US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</a:t>
            </a:r>
            <a:endParaRPr lang="ko-KR" altLang="en-US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전위 순회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preorder( TreeNode *root ){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if ( root ){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	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printf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("%d", root-&gt;data ); 	//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노드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방문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preorder( root-&gt;left );	//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왼쪽서브트리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순회</a:t>
            </a:r>
          </a:p>
          <a:p>
            <a:pPr algn="l" eaLnBrk="1" hangingPunct="1"/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preorder( root-&gt;right );	//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오른쪽서브트리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순회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}</a:t>
            </a:r>
            <a:endParaRPr lang="ko-KR" altLang="en-US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</a:t>
            </a:r>
            <a:endParaRPr lang="ko-KR" altLang="en-US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91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// </a:t>
            </a:r>
            <a:r>
              <a:rPr lang="ko-KR" altLang="en-US" sz="1600" dirty="0" smtClean="0">
                <a:latin typeface="Trebuchet MS" pitchFamily="34" charset="0"/>
              </a:rPr>
              <a:t>후위 순회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ko-KR" sz="1600" dirty="0" err="1" smtClean="0">
                <a:latin typeface="Trebuchet MS" pitchFamily="34" charset="0"/>
              </a:rPr>
              <a:t>postorder</a:t>
            </a:r>
            <a:r>
              <a:rPr lang="en-US" altLang="ko-KR" sz="1600" dirty="0" smtClean="0">
                <a:latin typeface="Trebuchet MS" pitchFamily="34" charset="0"/>
              </a:rPr>
              <a:t>( TreeNode *root ){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	if ( root ){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		 </a:t>
            </a:r>
            <a:r>
              <a:rPr lang="en-US" altLang="ko-KR" sz="1600" dirty="0" err="1" smtClean="0">
                <a:latin typeface="Trebuchet MS" pitchFamily="34" charset="0"/>
              </a:rPr>
              <a:t>postorder</a:t>
            </a:r>
            <a:r>
              <a:rPr lang="en-US" altLang="ko-KR" sz="1600" dirty="0" smtClean="0">
                <a:latin typeface="Trebuchet MS" pitchFamily="34" charset="0"/>
              </a:rPr>
              <a:t>( root-&gt;left );	// </a:t>
            </a:r>
            <a:r>
              <a:rPr lang="ko-KR" altLang="en-US" sz="1600" dirty="0" smtClean="0">
                <a:latin typeface="Trebuchet MS" pitchFamily="34" charset="0"/>
              </a:rPr>
              <a:t>왼쪽 서브 트리 순회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	</a:t>
            </a:r>
            <a:r>
              <a:rPr lang="ko-KR" altLang="en-US" sz="1600" dirty="0" smtClean="0">
                <a:latin typeface="Trebuchet MS" pitchFamily="34" charset="0"/>
              </a:rPr>
              <a:t>	 </a:t>
            </a:r>
            <a:r>
              <a:rPr lang="en-US" altLang="ko-KR" sz="1600" dirty="0" err="1" smtClean="0">
                <a:latin typeface="Trebuchet MS" pitchFamily="34" charset="0"/>
              </a:rPr>
              <a:t>postorder</a:t>
            </a:r>
            <a:r>
              <a:rPr lang="en-US" altLang="ko-KR" sz="1600" dirty="0" smtClean="0">
                <a:latin typeface="Trebuchet MS" pitchFamily="34" charset="0"/>
              </a:rPr>
              <a:t>( root-&gt;right );	// </a:t>
            </a:r>
            <a:r>
              <a:rPr lang="ko-KR" altLang="en-US" sz="1600" dirty="0" smtClean="0">
                <a:latin typeface="Trebuchet MS" pitchFamily="34" charset="0"/>
              </a:rPr>
              <a:t>오른쪽 서브 트리 순회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ko-KR" altLang="en-US" sz="1600" dirty="0" smtClean="0">
                <a:latin typeface="Trebuchet MS" pitchFamily="34" charset="0"/>
              </a:rPr>
              <a:t>	</a:t>
            </a:r>
            <a:r>
              <a:rPr lang="en-US" altLang="ko-KR" sz="1600" dirty="0" smtClean="0">
                <a:latin typeface="Trebuchet MS" pitchFamily="34" charset="0"/>
              </a:rPr>
              <a:t>	</a:t>
            </a:r>
            <a:r>
              <a:rPr lang="ko-KR" altLang="en-US" sz="1600" dirty="0" smtClean="0">
                <a:latin typeface="Trebuchet MS" pitchFamily="34" charset="0"/>
              </a:rPr>
              <a:t> </a:t>
            </a:r>
            <a:r>
              <a:rPr lang="en-US" altLang="ko-KR" sz="1600" dirty="0" err="1" smtClean="0">
                <a:latin typeface="Trebuchet MS" pitchFamily="34" charset="0"/>
              </a:rPr>
              <a:t>printf</a:t>
            </a:r>
            <a:r>
              <a:rPr lang="en-US" altLang="ko-KR" sz="1600" dirty="0" smtClean="0">
                <a:latin typeface="Trebuchet MS" pitchFamily="34" charset="0"/>
              </a:rPr>
              <a:t>("%d", root-&gt;data ); 	// </a:t>
            </a:r>
            <a:r>
              <a:rPr lang="ko-KR" altLang="en-US" sz="1600" dirty="0" err="1" smtClean="0">
                <a:latin typeface="Trebuchet MS" pitchFamily="34" charset="0"/>
              </a:rPr>
              <a:t>노드</a:t>
            </a:r>
            <a:r>
              <a:rPr lang="ko-KR" altLang="en-US" sz="1600" dirty="0" smtClean="0">
                <a:latin typeface="Trebuchet MS" pitchFamily="34" charset="0"/>
              </a:rPr>
              <a:t> 방문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	}</a:t>
            </a:r>
            <a:endParaRPr lang="ko-KR" altLang="en-US" sz="1600" dirty="0" smtClean="0">
              <a:latin typeface="Trebuchet MS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ko-KR" sz="1600" dirty="0" smtClean="0">
                <a:latin typeface="Trebuchet MS" pitchFamily="34" charset="0"/>
              </a:rPr>
              <a:t>}</a:t>
            </a:r>
            <a:endParaRPr lang="ko-KR" altLang="en-US" sz="1600" dirty="0" smtClean="0">
              <a:latin typeface="Trebuchet MS" pitchFamily="34" charset="0"/>
            </a:endParaRPr>
          </a:p>
          <a:p>
            <a:pPr marL="0" indent="0" eaLnBrk="1" fontAlgn="base" hangingPunct="1">
              <a:buFont typeface="Wingdings" pitchFamily="2" charset="2"/>
              <a:buNone/>
            </a:pPr>
            <a:endParaRPr lang="en-US" altLang="ko-KR" sz="1600" dirty="0" smtClean="0">
              <a:latin typeface="Trebuchet MS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ko-KR" altLang="en-US" sz="1600" dirty="0" smtClean="0">
              <a:latin typeface="Trebuchet MS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39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트리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914525"/>
            <a:ext cx="8915400" cy="302895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4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내용 개체 틀 2"/>
          <p:cNvSpPr>
            <a:spLocks noGrp="1"/>
          </p:cNvSpPr>
          <p:nvPr>
            <p:ph sz="quarter" idx="1"/>
          </p:nvPr>
        </p:nvSpPr>
        <p:spPr>
          <a:xfrm>
            <a:off x="539963" y="1524783"/>
            <a:ext cx="8229600" cy="504056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int main(void)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</a:t>
            </a:r>
            <a:r>
              <a:rPr lang="ko-KR" altLang="en-US" sz="1600" dirty="0">
                <a:latin typeface="Trebuchet MS" pitchFamily="34" charset="0"/>
              </a:rPr>
              <a:t>중위 순회</a:t>
            </a:r>
            <a:r>
              <a:rPr lang="en-US" altLang="ko-KR" sz="1600" dirty="0">
                <a:latin typeface="Trebuchet MS" pitchFamily="34" charset="0"/>
              </a:rPr>
              <a:t>=");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inorder</a:t>
            </a:r>
            <a:r>
              <a:rPr lang="en-US" altLang="ko-KR" sz="1600" dirty="0">
                <a:latin typeface="Trebuchet MS" pitchFamily="34" charset="0"/>
              </a:rPr>
              <a:t>(root);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("\n");</a:t>
            </a:r>
          </a:p>
          <a:p>
            <a:pPr marL="0" indent="0">
              <a:buNone/>
            </a:pPr>
            <a:endParaRPr lang="en-US" altLang="ko-KR" sz="1600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</a:t>
            </a:r>
            <a:r>
              <a:rPr lang="ko-KR" altLang="en-US" sz="1600" dirty="0">
                <a:latin typeface="Trebuchet MS" pitchFamily="34" charset="0"/>
              </a:rPr>
              <a:t>전위 순회</a:t>
            </a:r>
            <a:r>
              <a:rPr lang="en-US" altLang="ko-KR" sz="1600" dirty="0">
                <a:latin typeface="Trebuchet MS" pitchFamily="34" charset="0"/>
              </a:rPr>
              <a:t>=");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preorder(root);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("\n");</a:t>
            </a:r>
          </a:p>
          <a:p>
            <a:pPr marL="0" indent="0">
              <a:buNone/>
            </a:pPr>
            <a:endParaRPr lang="en-US" altLang="ko-KR" sz="1600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</a:t>
            </a:r>
            <a:r>
              <a:rPr lang="ko-KR" altLang="en-US" sz="1600" dirty="0">
                <a:latin typeface="Trebuchet MS" pitchFamily="34" charset="0"/>
              </a:rPr>
              <a:t>후위 순회</a:t>
            </a:r>
            <a:r>
              <a:rPr lang="en-US" altLang="ko-KR" sz="1600" dirty="0">
                <a:latin typeface="Trebuchet MS" pitchFamily="34" charset="0"/>
              </a:rPr>
              <a:t>=");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postorder</a:t>
            </a:r>
            <a:r>
              <a:rPr lang="en-US" altLang="ko-KR" sz="1600" dirty="0">
                <a:latin typeface="Trebuchet MS" pitchFamily="34" charset="0"/>
              </a:rPr>
              <a:t>(root);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("\n");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	return 0;</a:t>
            </a:r>
          </a:p>
          <a:p>
            <a:pPr marL="0" indent="0">
              <a:buNone/>
            </a:pPr>
            <a:r>
              <a:rPr lang="en-US" altLang="ko-KR" sz="1600" dirty="0">
                <a:latin typeface="Trebuchet MS" pitchFamily="34" charset="0"/>
              </a:rPr>
              <a:t>}</a:t>
            </a:r>
            <a:endParaRPr lang="ko-KR" altLang="en-US" sz="1600" dirty="0" smtClean="0">
              <a:latin typeface="Trebuchet MS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40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600200"/>
            <a:ext cx="8229600" cy="124373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중위 순회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=[1] [4] [15] [16] [20] [25]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전위 순회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=[15] [4] [1] [20] [16] [25]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후위 순회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=[1] [4] [16] [25] [20] [15]</a:t>
            </a:r>
            <a:endParaRPr lang="ko-KR" altLang="en-US" sz="16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41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반복적인 순회</a:t>
            </a:r>
            <a:endParaRPr lang="ko-KR" altLang="en-US" dirty="0"/>
          </a:p>
        </p:txBody>
      </p:sp>
      <p:sp>
        <p:nvSpPr>
          <p:cNvPr id="40962" name="내용 개체 틀 2"/>
          <p:cNvSpPr>
            <a:spLocks noGrp="1"/>
          </p:cNvSpPr>
          <p:nvPr>
            <p:ph sz="quarter" idx="4294967295"/>
          </p:nvPr>
        </p:nvSpPr>
        <p:spPr>
          <a:xfrm>
            <a:off x="431540" y="1628800"/>
            <a:ext cx="8229600" cy="5040312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#include &lt;</a:t>
            </a:r>
            <a:r>
              <a:rPr lang="en-US" altLang="ko-KR" sz="1600" dirty="0" err="1">
                <a:latin typeface="Trebuchet MS" pitchFamily="34" charset="0"/>
              </a:rPr>
              <a:t>stdio.h</a:t>
            </a:r>
            <a:r>
              <a:rPr lang="en-US" altLang="ko-KR" sz="1600" dirty="0">
                <a:latin typeface="Trebuchet MS" pitchFamily="34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#include &lt;</a:t>
            </a:r>
            <a:r>
              <a:rPr lang="en-US" altLang="ko-KR" sz="1600" dirty="0" err="1">
                <a:latin typeface="Trebuchet MS" pitchFamily="34" charset="0"/>
              </a:rPr>
              <a:t>stdlib.h</a:t>
            </a:r>
            <a:r>
              <a:rPr lang="en-US" altLang="ko-KR" sz="1600" dirty="0">
                <a:latin typeface="Trebuchet MS" pitchFamily="34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#include &lt;</a:t>
            </a:r>
            <a:r>
              <a:rPr lang="en-US" altLang="ko-KR" sz="1600" dirty="0" err="1">
                <a:latin typeface="Trebuchet MS" pitchFamily="34" charset="0"/>
              </a:rPr>
              <a:t>memory.h</a:t>
            </a:r>
            <a:r>
              <a:rPr lang="en-US" altLang="ko-KR" sz="1600" dirty="0">
                <a:latin typeface="Trebuchet MS" pitchFamily="34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1600" dirty="0">
              <a:latin typeface="Trebuchet MS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 err="1">
                <a:latin typeface="Trebuchet MS" pitchFamily="34" charset="0"/>
              </a:rPr>
              <a:t>typedef</a:t>
            </a:r>
            <a:r>
              <a:rPr lang="en-US" altLang="ko-KR" sz="1600" dirty="0">
                <a:latin typeface="Trebuchet MS" pitchFamily="34" charset="0"/>
              </a:rPr>
              <a:t> </a:t>
            </a:r>
            <a:r>
              <a:rPr lang="en-US" altLang="ko-KR" sz="1600" dirty="0" err="1">
                <a:latin typeface="Trebuchet MS" pitchFamily="34" charset="0"/>
              </a:rPr>
              <a:t>struct</a:t>
            </a:r>
            <a:r>
              <a:rPr lang="en-US" altLang="ko-KR" sz="1600" dirty="0">
                <a:latin typeface="Trebuchet MS" pitchFamily="34" charset="0"/>
              </a:rPr>
              <a:t> TreeNode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int data;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struct</a:t>
            </a:r>
            <a:r>
              <a:rPr lang="en-US" altLang="ko-KR" sz="1600" dirty="0">
                <a:latin typeface="Trebuchet MS" pitchFamily="34" charset="0"/>
              </a:rPr>
              <a:t> TreeNode *left, *right;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} TreeNode;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1600" dirty="0">
              <a:latin typeface="Trebuchet MS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#define SIZE 100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int top = -1;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TreeNode *stack[SIZE];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1600" dirty="0">
              <a:latin typeface="Trebuchet MS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void push(</a:t>
            </a:r>
            <a:r>
              <a:rPr lang="en-US" altLang="ko-KR" sz="1600" dirty="0" err="1">
                <a:latin typeface="Trebuchet MS" pitchFamily="34" charset="0"/>
              </a:rPr>
              <a:t>TreeNode</a:t>
            </a:r>
            <a:r>
              <a:rPr lang="en-US" altLang="ko-KR" sz="1600" dirty="0">
                <a:latin typeface="Trebuchet MS" pitchFamily="34" charset="0"/>
              </a:rPr>
              <a:t> *p)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if (top &lt; SIZE - 1)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	stack[++top] = 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}</a:t>
            </a:r>
            <a:endParaRPr lang="ko-KR" altLang="en-US" sz="1600" dirty="0" smtClean="0">
              <a:latin typeface="Trebuchet MS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42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반복적인 순회</a:t>
            </a:r>
            <a:endParaRPr lang="ko-KR" altLang="en-US" dirty="0"/>
          </a:p>
        </p:txBody>
      </p:sp>
      <p:sp>
        <p:nvSpPr>
          <p:cNvPr id="40962" name="내용 개체 틀 2"/>
          <p:cNvSpPr>
            <a:spLocks noGrp="1"/>
          </p:cNvSpPr>
          <p:nvPr>
            <p:ph sz="quarter" idx="4294967295"/>
          </p:nvPr>
        </p:nvSpPr>
        <p:spPr>
          <a:xfrm>
            <a:off x="533400" y="1583795"/>
            <a:ext cx="8229600" cy="5040312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TreeNode *pop()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TreeNode *p = NULL;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if (top &gt;= 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	p = stack[top--];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return 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1600" dirty="0">
              <a:latin typeface="Trebuchet MS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void </a:t>
            </a:r>
            <a:r>
              <a:rPr lang="en-US" altLang="ko-KR" sz="1600" dirty="0" err="1">
                <a:latin typeface="Trebuchet MS" pitchFamily="34" charset="0"/>
              </a:rPr>
              <a:t>inorder_iter</a:t>
            </a:r>
            <a:r>
              <a:rPr lang="en-US" altLang="ko-KR" sz="1600" dirty="0">
                <a:latin typeface="Trebuchet MS" pitchFamily="34" charset="0"/>
              </a:rPr>
              <a:t>(</a:t>
            </a:r>
            <a:r>
              <a:rPr lang="en-US" altLang="ko-KR" sz="1600" dirty="0" err="1">
                <a:latin typeface="Trebuchet MS" pitchFamily="34" charset="0"/>
              </a:rPr>
              <a:t>TreeNode</a:t>
            </a:r>
            <a:r>
              <a:rPr lang="en-US" altLang="ko-KR" sz="1600" dirty="0">
                <a:latin typeface="Trebuchet MS" pitchFamily="34" charset="0"/>
              </a:rPr>
              <a:t> *root)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while (1)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	for (; root; root = root-&gt;left)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		push(root);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	root = pop();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	if (!root) break;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("[%d] ", root-&gt;data);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	root = root-&gt;right;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}</a:t>
            </a:r>
            <a:endParaRPr lang="ko-KR" altLang="en-US" sz="1600" dirty="0" smtClean="0">
              <a:latin typeface="Trebuchet MS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43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반복적인 순회</a:t>
            </a:r>
            <a:endParaRPr lang="ko-KR" altLang="en-US" dirty="0"/>
          </a:p>
        </p:txBody>
      </p:sp>
      <p:sp>
        <p:nvSpPr>
          <p:cNvPr id="40962" name="내용 개체 틀 2"/>
          <p:cNvSpPr>
            <a:spLocks noGrp="1"/>
          </p:cNvSpPr>
          <p:nvPr>
            <p:ph sz="quarter" idx="4294967295"/>
          </p:nvPr>
        </p:nvSpPr>
        <p:spPr>
          <a:xfrm>
            <a:off x="530512" y="1628800"/>
            <a:ext cx="8229600" cy="5040312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//		  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//	   4		 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//    1	      16 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TreeNode n1 = { 1,  NULL, NULL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TreeNode n2 = { 4,  &amp;n1,  NULL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TreeNode n3 = { 16, NULL, NULL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TreeNode n4 = { 25, NULL, NULL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TreeNode n5 = { 20, &amp;n3,  &amp;n4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TreeNode n6 = { 15, &amp;n2,  &amp;n5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TreeNode *root = &amp;n6;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1600" dirty="0">
              <a:latin typeface="Trebuchet MS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int main(void)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</a:t>
            </a:r>
            <a:r>
              <a:rPr lang="ko-KR" altLang="en-US" sz="1600" dirty="0">
                <a:latin typeface="Trebuchet MS" pitchFamily="34" charset="0"/>
              </a:rPr>
              <a:t>중위 순회</a:t>
            </a:r>
            <a:r>
              <a:rPr lang="en-US" altLang="ko-KR" sz="1600" dirty="0">
                <a:latin typeface="Trebuchet MS" pitchFamily="34" charset="0"/>
              </a:rPr>
              <a:t>=");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inorder_iter</a:t>
            </a:r>
            <a:r>
              <a:rPr lang="en-US" altLang="ko-KR" sz="1600" dirty="0">
                <a:latin typeface="Trebuchet MS" pitchFamily="34" charset="0"/>
              </a:rPr>
              <a:t>(root);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("\n");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return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}</a:t>
            </a:r>
            <a:endParaRPr lang="ko-KR" altLang="en-US" sz="1600" dirty="0" smtClean="0">
              <a:latin typeface="Trebuchet MS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44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600200"/>
            <a:ext cx="8229600" cy="124373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중위 순회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=[1] [4] [15] [16] [20] [25]</a:t>
            </a:r>
            <a:endParaRPr lang="ko-KR" altLang="en-US" sz="16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45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레벨 순회</a:t>
            </a:r>
            <a:endParaRPr lang="en-US" altLang="ko-KR" smtClean="0"/>
          </a:p>
        </p:txBody>
      </p:sp>
      <p:sp>
        <p:nvSpPr>
          <p:cNvPr id="41987" name="내용 개체 틀 2"/>
          <p:cNvSpPr txBox="1">
            <a:spLocks/>
          </p:cNvSpPr>
          <p:nvPr/>
        </p:nvSpPr>
        <p:spPr bwMode="auto">
          <a:xfrm>
            <a:off x="457200" y="1600200"/>
            <a:ext cx="33051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 b="1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레벨 순회</a:t>
            </a:r>
            <a:r>
              <a:rPr lang="en-US" altLang="ko-KR" b="1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(level order)</a:t>
            </a: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는 각 </a:t>
            </a:r>
            <a:r>
              <a:rPr lang="ko-KR" altLang="en-US" dirty="0" err="1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노드를</a:t>
            </a: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 레벨 순으로 </a:t>
            </a:r>
            <a:endParaRPr lang="en-US" altLang="ko-KR" dirty="0">
              <a:solidFill>
                <a:schemeClr val="tx1"/>
              </a:solidFill>
              <a:latin typeface="Trebuchet MS" pitchFamily="34" charset="0"/>
              <a:ea typeface="굴림체" pitchFamily="49" charset="-127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ko-KR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</a:t>
            </a: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검사하는 순회 방법</a:t>
            </a:r>
            <a:endParaRPr lang="en-US" altLang="ko-KR" dirty="0">
              <a:solidFill>
                <a:schemeClr val="tx1"/>
              </a:solidFill>
              <a:latin typeface="Trebuchet MS" pitchFamily="34" charset="0"/>
              <a:ea typeface="굴림체" pitchFamily="49" charset="-127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altLang="ko-KR" dirty="0">
              <a:solidFill>
                <a:schemeClr val="tx1"/>
              </a:solidFill>
              <a:latin typeface="Trebuchet MS" pitchFamily="34" charset="0"/>
              <a:ea typeface="굴림체" pitchFamily="49" charset="-127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altLang="ko-KR" dirty="0">
              <a:solidFill>
                <a:schemeClr val="tx1"/>
              </a:solidFill>
              <a:latin typeface="Trebuchet MS" pitchFamily="34" charset="0"/>
              <a:ea typeface="굴림체" pitchFamily="49" charset="-127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지금까지의 순회 법이 </a:t>
            </a:r>
            <a:endParaRPr lang="en-US" altLang="ko-KR" dirty="0">
              <a:solidFill>
                <a:schemeClr val="tx1"/>
              </a:solidFill>
              <a:latin typeface="Trebuchet MS" pitchFamily="34" charset="0"/>
              <a:ea typeface="굴림체" pitchFamily="49" charset="-127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ko-KR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	</a:t>
            </a:r>
            <a:r>
              <a:rPr lang="ko-KR" altLang="en-US" dirty="0" err="1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스택을</a:t>
            </a: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 사용했던 것에 비해 레벨 순회는 큐를 사용하는 순회 법이다</a:t>
            </a:r>
            <a:r>
              <a:rPr lang="en-US" altLang="ko-KR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Trebuchet MS" pitchFamily="34" charset="0"/>
              <a:ea typeface="굴림체" pitchFamily="49" charset="-127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60459"/>
            <a:ext cx="4558052" cy="33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46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레벨 순회 알고리즘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4898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base" hangingPunct="1">
              <a:defRPr/>
            </a:pPr>
            <a:r>
              <a:rPr lang="en-US" altLang="ko-KR" sz="1600" b="1" dirty="0" err="1" smtClean="0">
                <a:latin typeface="Trebuchet MS" pitchFamily="34" charset="0"/>
              </a:rPr>
              <a:t>level_order</a:t>
            </a:r>
            <a:r>
              <a:rPr lang="en-US" altLang="ko-KR" sz="1600" b="1" dirty="0" smtClean="0">
                <a:latin typeface="Trebuchet MS" pitchFamily="34" charset="0"/>
              </a:rPr>
              <a:t>(root):</a:t>
            </a:r>
            <a:endParaRPr lang="en-US" altLang="ko-KR" sz="1600" dirty="0" smtClean="0">
              <a:latin typeface="Trebuchet MS" pitchFamily="34" charset="0"/>
            </a:endParaRPr>
          </a:p>
          <a:p>
            <a:pPr eaLnBrk="1" fontAlgn="base" hangingPunct="1">
              <a:defRPr/>
            </a:pPr>
            <a:endParaRPr lang="en-US" altLang="ko-KR" sz="1600" dirty="0" smtClean="0">
              <a:latin typeface="Trebuchet MS" pitchFamily="34" charset="0"/>
            </a:endParaRPr>
          </a:p>
          <a:p>
            <a:pPr marL="457200" indent="-457200" eaLnBrk="1" fontAlgn="base" hangingPunct="1">
              <a:buFont typeface="+mj-lt"/>
              <a:buAutoNum type="arabicPeriod"/>
              <a:defRPr/>
            </a:pPr>
            <a:r>
              <a:rPr lang="en-US" altLang="ko-KR" sz="1600" dirty="0" smtClean="0">
                <a:latin typeface="Trebuchet MS" pitchFamily="34" charset="0"/>
              </a:rPr>
              <a:t>initialize queue;			</a:t>
            </a:r>
          </a:p>
          <a:p>
            <a:pPr marL="457200" indent="-457200" eaLnBrk="1" fontAlgn="base" hangingPunct="1">
              <a:buFont typeface="+mj-lt"/>
              <a:buAutoNum type="arabicPeriod"/>
              <a:defRPr/>
            </a:pPr>
            <a:r>
              <a:rPr lang="en-US" altLang="ko-KR" sz="1600" dirty="0" err="1" smtClean="0">
                <a:latin typeface="Trebuchet MS" pitchFamily="34" charset="0"/>
              </a:rPr>
              <a:t>enqueue</a:t>
            </a:r>
            <a:r>
              <a:rPr lang="en-US" altLang="ko-KR" sz="1600" dirty="0" smtClean="0">
                <a:latin typeface="Trebuchet MS" pitchFamily="34" charset="0"/>
              </a:rPr>
              <a:t>(queue, root); 	</a:t>
            </a:r>
          </a:p>
          <a:p>
            <a:pPr marL="457200" indent="-457200" eaLnBrk="1" fontAlgn="base" hangingPunct="1">
              <a:buFont typeface="+mj-lt"/>
              <a:buAutoNum type="arabicPeriod"/>
              <a:defRPr/>
            </a:pPr>
            <a:r>
              <a:rPr lang="en-US" altLang="ko-KR" sz="1600" dirty="0" smtClean="0">
                <a:latin typeface="Trebuchet MS" pitchFamily="34" charset="0"/>
              </a:rPr>
              <a:t>while </a:t>
            </a:r>
            <a:r>
              <a:rPr lang="en-US" altLang="ko-KR" sz="1600" dirty="0" err="1" smtClean="0">
                <a:latin typeface="Trebuchet MS" pitchFamily="34" charset="0"/>
              </a:rPr>
              <a:t>is_empty</a:t>
            </a:r>
            <a:r>
              <a:rPr lang="en-US" altLang="ko-KR" sz="1600" dirty="0" smtClean="0">
                <a:latin typeface="Trebuchet MS" pitchFamily="34" charset="0"/>
              </a:rPr>
              <a:t>(queue)≠TRUE do </a:t>
            </a:r>
          </a:p>
          <a:p>
            <a:pPr marL="457200" indent="-457200" eaLnBrk="1" fontAlgn="base" hangingPunct="1">
              <a:buFont typeface="+mj-lt"/>
              <a:buAutoNum type="arabicPeriod"/>
              <a:defRPr/>
            </a:pPr>
            <a:r>
              <a:rPr lang="en-US" altLang="ko-KR" sz="1600" dirty="0" smtClean="0">
                <a:latin typeface="Trebuchet MS" pitchFamily="34" charset="0"/>
              </a:rPr>
              <a:t>	x← </a:t>
            </a:r>
            <a:r>
              <a:rPr lang="en-US" altLang="ko-KR" sz="1600" dirty="0" err="1" smtClean="0">
                <a:latin typeface="Trebuchet MS" pitchFamily="34" charset="0"/>
              </a:rPr>
              <a:t>dequeue</a:t>
            </a:r>
            <a:r>
              <a:rPr lang="en-US" altLang="ko-KR" sz="1600" dirty="0" smtClean="0">
                <a:latin typeface="Trebuchet MS" pitchFamily="34" charset="0"/>
              </a:rPr>
              <a:t>(queue);</a:t>
            </a:r>
          </a:p>
          <a:p>
            <a:pPr marL="457200" indent="-457200" eaLnBrk="1" fontAlgn="base" hangingPunct="1">
              <a:buFont typeface="+mj-lt"/>
              <a:buAutoNum type="arabicPeriod"/>
              <a:defRPr/>
            </a:pPr>
            <a:r>
              <a:rPr lang="en-US" altLang="ko-KR" sz="1600" dirty="0" smtClean="0">
                <a:latin typeface="Trebuchet MS" pitchFamily="34" charset="0"/>
              </a:rPr>
              <a:t>	if( </a:t>
            </a:r>
            <a:r>
              <a:rPr lang="en-US" altLang="ko-KR" sz="1600" dirty="0" err="1" smtClean="0">
                <a:latin typeface="Trebuchet MS" pitchFamily="34" charset="0"/>
              </a:rPr>
              <a:t>x≠NULL</a:t>
            </a:r>
            <a:r>
              <a:rPr lang="en-US" altLang="ko-KR" sz="1600" dirty="0" smtClean="0">
                <a:latin typeface="Trebuchet MS" pitchFamily="34" charset="0"/>
              </a:rPr>
              <a:t>) then </a:t>
            </a:r>
          </a:p>
          <a:p>
            <a:pPr marL="457200" indent="-457200" eaLnBrk="1" fontAlgn="base" hangingPunct="1">
              <a:buFont typeface="+mj-lt"/>
              <a:buAutoNum type="arabicPeriod"/>
              <a:defRPr/>
            </a:pPr>
            <a:r>
              <a:rPr lang="en-US" altLang="ko-KR" sz="1600" dirty="0" smtClean="0">
                <a:latin typeface="Trebuchet MS" pitchFamily="34" charset="0"/>
              </a:rPr>
              <a:t>		print DATA(x);</a:t>
            </a:r>
          </a:p>
          <a:p>
            <a:pPr marL="457200" indent="-457200" eaLnBrk="1" fontAlgn="base" hangingPunct="1">
              <a:buFont typeface="+mj-lt"/>
              <a:buAutoNum type="arabicPeriod"/>
              <a:defRPr/>
            </a:pPr>
            <a:r>
              <a:rPr lang="en-US" altLang="ko-KR" sz="1600" dirty="0" smtClean="0">
                <a:latin typeface="Trebuchet MS" pitchFamily="34" charset="0"/>
              </a:rPr>
              <a:t>	</a:t>
            </a:r>
            <a:r>
              <a:rPr lang="en-US" altLang="ko-KR" sz="1600" dirty="0" err="1" smtClean="0">
                <a:latin typeface="Trebuchet MS" pitchFamily="34" charset="0"/>
              </a:rPr>
              <a:t>enqueue</a:t>
            </a:r>
            <a:r>
              <a:rPr lang="en-US" altLang="ko-KR" sz="1600" dirty="0" smtClean="0">
                <a:latin typeface="Trebuchet MS" pitchFamily="34" charset="0"/>
              </a:rPr>
              <a:t>(queue, LEFT(x));</a:t>
            </a:r>
          </a:p>
          <a:p>
            <a:pPr marL="457200" indent="-457200" eaLnBrk="1" fontAlgn="base" hangingPunct="1">
              <a:buFont typeface="+mj-lt"/>
              <a:buAutoNum type="arabicPeriod"/>
              <a:defRPr/>
            </a:pPr>
            <a:r>
              <a:rPr lang="en-US" altLang="ko-KR" sz="1600" dirty="0" smtClean="0">
                <a:latin typeface="Trebuchet MS" pitchFamily="34" charset="0"/>
              </a:rPr>
              <a:t>	</a:t>
            </a:r>
            <a:r>
              <a:rPr lang="en-US" altLang="ko-KR" sz="1600" dirty="0" err="1" smtClean="0">
                <a:latin typeface="Trebuchet MS" pitchFamily="34" charset="0"/>
              </a:rPr>
              <a:t>enqueue</a:t>
            </a:r>
            <a:r>
              <a:rPr lang="en-US" altLang="ko-KR" sz="1600" dirty="0" smtClean="0">
                <a:latin typeface="Trebuchet MS" pitchFamily="34" charset="0"/>
              </a:rPr>
              <a:t>(queue, RIGHT(x));	</a:t>
            </a:r>
          </a:p>
          <a:p>
            <a:pPr eaLnBrk="1" hangingPunct="1">
              <a:defRPr/>
            </a:pPr>
            <a:endParaRPr lang="ko-KR" altLang="en-US" sz="16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47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레벨 순회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34145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#include &lt;</a:t>
            </a:r>
            <a:r>
              <a:rPr lang="en-US" altLang="ko-KR" sz="1400" dirty="0" err="1">
                <a:latin typeface="Trebuchet MS" pitchFamily="34" charset="0"/>
              </a:rPr>
              <a:t>stdio.h</a:t>
            </a:r>
            <a:r>
              <a:rPr lang="en-US" altLang="ko-KR" sz="1400" dirty="0">
                <a:latin typeface="Trebuchet MS" pitchFamily="34" charset="0"/>
              </a:rPr>
              <a:t>&gt;</a:t>
            </a:r>
          </a:p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#include &lt;</a:t>
            </a:r>
            <a:r>
              <a:rPr lang="en-US" altLang="ko-KR" sz="1400" dirty="0" err="1">
                <a:latin typeface="Trebuchet MS" pitchFamily="34" charset="0"/>
              </a:rPr>
              <a:t>stdlib.h</a:t>
            </a:r>
            <a:r>
              <a:rPr lang="en-US" altLang="ko-KR" sz="1400" dirty="0">
                <a:latin typeface="Trebuchet MS" pitchFamily="34" charset="0"/>
              </a:rPr>
              <a:t>&gt;</a:t>
            </a:r>
          </a:p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#include &lt;</a:t>
            </a:r>
            <a:r>
              <a:rPr lang="en-US" altLang="ko-KR" sz="1400" dirty="0" err="1">
                <a:latin typeface="Trebuchet MS" pitchFamily="34" charset="0"/>
              </a:rPr>
              <a:t>memory.h</a:t>
            </a:r>
            <a:r>
              <a:rPr lang="en-US" altLang="ko-KR" sz="1400" dirty="0">
                <a:latin typeface="Trebuchet MS" pitchFamily="34" charset="0"/>
              </a:rPr>
              <a:t>&gt;</a:t>
            </a:r>
          </a:p>
          <a:p>
            <a:pPr marL="0" indent="0" fontAlgn="base">
              <a:buNone/>
              <a:defRPr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buNone/>
              <a:defRPr/>
            </a:pPr>
            <a:r>
              <a:rPr lang="en-US" altLang="ko-KR" sz="1400" dirty="0" err="1">
                <a:latin typeface="Trebuchet MS" pitchFamily="34" charset="0"/>
              </a:rPr>
              <a:t>typedef</a:t>
            </a:r>
            <a:r>
              <a:rPr lang="en-US" altLang="ko-KR" sz="1400" dirty="0">
                <a:latin typeface="Trebuchet MS" pitchFamily="34" charset="0"/>
              </a:rPr>
              <a:t> </a:t>
            </a:r>
            <a:r>
              <a:rPr lang="en-US" altLang="ko-KR" sz="1400" dirty="0" err="1">
                <a:latin typeface="Trebuchet MS" pitchFamily="34" charset="0"/>
              </a:rPr>
              <a:t>struct</a:t>
            </a:r>
            <a:r>
              <a:rPr lang="en-US" altLang="ko-KR" sz="1400" dirty="0">
                <a:latin typeface="Trebuchet MS" pitchFamily="34" charset="0"/>
              </a:rPr>
              <a:t> TreeNode {</a:t>
            </a:r>
          </a:p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int data;</a:t>
            </a:r>
          </a:p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struct</a:t>
            </a:r>
            <a:r>
              <a:rPr lang="en-US" altLang="ko-KR" sz="1400" dirty="0">
                <a:latin typeface="Trebuchet MS" pitchFamily="34" charset="0"/>
              </a:rPr>
              <a:t> TreeNode *left, *right;</a:t>
            </a:r>
          </a:p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 TreeNode;</a:t>
            </a:r>
          </a:p>
          <a:p>
            <a:pPr marL="0" indent="0" fontAlgn="base">
              <a:buNone/>
              <a:defRPr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// ================ </a:t>
            </a:r>
            <a:r>
              <a:rPr lang="ko-KR" altLang="en-US" sz="1400" dirty="0" err="1">
                <a:latin typeface="Trebuchet MS" pitchFamily="34" charset="0"/>
              </a:rPr>
              <a:t>원형큐</a:t>
            </a:r>
            <a:r>
              <a:rPr lang="ko-KR" altLang="en-US" sz="1400" dirty="0">
                <a:latin typeface="Trebuchet MS" pitchFamily="34" charset="0"/>
              </a:rPr>
              <a:t> 코드 시작 </a:t>
            </a:r>
            <a:r>
              <a:rPr lang="en-US" altLang="ko-KR" sz="1400" dirty="0">
                <a:latin typeface="Trebuchet MS" pitchFamily="34" charset="0"/>
              </a:rPr>
              <a:t>=================</a:t>
            </a:r>
          </a:p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#define MAX_QUEUE_SIZE 100</a:t>
            </a:r>
          </a:p>
          <a:p>
            <a:pPr marL="0" indent="0" fontAlgn="base">
              <a:buNone/>
              <a:defRPr/>
            </a:pPr>
            <a:r>
              <a:rPr lang="en-US" altLang="ko-KR" sz="1400" dirty="0" err="1">
                <a:latin typeface="Trebuchet MS" pitchFamily="34" charset="0"/>
              </a:rPr>
              <a:t>typedef</a:t>
            </a:r>
            <a:r>
              <a:rPr lang="en-US" altLang="ko-KR" sz="1400" dirty="0">
                <a:latin typeface="Trebuchet MS" pitchFamily="34" charset="0"/>
              </a:rPr>
              <a:t> TreeNode * element;</a:t>
            </a:r>
          </a:p>
          <a:p>
            <a:pPr marL="0" indent="0" fontAlgn="base">
              <a:buNone/>
              <a:defRPr/>
            </a:pPr>
            <a:r>
              <a:rPr lang="en-US" altLang="ko-KR" sz="1400" dirty="0" err="1">
                <a:latin typeface="Trebuchet MS" pitchFamily="34" charset="0"/>
              </a:rPr>
              <a:t>typedef</a:t>
            </a:r>
            <a:r>
              <a:rPr lang="en-US" altLang="ko-KR" sz="1400" dirty="0">
                <a:latin typeface="Trebuchet MS" pitchFamily="34" charset="0"/>
              </a:rPr>
              <a:t> </a:t>
            </a:r>
            <a:r>
              <a:rPr lang="en-US" altLang="ko-KR" sz="1400" dirty="0" err="1">
                <a:latin typeface="Trebuchet MS" pitchFamily="34" charset="0"/>
              </a:rPr>
              <a:t>struct</a:t>
            </a:r>
            <a:r>
              <a:rPr lang="en-US" altLang="ko-KR" sz="1400" dirty="0">
                <a:latin typeface="Trebuchet MS" pitchFamily="34" charset="0"/>
              </a:rPr>
              <a:t> { // </a:t>
            </a:r>
            <a:r>
              <a:rPr lang="ko-KR" altLang="en-US" sz="1400" dirty="0">
                <a:latin typeface="Trebuchet MS" pitchFamily="34" charset="0"/>
              </a:rPr>
              <a:t>큐 타입</a:t>
            </a:r>
          </a:p>
          <a:p>
            <a:pPr marL="0" indent="0" fontAlgn="base">
              <a:buNone/>
              <a:defRPr/>
            </a:pPr>
            <a:r>
              <a:rPr lang="ko-KR" altLang="en-US" sz="1400" dirty="0">
                <a:latin typeface="Trebuchet MS" pitchFamily="34" charset="0"/>
              </a:rPr>
              <a:t>	</a:t>
            </a:r>
            <a:r>
              <a:rPr lang="en-US" altLang="ko-KR" sz="1400" dirty="0">
                <a:latin typeface="Trebuchet MS" pitchFamily="34" charset="0"/>
              </a:rPr>
              <a:t>element  data[MAX_QUEUE_SIZE];</a:t>
            </a:r>
          </a:p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int  front, rear;</a:t>
            </a:r>
          </a:p>
          <a:p>
            <a:pPr marL="0" indent="0" fontAlgn="base"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 </a:t>
            </a:r>
            <a:r>
              <a:rPr lang="en-US" altLang="ko-KR" sz="1400" dirty="0" err="1">
                <a:latin typeface="Trebuchet MS" pitchFamily="34" charset="0"/>
              </a:rPr>
              <a:t>QueueType</a:t>
            </a:r>
            <a:r>
              <a:rPr lang="en-US" altLang="ko-KR" sz="1400" dirty="0">
                <a:latin typeface="Trebuchet MS" pitchFamily="34" charset="0"/>
              </a:rPr>
              <a:t>;</a:t>
            </a:r>
            <a:endParaRPr lang="ko-KR" altLang="en-US" sz="14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48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레벨 순회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2078849"/>
            <a:ext cx="8153400" cy="4455495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// </a:t>
            </a:r>
            <a:r>
              <a:rPr lang="ko-KR" altLang="en-US" sz="1400" dirty="0">
                <a:latin typeface="Trebuchet MS" pitchFamily="34" charset="0"/>
              </a:rPr>
              <a:t>오류 함수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void error(char *message)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fprintf</a:t>
            </a:r>
            <a:r>
              <a:rPr lang="en-US" altLang="ko-KR" sz="1400" dirty="0">
                <a:latin typeface="Trebuchet MS" pitchFamily="34" charset="0"/>
              </a:rPr>
              <a:t>(</a:t>
            </a:r>
            <a:r>
              <a:rPr lang="en-US" altLang="ko-KR" sz="1400" dirty="0" err="1">
                <a:latin typeface="Trebuchet MS" pitchFamily="34" charset="0"/>
              </a:rPr>
              <a:t>stderr</a:t>
            </a:r>
            <a:r>
              <a:rPr lang="en-US" altLang="ko-KR" sz="1400" dirty="0">
                <a:latin typeface="Trebuchet MS" pitchFamily="34" charset="0"/>
              </a:rPr>
              <a:t>, "%s\n", message);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exit(1);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 smtClean="0">
                <a:latin typeface="Trebuchet MS" pitchFamily="34" charset="0"/>
              </a:rPr>
              <a:t>// </a:t>
            </a:r>
            <a:r>
              <a:rPr lang="ko-KR" altLang="en-US" sz="1400" dirty="0">
                <a:latin typeface="Trebuchet MS" pitchFamily="34" charset="0"/>
              </a:rPr>
              <a:t>공백 상태 검출 함수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void </a:t>
            </a:r>
            <a:r>
              <a:rPr lang="en-US" altLang="ko-KR" sz="1400" dirty="0" err="1">
                <a:latin typeface="Trebuchet MS" pitchFamily="34" charset="0"/>
              </a:rPr>
              <a:t>init_queue</a:t>
            </a:r>
            <a:r>
              <a:rPr lang="en-US" altLang="ko-KR" sz="1400" dirty="0">
                <a:latin typeface="Trebuchet MS" pitchFamily="34" charset="0"/>
              </a:rPr>
              <a:t>(</a:t>
            </a:r>
            <a:r>
              <a:rPr lang="en-US" altLang="ko-KR" sz="1400" dirty="0" err="1">
                <a:latin typeface="Trebuchet MS" pitchFamily="34" charset="0"/>
              </a:rPr>
              <a:t>QueueType</a:t>
            </a:r>
            <a:r>
              <a:rPr lang="en-US" altLang="ko-KR" sz="1400" dirty="0">
                <a:latin typeface="Trebuchet MS" pitchFamily="34" charset="0"/>
              </a:rPr>
              <a:t> *q)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q-&gt;front = q-&gt;rear = 0;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// </a:t>
            </a:r>
            <a:r>
              <a:rPr lang="ko-KR" altLang="en-US" sz="1400" dirty="0">
                <a:latin typeface="Trebuchet MS" pitchFamily="34" charset="0"/>
              </a:rPr>
              <a:t>공백 상태 검출 함수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int </a:t>
            </a:r>
            <a:r>
              <a:rPr lang="en-US" altLang="ko-KR" sz="1400" dirty="0" err="1">
                <a:latin typeface="Trebuchet MS" pitchFamily="34" charset="0"/>
              </a:rPr>
              <a:t>is_empty</a:t>
            </a:r>
            <a:r>
              <a:rPr lang="en-US" altLang="ko-KR" sz="1400" dirty="0">
                <a:latin typeface="Trebuchet MS" pitchFamily="34" charset="0"/>
              </a:rPr>
              <a:t>(</a:t>
            </a:r>
            <a:r>
              <a:rPr lang="en-US" altLang="ko-KR" sz="1400" dirty="0" err="1">
                <a:latin typeface="Trebuchet MS" pitchFamily="34" charset="0"/>
              </a:rPr>
              <a:t>QueueType</a:t>
            </a:r>
            <a:r>
              <a:rPr lang="en-US" altLang="ko-KR" sz="1400" dirty="0">
                <a:latin typeface="Trebuchet MS" pitchFamily="34" charset="0"/>
              </a:rPr>
              <a:t> *q)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return (q-&gt;front == q-&gt;rear);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</a:t>
            </a:r>
            <a:endParaRPr lang="ko-KR" altLang="en-US" sz="14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49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결정 트리</a:t>
            </a:r>
          </a:p>
        </p:txBody>
      </p:sp>
      <p:sp>
        <p:nvSpPr>
          <p:cNvPr id="8195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</a:t>
            </a:r>
            <a:r>
              <a:rPr lang="ko-KR" altLang="en-US" smtClean="0"/>
              <a:t>예</a:t>
            </a:r>
            <a:r>
              <a:rPr lang="en-US" altLang="ko-KR" smtClean="0"/>
              <a:t>) </a:t>
            </a:r>
            <a:r>
              <a:rPr lang="ko-KR" altLang="en-US" smtClean="0"/>
              <a:t>골프에 대한 결정 트리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83895"/>
            <a:ext cx="5924550" cy="2486025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5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레벨 순회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701570" y="1372127"/>
            <a:ext cx="8153400" cy="5315144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// </a:t>
            </a:r>
            <a:r>
              <a:rPr lang="ko-KR" altLang="en-US" sz="1400" dirty="0">
                <a:latin typeface="Trebuchet MS" pitchFamily="34" charset="0"/>
              </a:rPr>
              <a:t>포화 상태 검출 함수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int </a:t>
            </a:r>
            <a:r>
              <a:rPr lang="en-US" altLang="ko-KR" sz="1400" dirty="0" err="1">
                <a:latin typeface="Trebuchet MS" pitchFamily="34" charset="0"/>
              </a:rPr>
              <a:t>is_full</a:t>
            </a:r>
            <a:r>
              <a:rPr lang="en-US" altLang="ko-KR" sz="1400" dirty="0">
                <a:latin typeface="Trebuchet MS" pitchFamily="34" charset="0"/>
              </a:rPr>
              <a:t>(</a:t>
            </a:r>
            <a:r>
              <a:rPr lang="en-US" altLang="ko-KR" sz="1400" dirty="0" err="1">
                <a:latin typeface="Trebuchet MS" pitchFamily="34" charset="0"/>
              </a:rPr>
              <a:t>QueueType</a:t>
            </a:r>
            <a:r>
              <a:rPr lang="en-US" altLang="ko-KR" sz="1400" dirty="0">
                <a:latin typeface="Trebuchet MS" pitchFamily="34" charset="0"/>
              </a:rPr>
              <a:t> *q)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return ((q-&gt;rear + 1) % MAX_QUEUE_SIZE == q-&gt;front);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// </a:t>
            </a:r>
            <a:r>
              <a:rPr lang="ko-KR" altLang="en-US" sz="1400" dirty="0">
                <a:latin typeface="Trebuchet MS" pitchFamily="34" charset="0"/>
              </a:rPr>
              <a:t>삽입 함수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void </a:t>
            </a:r>
            <a:r>
              <a:rPr lang="en-US" altLang="ko-KR" sz="1400" dirty="0" err="1">
                <a:latin typeface="Trebuchet MS" pitchFamily="34" charset="0"/>
              </a:rPr>
              <a:t>enqueue</a:t>
            </a:r>
            <a:r>
              <a:rPr lang="en-US" altLang="ko-KR" sz="1400" dirty="0">
                <a:latin typeface="Trebuchet MS" pitchFamily="34" charset="0"/>
              </a:rPr>
              <a:t>(</a:t>
            </a:r>
            <a:r>
              <a:rPr lang="en-US" altLang="ko-KR" sz="1400" dirty="0" err="1">
                <a:latin typeface="Trebuchet MS" pitchFamily="34" charset="0"/>
              </a:rPr>
              <a:t>QueueType</a:t>
            </a:r>
            <a:r>
              <a:rPr lang="en-US" altLang="ko-KR" sz="1400" dirty="0">
                <a:latin typeface="Trebuchet MS" pitchFamily="34" charset="0"/>
              </a:rPr>
              <a:t> *q, element item)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if (</a:t>
            </a:r>
            <a:r>
              <a:rPr lang="en-US" altLang="ko-KR" sz="1400" dirty="0" err="1">
                <a:latin typeface="Trebuchet MS" pitchFamily="34" charset="0"/>
              </a:rPr>
              <a:t>is_full</a:t>
            </a:r>
            <a:r>
              <a:rPr lang="en-US" altLang="ko-KR" sz="1400" dirty="0">
                <a:latin typeface="Trebuchet MS" pitchFamily="34" charset="0"/>
              </a:rPr>
              <a:t>(q))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	error("</a:t>
            </a:r>
            <a:r>
              <a:rPr lang="ko-KR" altLang="en-US" sz="1400" dirty="0">
                <a:latin typeface="Trebuchet MS" pitchFamily="34" charset="0"/>
              </a:rPr>
              <a:t>큐가 포화상태입니다</a:t>
            </a:r>
            <a:r>
              <a:rPr lang="en-US" altLang="ko-KR" sz="1400" dirty="0">
                <a:latin typeface="Trebuchet MS" pitchFamily="34" charset="0"/>
              </a:rPr>
              <a:t>");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q-&gt;rear = (q-&gt;rear + 1) % MAX_QUEUE_SIZE;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q-&gt;data[q-&gt;rear] = item;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// </a:t>
            </a:r>
            <a:r>
              <a:rPr lang="ko-KR" altLang="en-US" sz="1400" dirty="0">
                <a:latin typeface="Trebuchet MS" pitchFamily="34" charset="0"/>
              </a:rPr>
              <a:t>삭제 함수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element </a:t>
            </a:r>
            <a:r>
              <a:rPr lang="en-US" altLang="ko-KR" sz="1400" dirty="0" err="1">
                <a:latin typeface="Trebuchet MS" pitchFamily="34" charset="0"/>
              </a:rPr>
              <a:t>dequeue</a:t>
            </a:r>
            <a:r>
              <a:rPr lang="en-US" altLang="ko-KR" sz="1400" dirty="0">
                <a:latin typeface="Trebuchet MS" pitchFamily="34" charset="0"/>
              </a:rPr>
              <a:t>(</a:t>
            </a:r>
            <a:r>
              <a:rPr lang="en-US" altLang="ko-KR" sz="1400" dirty="0" err="1">
                <a:latin typeface="Trebuchet MS" pitchFamily="34" charset="0"/>
              </a:rPr>
              <a:t>QueueType</a:t>
            </a:r>
            <a:r>
              <a:rPr lang="en-US" altLang="ko-KR" sz="1400" dirty="0">
                <a:latin typeface="Trebuchet MS" pitchFamily="34" charset="0"/>
              </a:rPr>
              <a:t> *q)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if (</a:t>
            </a:r>
            <a:r>
              <a:rPr lang="en-US" altLang="ko-KR" sz="1400" dirty="0" err="1">
                <a:latin typeface="Trebuchet MS" pitchFamily="34" charset="0"/>
              </a:rPr>
              <a:t>is_empty</a:t>
            </a:r>
            <a:r>
              <a:rPr lang="en-US" altLang="ko-KR" sz="1400" dirty="0">
                <a:latin typeface="Trebuchet MS" pitchFamily="34" charset="0"/>
              </a:rPr>
              <a:t>(q))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	error("</a:t>
            </a:r>
            <a:r>
              <a:rPr lang="ko-KR" altLang="en-US" sz="1400" dirty="0">
                <a:latin typeface="Trebuchet MS" pitchFamily="34" charset="0"/>
              </a:rPr>
              <a:t>큐가 </a:t>
            </a:r>
            <a:r>
              <a:rPr lang="ko-KR" altLang="en-US" sz="1400" dirty="0" err="1">
                <a:latin typeface="Trebuchet MS" pitchFamily="34" charset="0"/>
              </a:rPr>
              <a:t>공백상태입니다</a:t>
            </a:r>
            <a:r>
              <a:rPr lang="en-US" altLang="ko-KR" sz="1400" dirty="0">
                <a:latin typeface="Trebuchet MS" pitchFamily="34" charset="0"/>
              </a:rPr>
              <a:t>");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q-&gt;front = (q-&gt;front + 1) % MAX_QUEUE_SIZE;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return q-&gt;data[q-&gt;front];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</a:t>
            </a:r>
            <a:endParaRPr lang="ko-KR" altLang="en-US" sz="14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50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레벨 순회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2078849"/>
            <a:ext cx="8153400" cy="4455495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void </a:t>
            </a:r>
            <a:r>
              <a:rPr lang="en-US" altLang="ko-KR" sz="1400" dirty="0" err="1">
                <a:latin typeface="Trebuchet MS" pitchFamily="34" charset="0"/>
              </a:rPr>
              <a:t>level_order</a:t>
            </a:r>
            <a:r>
              <a:rPr lang="en-US" altLang="ko-KR" sz="1400" dirty="0">
                <a:latin typeface="Trebuchet MS" pitchFamily="34" charset="0"/>
              </a:rPr>
              <a:t>(</a:t>
            </a:r>
            <a:r>
              <a:rPr lang="en-US" altLang="ko-KR" sz="1400" dirty="0" err="1">
                <a:latin typeface="Trebuchet MS" pitchFamily="34" charset="0"/>
              </a:rPr>
              <a:t>TreeNode</a:t>
            </a:r>
            <a:r>
              <a:rPr lang="en-US" altLang="ko-KR" sz="1400" dirty="0">
                <a:latin typeface="Trebuchet MS" pitchFamily="34" charset="0"/>
              </a:rPr>
              <a:t> *</a:t>
            </a:r>
            <a:r>
              <a:rPr lang="en-US" altLang="ko-KR" sz="1400" dirty="0" err="1">
                <a:latin typeface="Trebuchet MS" pitchFamily="34" charset="0"/>
              </a:rPr>
              <a:t>ptr</a:t>
            </a:r>
            <a:r>
              <a:rPr lang="en-US" altLang="ko-KR" sz="1400" dirty="0">
                <a:latin typeface="Trebuchet MS" pitchFamily="34" charset="0"/>
              </a:rPr>
              <a:t>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QueueType</a:t>
            </a:r>
            <a:r>
              <a:rPr lang="en-US" altLang="ko-KR" sz="1400" dirty="0">
                <a:latin typeface="Trebuchet MS" pitchFamily="34" charset="0"/>
              </a:rPr>
              <a:t> q;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init_queue</a:t>
            </a:r>
            <a:r>
              <a:rPr lang="en-US" altLang="ko-KR" sz="1400" dirty="0">
                <a:latin typeface="Trebuchet MS" pitchFamily="34" charset="0"/>
              </a:rPr>
              <a:t>(&amp;q);	 // </a:t>
            </a:r>
            <a:r>
              <a:rPr lang="ko-KR" altLang="en-US" sz="1400" dirty="0">
                <a:latin typeface="Trebuchet MS" pitchFamily="34" charset="0"/>
              </a:rPr>
              <a:t>큐 초기화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endParaRPr lang="ko-KR" altLang="en-US" sz="14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ko-KR" altLang="en-US" sz="1400" dirty="0">
                <a:latin typeface="Trebuchet MS" pitchFamily="34" charset="0"/>
              </a:rPr>
              <a:t>	</a:t>
            </a:r>
            <a:r>
              <a:rPr lang="en-US" altLang="ko-KR" sz="1400" dirty="0">
                <a:latin typeface="Trebuchet MS" pitchFamily="34" charset="0"/>
              </a:rPr>
              <a:t>if (</a:t>
            </a:r>
            <a:r>
              <a:rPr lang="en-US" altLang="ko-KR" sz="1400" dirty="0" err="1">
                <a:latin typeface="Trebuchet MS" pitchFamily="34" charset="0"/>
              </a:rPr>
              <a:t>ptr</a:t>
            </a:r>
            <a:r>
              <a:rPr lang="en-US" altLang="ko-KR" sz="1400" dirty="0">
                <a:latin typeface="Trebuchet MS" pitchFamily="34" charset="0"/>
              </a:rPr>
              <a:t> == NULL) return;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enqueue</a:t>
            </a:r>
            <a:r>
              <a:rPr lang="en-US" altLang="ko-KR" sz="1400" dirty="0">
                <a:latin typeface="Trebuchet MS" pitchFamily="34" charset="0"/>
              </a:rPr>
              <a:t>(&amp;q, </a:t>
            </a:r>
            <a:r>
              <a:rPr lang="en-US" altLang="ko-KR" sz="1400" dirty="0" err="1">
                <a:latin typeface="Trebuchet MS" pitchFamily="34" charset="0"/>
              </a:rPr>
              <a:t>ptr</a:t>
            </a:r>
            <a:r>
              <a:rPr lang="en-US" altLang="ko-KR" sz="1400" dirty="0">
                <a:latin typeface="Trebuchet MS" pitchFamily="34" charset="0"/>
              </a:rPr>
              <a:t>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while (!</a:t>
            </a:r>
            <a:r>
              <a:rPr lang="en-US" altLang="ko-KR" sz="1400" dirty="0" err="1">
                <a:latin typeface="Trebuchet MS" pitchFamily="34" charset="0"/>
              </a:rPr>
              <a:t>is_empty</a:t>
            </a:r>
            <a:r>
              <a:rPr lang="en-US" altLang="ko-KR" sz="1400" dirty="0">
                <a:latin typeface="Trebuchet MS" pitchFamily="34" charset="0"/>
              </a:rPr>
              <a:t>(&amp;q)) {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	</a:t>
            </a:r>
            <a:r>
              <a:rPr lang="en-US" altLang="ko-KR" sz="1400" dirty="0" err="1">
                <a:latin typeface="Trebuchet MS" pitchFamily="34" charset="0"/>
              </a:rPr>
              <a:t>ptr</a:t>
            </a:r>
            <a:r>
              <a:rPr lang="en-US" altLang="ko-KR" sz="1400" dirty="0">
                <a:latin typeface="Trebuchet MS" pitchFamily="34" charset="0"/>
              </a:rPr>
              <a:t> = </a:t>
            </a:r>
            <a:r>
              <a:rPr lang="en-US" altLang="ko-KR" sz="1400" dirty="0" err="1">
                <a:latin typeface="Trebuchet MS" pitchFamily="34" charset="0"/>
              </a:rPr>
              <a:t>dequeue</a:t>
            </a:r>
            <a:r>
              <a:rPr lang="en-US" altLang="ko-KR" sz="1400" dirty="0">
                <a:latin typeface="Trebuchet MS" pitchFamily="34" charset="0"/>
              </a:rPr>
              <a:t>(&amp;q);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	</a:t>
            </a:r>
            <a:r>
              <a:rPr lang="en-US" altLang="ko-KR" sz="1400" dirty="0" err="1">
                <a:latin typeface="Trebuchet MS" pitchFamily="34" charset="0"/>
              </a:rPr>
              <a:t>printf</a:t>
            </a:r>
            <a:r>
              <a:rPr lang="en-US" altLang="ko-KR" sz="1400" dirty="0">
                <a:latin typeface="Trebuchet MS" pitchFamily="34" charset="0"/>
              </a:rPr>
              <a:t>(" [%d] ", </a:t>
            </a:r>
            <a:r>
              <a:rPr lang="en-US" altLang="ko-KR" sz="1400" dirty="0" err="1">
                <a:latin typeface="Trebuchet MS" pitchFamily="34" charset="0"/>
              </a:rPr>
              <a:t>ptr</a:t>
            </a:r>
            <a:r>
              <a:rPr lang="en-US" altLang="ko-KR" sz="1400" dirty="0">
                <a:latin typeface="Trebuchet MS" pitchFamily="34" charset="0"/>
              </a:rPr>
              <a:t>-&gt;data);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	if (</a:t>
            </a:r>
            <a:r>
              <a:rPr lang="en-US" altLang="ko-KR" sz="1400" dirty="0" err="1">
                <a:latin typeface="Trebuchet MS" pitchFamily="34" charset="0"/>
              </a:rPr>
              <a:t>ptr</a:t>
            </a:r>
            <a:r>
              <a:rPr lang="en-US" altLang="ko-KR" sz="1400" dirty="0">
                <a:latin typeface="Trebuchet MS" pitchFamily="34" charset="0"/>
              </a:rPr>
              <a:t>-&gt;left)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		</a:t>
            </a:r>
            <a:r>
              <a:rPr lang="en-US" altLang="ko-KR" sz="1400" dirty="0" err="1">
                <a:latin typeface="Trebuchet MS" pitchFamily="34" charset="0"/>
              </a:rPr>
              <a:t>enqueue</a:t>
            </a:r>
            <a:r>
              <a:rPr lang="en-US" altLang="ko-KR" sz="1400" dirty="0">
                <a:latin typeface="Trebuchet MS" pitchFamily="34" charset="0"/>
              </a:rPr>
              <a:t>(&amp;q, </a:t>
            </a:r>
            <a:r>
              <a:rPr lang="en-US" altLang="ko-KR" sz="1400" dirty="0" err="1">
                <a:latin typeface="Trebuchet MS" pitchFamily="34" charset="0"/>
              </a:rPr>
              <a:t>ptr</a:t>
            </a:r>
            <a:r>
              <a:rPr lang="en-US" altLang="ko-KR" sz="1400" dirty="0">
                <a:latin typeface="Trebuchet MS" pitchFamily="34" charset="0"/>
              </a:rPr>
              <a:t>-&gt;left);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	if (</a:t>
            </a:r>
            <a:r>
              <a:rPr lang="en-US" altLang="ko-KR" sz="1400" dirty="0" err="1">
                <a:latin typeface="Trebuchet MS" pitchFamily="34" charset="0"/>
              </a:rPr>
              <a:t>ptr</a:t>
            </a:r>
            <a:r>
              <a:rPr lang="en-US" altLang="ko-KR" sz="1400" dirty="0">
                <a:latin typeface="Trebuchet MS" pitchFamily="34" charset="0"/>
              </a:rPr>
              <a:t>-&gt;right)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		</a:t>
            </a:r>
            <a:r>
              <a:rPr lang="en-US" altLang="ko-KR" sz="1400" dirty="0" err="1">
                <a:latin typeface="Trebuchet MS" pitchFamily="34" charset="0"/>
              </a:rPr>
              <a:t>enqueue</a:t>
            </a:r>
            <a:r>
              <a:rPr lang="en-US" altLang="ko-KR" sz="1400" dirty="0">
                <a:latin typeface="Trebuchet MS" pitchFamily="34" charset="0"/>
              </a:rPr>
              <a:t>(&amp;q, </a:t>
            </a:r>
            <a:r>
              <a:rPr lang="en-US" altLang="ko-KR" sz="1400" dirty="0" err="1">
                <a:latin typeface="Trebuchet MS" pitchFamily="34" charset="0"/>
              </a:rPr>
              <a:t>ptr</a:t>
            </a:r>
            <a:r>
              <a:rPr lang="en-US" altLang="ko-KR" sz="1400" dirty="0">
                <a:latin typeface="Trebuchet MS" pitchFamily="34" charset="0"/>
              </a:rPr>
              <a:t>-&gt;right);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}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</a:t>
            </a:r>
            <a:endParaRPr lang="ko-KR" altLang="en-US" sz="14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51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레벨 순회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2078849"/>
            <a:ext cx="8153400" cy="4455495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//		  15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//	   4		 20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//    1	      16  25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TreeNode n1 = { 1,  NULL, NULL };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TreeNode n2 = { 4,  &amp;n1,  NULL };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TreeNode n3 = { 16, NULL, NULL };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TreeNode n4 = { 25, NULL, NULL };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TreeNode n5 = { 20, &amp;n3,  &amp;n4 };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TreeNode n6 = { 15, &amp;n2,  &amp;n5 };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TreeNode *root = &amp;n6;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int main(void)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printf</a:t>
            </a:r>
            <a:r>
              <a:rPr lang="en-US" altLang="ko-KR" sz="1400" dirty="0">
                <a:latin typeface="Trebuchet MS" pitchFamily="34" charset="0"/>
              </a:rPr>
              <a:t>("</a:t>
            </a:r>
            <a:r>
              <a:rPr lang="ko-KR" altLang="en-US" sz="1400" dirty="0">
                <a:latin typeface="Trebuchet MS" pitchFamily="34" charset="0"/>
              </a:rPr>
              <a:t>레벨 순회</a:t>
            </a:r>
            <a:r>
              <a:rPr lang="en-US" altLang="ko-KR" sz="1400" dirty="0">
                <a:latin typeface="Trebuchet MS" pitchFamily="34" charset="0"/>
              </a:rPr>
              <a:t>=");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level_order</a:t>
            </a:r>
            <a:r>
              <a:rPr lang="en-US" altLang="ko-KR" sz="1400" dirty="0">
                <a:latin typeface="Trebuchet MS" pitchFamily="34" charset="0"/>
              </a:rPr>
              <a:t>(root);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printf</a:t>
            </a:r>
            <a:r>
              <a:rPr lang="en-US" altLang="ko-KR" sz="1400" dirty="0">
                <a:latin typeface="Trebuchet MS" pitchFamily="34" charset="0"/>
              </a:rPr>
              <a:t>("\n");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	return 0;</a:t>
            </a:r>
          </a:p>
          <a:p>
            <a:pPr marL="0" indent="0" fontAlgn="base">
              <a:spcBef>
                <a:spcPts val="0"/>
              </a:spcBef>
              <a:buNone/>
              <a:defRPr/>
            </a:pPr>
            <a:r>
              <a:rPr lang="en-US" altLang="ko-KR" sz="1400" dirty="0">
                <a:latin typeface="Trebuchet MS" pitchFamily="34" charset="0"/>
              </a:rPr>
              <a:t>}</a:t>
            </a:r>
            <a:endParaRPr lang="ko-KR" altLang="en-US" sz="14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52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600200"/>
            <a:ext cx="8229600" cy="124373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레벨 순회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= [15]  [4]  [20]  [1]  [16]  [25]</a:t>
            </a:r>
            <a:endParaRPr lang="ko-KR" altLang="en-US" sz="16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53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수식 트리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Lucida Console" pitchFamily="49" charset="0"/>
              </a:rPr>
              <a:t>수식트리</a:t>
            </a:r>
            <a:r>
              <a:rPr lang="en-US" altLang="ko-KR" smtClean="0">
                <a:latin typeface="Lucida Console" pitchFamily="49" charset="0"/>
              </a:rPr>
              <a:t>: </a:t>
            </a:r>
            <a:r>
              <a:rPr lang="ko-KR" altLang="en-US" smtClean="0">
                <a:latin typeface="Lucida Console" pitchFamily="49" charset="0"/>
              </a:rPr>
              <a:t>산술식을 트리형태로 표현한 것</a:t>
            </a:r>
          </a:p>
          <a:p>
            <a:pPr lvl="1" eaLnBrk="1" hangingPunct="1"/>
            <a:r>
              <a:rPr lang="ko-KR" altLang="en-US" smtClean="0">
                <a:latin typeface="Lucida Console" pitchFamily="49" charset="0"/>
              </a:rPr>
              <a:t>비단말노드</a:t>
            </a:r>
            <a:r>
              <a:rPr lang="en-US" altLang="ko-KR" smtClean="0">
                <a:latin typeface="Lucida Console" pitchFamily="49" charset="0"/>
              </a:rPr>
              <a:t>: </a:t>
            </a:r>
            <a:r>
              <a:rPr lang="ko-KR" altLang="en-US" smtClean="0">
                <a:latin typeface="Lucida Console" pitchFamily="49" charset="0"/>
              </a:rPr>
              <a:t>연산자</a:t>
            </a:r>
            <a:r>
              <a:rPr lang="en-US" altLang="ko-KR" smtClean="0">
                <a:latin typeface="Lucida Console" pitchFamily="49" charset="0"/>
              </a:rPr>
              <a:t>(operator)</a:t>
            </a:r>
          </a:p>
          <a:p>
            <a:pPr lvl="1" eaLnBrk="1" hangingPunct="1"/>
            <a:r>
              <a:rPr lang="ko-KR" altLang="en-US" smtClean="0">
                <a:latin typeface="Lucida Console" pitchFamily="49" charset="0"/>
              </a:rPr>
              <a:t>단말노드</a:t>
            </a:r>
            <a:r>
              <a:rPr lang="en-US" altLang="ko-KR" smtClean="0">
                <a:latin typeface="Lucida Console" pitchFamily="49" charset="0"/>
              </a:rPr>
              <a:t>: </a:t>
            </a:r>
            <a:r>
              <a:rPr lang="ko-KR" altLang="en-US" smtClean="0">
                <a:latin typeface="Lucida Console" pitchFamily="49" charset="0"/>
              </a:rPr>
              <a:t>피연산자</a:t>
            </a:r>
            <a:r>
              <a:rPr lang="en-US" altLang="ko-KR" smtClean="0">
                <a:latin typeface="Lucida Console" pitchFamily="49" charset="0"/>
              </a:rPr>
              <a:t>(operand)</a:t>
            </a:r>
          </a:p>
          <a:p>
            <a:pPr eaLnBrk="1" hangingPunct="1"/>
            <a:r>
              <a:rPr lang="ko-KR" altLang="en-US" smtClean="0">
                <a:latin typeface="Lucida Console" pitchFamily="49" charset="0"/>
              </a:rPr>
              <a:t>예</a:t>
            </a:r>
            <a:r>
              <a:rPr lang="en-US" altLang="ko-KR" smtClean="0">
                <a:latin typeface="Lucida Console" pitchFamily="49" charset="0"/>
              </a:rPr>
              <a:t>)</a:t>
            </a:r>
          </a:p>
        </p:txBody>
      </p:sp>
      <p:pic>
        <p:nvPicPr>
          <p:cNvPr id="4406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20" y="2947752"/>
            <a:ext cx="5600920" cy="17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45" y="4857094"/>
            <a:ext cx="6896258" cy="133189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54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수식 트리 계산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75240" cy="18732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ko-KR" altLang="en-US" dirty="0" err="1" smtClean="0"/>
              <a:t>후위순회를</a:t>
            </a:r>
            <a:r>
              <a:rPr lang="ko-KR" altLang="en-US" dirty="0" smtClean="0"/>
              <a:t> 사용</a:t>
            </a:r>
          </a:p>
          <a:p>
            <a:pPr eaLnBrk="1" hangingPunct="1"/>
            <a:r>
              <a:rPr lang="ko-KR" altLang="en-US" dirty="0" err="1" smtClean="0"/>
              <a:t>서브트리의</a:t>
            </a:r>
            <a:r>
              <a:rPr lang="ko-KR" altLang="en-US" dirty="0" smtClean="0"/>
              <a:t> 값을 </a:t>
            </a:r>
            <a:r>
              <a:rPr lang="ko-KR" altLang="en-US" dirty="0" err="1" smtClean="0"/>
              <a:t>순환호출로</a:t>
            </a:r>
            <a:r>
              <a:rPr lang="ko-KR" altLang="en-US" dirty="0" smtClean="0"/>
              <a:t> 계산</a:t>
            </a:r>
          </a:p>
          <a:p>
            <a:pPr eaLnBrk="1" hangingPunct="1"/>
            <a:r>
              <a:rPr lang="ko-KR" altLang="en-US" dirty="0" smtClean="0"/>
              <a:t>비단말노드를 방문할 때 양쪽 </a:t>
            </a:r>
            <a:r>
              <a:rPr lang="ko-KR" altLang="en-US" dirty="0" err="1" smtClean="0"/>
              <a:t>서브트리의</a:t>
            </a:r>
            <a:r>
              <a:rPr lang="ko-KR" altLang="en-US" dirty="0" smtClean="0"/>
              <a:t> 값을 노드에 저장된 </a:t>
            </a:r>
            <a:endParaRPr lang="en-US" altLang="ko-KR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연산자를 이용하여 계산한다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79" y="3519010"/>
            <a:ext cx="3004301" cy="23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55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수식 트리 알고리즘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927100" y="1808163"/>
            <a:ext cx="7380288" cy="2408237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l" fontAlgn="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evaluate(</a:t>
            </a:r>
            <a:r>
              <a:rPr lang="en-US" altLang="en-US" sz="16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exp</a:t>
            </a: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)</a:t>
            </a:r>
          </a:p>
          <a:p>
            <a:pPr algn="l" fontAlgn="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altLang="en-US" sz="1600" dirty="0">
              <a:solidFill>
                <a:schemeClr val="tx1"/>
              </a:solidFill>
              <a:latin typeface="Trebuchet MS" pitchFamily="34" charset="0"/>
              <a:ea typeface="HY엽서M" pitchFamily="18" charset="-127"/>
            </a:endParaRPr>
          </a:p>
          <a:p>
            <a:pPr marL="342900" indent="-342900" algn="l" fontAlgn="t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if </a:t>
            </a:r>
            <a:r>
              <a:rPr lang="en-US" altLang="en-US" sz="16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exp</a:t>
            </a: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= NULL</a:t>
            </a:r>
          </a:p>
          <a:p>
            <a:pPr marL="342900" indent="-342900" algn="l" fontAlgn="t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then return 0;</a:t>
            </a:r>
          </a:p>
          <a:p>
            <a:pPr marL="342900" indent="-342900" algn="l" fontAlgn="t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else </a:t>
            </a:r>
            <a:r>
              <a:rPr lang="en-US" altLang="en-US" sz="16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x←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evaluate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exp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-&gt;left);</a:t>
            </a:r>
          </a:p>
          <a:p>
            <a:pPr marL="342900" indent="-342900" algn="l" fontAlgn="t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     </a:t>
            </a:r>
            <a:r>
              <a:rPr lang="en-US" altLang="en-US" sz="16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y←evaluate</a:t>
            </a: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exp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-&gt;right</a:t>
            </a: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);</a:t>
            </a:r>
            <a:endParaRPr lang="en-US" altLang="ko-KR" sz="1600" dirty="0">
              <a:solidFill>
                <a:schemeClr val="tx1"/>
              </a:solidFill>
              <a:latin typeface="Trebuchet MS" pitchFamily="34" charset="0"/>
              <a:ea typeface="HY엽서M" pitchFamily="18" charset="-127"/>
            </a:endParaRPr>
          </a:p>
          <a:p>
            <a:pPr marL="342900" indent="-342900" algn="l" fontAlgn="t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     </a:t>
            </a:r>
            <a:r>
              <a:rPr lang="en-US" altLang="en-US" sz="16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op←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exp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-&gt;data</a:t>
            </a: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;</a:t>
            </a:r>
          </a:p>
          <a:p>
            <a:pPr marL="342900" indent="-342900" algn="l" fontAlgn="t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    return (x op y);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56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프로그램</a:t>
            </a:r>
          </a:p>
        </p:txBody>
      </p:sp>
      <p:sp>
        <p:nvSpPr>
          <p:cNvPr id="47107" name="내용 개체 틀 2"/>
          <p:cNvSpPr>
            <a:spLocks noGrp="1"/>
          </p:cNvSpPr>
          <p:nvPr>
            <p:ph sz="quarter" idx="1"/>
          </p:nvPr>
        </p:nvSpPr>
        <p:spPr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err="1" smtClean="0">
                <a:latin typeface="Trebuchet MS" pitchFamily="34" charset="0"/>
              </a:rPr>
              <a:t>typedef</a:t>
            </a:r>
            <a:r>
              <a:rPr lang="en-US" altLang="ko-KR" sz="1400" dirty="0" smtClean="0">
                <a:latin typeface="Trebuchet MS" pitchFamily="34" charset="0"/>
              </a:rPr>
              <a:t> </a:t>
            </a:r>
            <a:r>
              <a:rPr lang="en-US" altLang="ko-KR" sz="1400" dirty="0" err="1" smtClean="0">
                <a:latin typeface="Trebuchet MS" pitchFamily="34" charset="0"/>
              </a:rPr>
              <a:t>struct</a:t>
            </a:r>
            <a:r>
              <a:rPr lang="en-US" altLang="ko-KR" sz="1400" dirty="0" smtClean="0">
                <a:latin typeface="Trebuchet MS" pitchFamily="34" charset="0"/>
              </a:rPr>
              <a:t> TreeNode {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	int data;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	</a:t>
            </a:r>
            <a:r>
              <a:rPr lang="en-US" altLang="ko-KR" sz="1400" dirty="0" err="1" smtClean="0">
                <a:latin typeface="Trebuchet MS" pitchFamily="34" charset="0"/>
              </a:rPr>
              <a:t>struct</a:t>
            </a:r>
            <a:r>
              <a:rPr lang="en-US" altLang="ko-KR" sz="1400" dirty="0" smtClean="0">
                <a:latin typeface="Trebuchet MS" pitchFamily="34" charset="0"/>
              </a:rPr>
              <a:t> TreeNode *left, *right;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} TreeNode;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//		 +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//	 *		 +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// 	1 4 	  	16 25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TreeNode n1={1, NULL, NULL};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TreeNode n2={4, NULL, NULL};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TreeNode n3={'*', &amp;n1, &amp;n2};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TreeNode n4={16, NULL, NULL};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TreeNode n5={25, NULL, NULL};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TreeNode n6={'+', &amp;n4, &amp;n5};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TreeNode n7={'+', &amp;n3, &amp;n6};</a:t>
            </a:r>
          </a:p>
          <a:p>
            <a:pPr marL="0" indent="0" eaLnBrk="1" fontAlgn="base" hangingPunct="1">
              <a:buFont typeface="Wingdings" pitchFamily="2" charset="2"/>
              <a:buNone/>
            </a:pPr>
            <a:r>
              <a:rPr lang="en-US" altLang="ko-KR" sz="1400" dirty="0" smtClean="0">
                <a:latin typeface="Trebuchet MS" pitchFamily="34" charset="0"/>
              </a:rPr>
              <a:t>TreeNode *</a:t>
            </a:r>
            <a:r>
              <a:rPr lang="en-US" altLang="ko-KR" sz="1400" dirty="0" err="1" smtClean="0">
                <a:latin typeface="Trebuchet MS" pitchFamily="34" charset="0"/>
              </a:rPr>
              <a:t>exp</a:t>
            </a:r>
            <a:r>
              <a:rPr lang="en-US" altLang="ko-KR" sz="1400" dirty="0" smtClean="0">
                <a:latin typeface="Trebuchet MS" pitchFamily="34" charset="0"/>
              </a:rPr>
              <a:t>= &amp;n7;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ko-KR" altLang="en-US" sz="1400" dirty="0" smtClean="0">
              <a:latin typeface="Trebuchet MS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57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내용 개체 틀 2"/>
          <p:cNvSpPr>
            <a:spLocks noGrp="1"/>
          </p:cNvSpPr>
          <p:nvPr>
            <p:ph sz="quarter" idx="1"/>
          </p:nvPr>
        </p:nvSpPr>
        <p:spPr>
          <a:xfrm>
            <a:off x="701570" y="503675"/>
            <a:ext cx="8229600" cy="616585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// </a:t>
            </a:r>
            <a:r>
              <a:rPr lang="ko-KR" altLang="en-US" sz="1400" dirty="0">
                <a:latin typeface="Trebuchet MS" pitchFamily="34" charset="0"/>
              </a:rPr>
              <a:t>수식 계산 함수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int evaluate(</a:t>
            </a:r>
            <a:r>
              <a:rPr lang="en-US" altLang="ko-KR" sz="1400" dirty="0" err="1">
                <a:latin typeface="Trebuchet MS" pitchFamily="34" charset="0"/>
              </a:rPr>
              <a:t>TreeNode</a:t>
            </a:r>
            <a:r>
              <a:rPr lang="en-US" altLang="ko-KR" sz="1400" dirty="0">
                <a:latin typeface="Trebuchet MS" pitchFamily="34" charset="0"/>
              </a:rPr>
              <a:t> *root)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if (root == NULL</a:t>
            </a:r>
            <a:r>
              <a:rPr lang="en-US" altLang="ko-KR" sz="1400" dirty="0" smtClean="0">
                <a:latin typeface="Trebuchet MS" pitchFamily="34" charset="0"/>
              </a:rPr>
              <a:t>)</a:t>
            </a:r>
            <a:r>
              <a:rPr lang="en-US" altLang="ko-KR" sz="1400" dirty="0">
                <a:latin typeface="Trebuchet MS" pitchFamily="34" charset="0"/>
              </a:rPr>
              <a:t>	return 0;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if (root-&gt;left == NULL &amp;&amp; root-&gt;right == </a:t>
            </a:r>
            <a:r>
              <a:rPr lang="en-US" altLang="ko-KR" sz="1400" dirty="0" smtClean="0">
                <a:latin typeface="Trebuchet MS" pitchFamily="34" charset="0"/>
              </a:rPr>
              <a:t>NULL)return </a:t>
            </a:r>
            <a:r>
              <a:rPr lang="en-US" altLang="ko-KR" sz="1400" dirty="0">
                <a:latin typeface="Trebuchet MS" pitchFamily="34" charset="0"/>
              </a:rPr>
              <a:t>root-&gt;data;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else </a:t>
            </a:r>
            <a:r>
              <a:rPr lang="en-US" altLang="ko-KR" sz="1400" dirty="0" smtClean="0">
                <a:latin typeface="Trebuchet MS" pitchFamily="34" charset="0"/>
              </a:rPr>
              <a:t>{</a:t>
            </a:r>
            <a:r>
              <a:rPr lang="en-US" altLang="ko-KR" sz="1400" dirty="0">
                <a:latin typeface="Trebuchet MS" pitchFamily="34" charset="0"/>
              </a:rPr>
              <a:t>	int op1 = evaluate(root-&gt;left);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int op2 = evaluate(root-&gt;right);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</a:t>
            </a:r>
            <a:r>
              <a:rPr lang="en-US" altLang="ko-KR" sz="1400" dirty="0" err="1">
                <a:latin typeface="Trebuchet MS" pitchFamily="34" charset="0"/>
              </a:rPr>
              <a:t>printf</a:t>
            </a:r>
            <a:r>
              <a:rPr lang="en-US" altLang="ko-KR" sz="1400" dirty="0">
                <a:latin typeface="Trebuchet MS" pitchFamily="34" charset="0"/>
              </a:rPr>
              <a:t>("%d %c %d</a:t>
            </a:r>
            <a:r>
              <a:rPr lang="ko-KR" altLang="en-US" sz="1400" dirty="0">
                <a:latin typeface="Trebuchet MS" pitchFamily="34" charset="0"/>
              </a:rPr>
              <a:t>을 계산합니다</a:t>
            </a:r>
            <a:r>
              <a:rPr lang="en-US" altLang="ko-KR" sz="1400" dirty="0">
                <a:latin typeface="Trebuchet MS" pitchFamily="34" charset="0"/>
              </a:rPr>
              <a:t>.\n", op1, root-&gt;data, op2);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switch (root-&gt;data) {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case </a:t>
            </a:r>
            <a:r>
              <a:rPr lang="en-US" altLang="ko-KR" sz="1400" dirty="0" smtClean="0">
                <a:latin typeface="Trebuchet MS" pitchFamily="34" charset="0"/>
              </a:rPr>
              <a:t>'+':</a:t>
            </a:r>
            <a:r>
              <a:rPr lang="en-US" altLang="ko-KR" sz="1400" dirty="0">
                <a:latin typeface="Trebuchet MS" pitchFamily="34" charset="0"/>
              </a:rPr>
              <a:t>	return op1 + op2;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case </a:t>
            </a:r>
            <a:r>
              <a:rPr lang="en-US" altLang="ko-KR" sz="1400" dirty="0" smtClean="0">
                <a:latin typeface="Trebuchet MS" pitchFamily="34" charset="0"/>
              </a:rPr>
              <a:t>'-':</a:t>
            </a:r>
            <a:r>
              <a:rPr lang="en-US" altLang="ko-KR" sz="1400" dirty="0">
                <a:latin typeface="Trebuchet MS" pitchFamily="34" charset="0"/>
              </a:rPr>
              <a:t>	return op1 - op2;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case </a:t>
            </a:r>
            <a:r>
              <a:rPr lang="en-US" altLang="ko-KR" sz="1400" dirty="0" smtClean="0">
                <a:latin typeface="Trebuchet MS" pitchFamily="34" charset="0"/>
              </a:rPr>
              <a:t>'*':</a:t>
            </a:r>
            <a:r>
              <a:rPr lang="en-US" altLang="ko-KR" sz="1400" dirty="0">
                <a:latin typeface="Trebuchet MS" pitchFamily="34" charset="0"/>
              </a:rPr>
              <a:t>	return op1 * op2;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case </a:t>
            </a:r>
            <a:r>
              <a:rPr lang="en-US" altLang="ko-KR" sz="1400" dirty="0" smtClean="0">
                <a:latin typeface="Trebuchet MS" pitchFamily="34" charset="0"/>
              </a:rPr>
              <a:t>'/':</a:t>
            </a:r>
            <a:r>
              <a:rPr lang="en-US" altLang="ko-KR" sz="1400" dirty="0">
                <a:latin typeface="Trebuchet MS" pitchFamily="34" charset="0"/>
              </a:rPr>
              <a:t>	return op1 / op2;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}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}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return 0;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}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//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int main(void)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printf</a:t>
            </a:r>
            <a:r>
              <a:rPr lang="en-US" altLang="ko-KR" sz="1400" dirty="0">
                <a:latin typeface="Trebuchet MS" pitchFamily="34" charset="0"/>
              </a:rPr>
              <a:t>("</a:t>
            </a:r>
            <a:r>
              <a:rPr lang="ko-KR" altLang="en-US" sz="1400" dirty="0">
                <a:latin typeface="Trebuchet MS" pitchFamily="34" charset="0"/>
              </a:rPr>
              <a:t>수식의 값은 </a:t>
            </a:r>
            <a:r>
              <a:rPr lang="en-US" altLang="ko-KR" sz="1400" dirty="0">
                <a:latin typeface="Trebuchet MS" pitchFamily="34" charset="0"/>
              </a:rPr>
              <a:t>%d</a:t>
            </a:r>
            <a:r>
              <a:rPr lang="ko-KR" altLang="en-US" sz="1400" dirty="0">
                <a:latin typeface="Trebuchet MS" pitchFamily="34" charset="0"/>
              </a:rPr>
              <a:t>입니다</a:t>
            </a:r>
            <a:r>
              <a:rPr lang="en-US" altLang="ko-KR" sz="1400" dirty="0">
                <a:latin typeface="Trebuchet MS" pitchFamily="34" charset="0"/>
              </a:rPr>
              <a:t>. \n", evaluate(</a:t>
            </a:r>
            <a:r>
              <a:rPr lang="en-US" altLang="ko-KR" sz="1400" dirty="0" err="1">
                <a:latin typeface="Trebuchet MS" pitchFamily="34" charset="0"/>
              </a:rPr>
              <a:t>exp</a:t>
            </a:r>
            <a:r>
              <a:rPr lang="en-US" altLang="ko-KR" sz="1400" dirty="0">
                <a:latin typeface="Trebuchet MS" pitchFamily="34" charset="0"/>
              </a:rPr>
              <a:t>));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return 0;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}</a:t>
            </a:r>
            <a:endParaRPr lang="en-US" altLang="ko-KR" sz="1400" dirty="0" smtClean="0">
              <a:latin typeface="Trebuchet MS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58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600200"/>
            <a:ext cx="8229600" cy="164878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1 * 4</a:t>
            </a: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을 계산합니다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16 + 25</a:t>
            </a: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을 계산합니다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4 + 41</a:t>
            </a: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을 계산합니다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수식의 값은 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45</a:t>
            </a: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입니다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endParaRPr lang="ko-KR" altLang="en-US" sz="16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59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트리의</a:t>
            </a:r>
            <a:r>
              <a:rPr lang="ko-KR" altLang="en-US" dirty="0" smtClean="0"/>
              <a:t> 용어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533400" y="5049180"/>
            <a:ext cx="7864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t" hangingPunct="1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노드</a:t>
            </a:r>
            <a:r>
              <a:rPr lang="en-US" altLang="ko-KR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(node): </a:t>
            </a: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트리의 구성요소 </a:t>
            </a:r>
          </a:p>
          <a:p>
            <a:pPr algn="l" eaLnBrk="1" fontAlgn="t" hangingPunct="1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루트</a:t>
            </a:r>
            <a:r>
              <a:rPr lang="en-US" altLang="ko-KR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(root): </a:t>
            </a: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부모가 없는 노드</a:t>
            </a:r>
            <a:r>
              <a:rPr lang="en-US" altLang="ko-KR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(A)</a:t>
            </a:r>
          </a:p>
          <a:p>
            <a:pPr algn="l" eaLnBrk="1" fontAlgn="t" hangingPunct="1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 dirty="0" err="1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서브트리</a:t>
            </a:r>
            <a:r>
              <a:rPr lang="en-US" altLang="ko-KR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(subtree): </a:t>
            </a:r>
            <a:r>
              <a:rPr lang="ko-KR" altLang="en-US" dirty="0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하나의 노드와 그 노드들의 자손들로 이루어진 트리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1582931"/>
            <a:ext cx="4424340" cy="31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6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디렉토리</a:t>
            </a:r>
            <a:r>
              <a:rPr lang="ko-KR" altLang="en-US" dirty="0" smtClean="0"/>
              <a:t> 용량 계산</a:t>
            </a:r>
          </a:p>
        </p:txBody>
      </p:sp>
      <p:sp>
        <p:nvSpPr>
          <p:cNvPr id="49155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디렉토리의 용량을 계산하는데 후위 트리 순회 사용</a:t>
            </a: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85" y="2573905"/>
            <a:ext cx="5004652" cy="33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60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디렉토리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용량 계산 프로그램</a:t>
            </a:r>
          </a:p>
        </p:txBody>
      </p:sp>
      <p:sp>
        <p:nvSpPr>
          <p:cNvPr id="50179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229600" cy="531086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int </a:t>
            </a:r>
            <a:r>
              <a:rPr lang="en-US" altLang="ko-KR" sz="1600" dirty="0" err="1">
                <a:latin typeface="Trebuchet MS" pitchFamily="34" charset="0"/>
              </a:rPr>
              <a:t>calc_dir_size</a:t>
            </a:r>
            <a:r>
              <a:rPr lang="en-US" altLang="ko-KR" sz="1600" dirty="0">
                <a:latin typeface="Trebuchet MS" pitchFamily="34" charset="0"/>
              </a:rPr>
              <a:t>(</a:t>
            </a:r>
            <a:r>
              <a:rPr lang="en-US" altLang="ko-KR" sz="1600" dirty="0" err="1">
                <a:latin typeface="Trebuchet MS" pitchFamily="34" charset="0"/>
              </a:rPr>
              <a:t>TreeNode</a:t>
            </a:r>
            <a:r>
              <a:rPr lang="en-US" altLang="ko-KR" sz="1600" dirty="0">
                <a:latin typeface="Trebuchet MS" pitchFamily="34" charset="0"/>
              </a:rPr>
              <a:t> *root)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int </a:t>
            </a:r>
            <a:r>
              <a:rPr lang="en-US" altLang="ko-KR" sz="1600" dirty="0" err="1">
                <a:latin typeface="Trebuchet MS" pitchFamily="34" charset="0"/>
              </a:rPr>
              <a:t>left_size</a:t>
            </a:r>
            <a:r>
              <a:rPr lang="en-US" altLang="ko-KR" sz="1600" dirty="0">
                <a:latin typeface="Trebuchet MS" pitchFamily="34" charset="0"/>
              </a:rPr>
              <a:t>, </a:t>
            </a:r>
            <a:r>
              <a:rPr lang="en-US" altLang="ko-KR" sz="1600" dirty="0" err="1">
                <a:latin typeface="Trebuchet MS" pitchFamily="34" charset="0"/>
              </a:rPr>
              <a:t>right_size</a:t>
            </a:r>
            <a:r>
              <a:rPr lang="en-US" altLang="ko-KR" sz="1600" dirty="0">
                <a:latin typeface="Trebuchet MS" pitchFamily="34" charset="0"/>
              </a:rPr>
              <a:t>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if (root == NULL) return 0;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altLang="ko-KR" sz="16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left_size</a:t>
            </a:r>
            <a:r>
              <a:rPr lang="en-US" altLang="ko-KR" sz="1600" dirty="0">
                <a:latin typeface="Trebuchet MS" pitchFamily="34" charset="0"/>
              </a:rPr>
              <a:t> = </a:t>
            </a:r>
            <a:r>
              <a:rPr lang="en-US" altLang="ko-KR" sz="1600" dirty="0" err="1">
                <a:latin typeface="Trebuchet MS" pitchFamily="34" charset="0"/>
              </a:rPr>
              <a:t>calc_dir_size</a:t>
            </a:r>
            <a:r>
              <a:rPr lang="en-US" altLang="ko-KR" sz="1600" dirty="0">
                <a:latin typeface="Trebuchet MS" pitchFamily="34" charset="0"/>
              </a:rPr>
              <a:t>(root-&gt;left);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right_size</a:t>
            </a:r>
            <a:r>
              <a:rPr lang="en-US" altLang="ko-KR" sz="1600" dirty="0">
                <a:latin typeface="Trebuchet MS" pitchFamily="34" charset="0"/>
              </a:rPr>
              <a:t> = </a:t>
            </a:r>
            <a:r>
              <a:rPr lang="en-US" altLang="ko-KR" sz="1600" dirty="0" err="1">
                <a:latin typeface="Trebuchet MS" pitchFamily="34" charset="0"/>
              </a:rPr>
              <a:t>calc_dir_size</a:t>
            </a:r>
            <a:r>
              <a:rPr lang="en-US" altLang="ko-KR" sz="1600" dirty="0">
                <a:latin typeface="Trebuchet MS" pitchFamily="34" charset="0"/>
              </a:rPr>
              <a:t>(root-&gt;right);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return (root-&gt;data + </a:t>
            </a:r>
            <a:r>
              <a:rPr lang="en-US" altLang="ko-KR" sz="1600" dirty="0" err="1">
                <a:latin typeface="Trebuchet MS" pitchFamily="34" charset="0"/>
              </a:rPr>
              <a:t>left_size</a:t>
            </a:r>
            <a:r>
              <a:rPr lang="en-US" altLang="ko-KR" sz="1600" dirty="0">
                <a:latin typeface="Trebuchet MS" pitchFamily="34" charset="0"/>
              </a:rPr>
              <a:t> + </a:t>
            </a:r>
            <a:r>
              <a:rPr lang="en-US" altLang="ko-KR" sz="1600" dirty="0" err="1">
                <a:latin typeface="Trebuchet MS" pitchFamily="34" charset="0"/>
              </a:rPr>
              <a:t>right_size</a:t>
            </a:r>
            <a:r>
              <a:rPr lang="en-US" altLang="ko-KR" sz="1600" dirty="0">
                <a:latin typeface="Trebuchet MS" pitchFamily="34" charset="0"/>
              </a:rPr>
              <a:t>);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}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//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int main(void)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TreeNode n4 = { 500, NULL, NULL };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TreeNode n5 = { 200, NULL, NULL };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TreeNode n3 = { 100, &amp;n4, &amp;n5 };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TreeNode n2 = { 50, NULL, NULL };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TreeNode n1 = { 0, &amp;n2, &amp;n3 };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altLang="ko-KR" sz="16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	</a:t>
            </a:r>
            <a:r>
              <a:rPr lang="en-US" altLang="ko-KR" sz="1600" dirty="0" err="1">
                <a:latin typeface="Trebuchet MS" pitchFamily="34" charset="0"/>
              </a:rPr>
              <a:t>printf</a:t>
            </a:r>
            <a:r>
              <a:rPr lang="en-US" altLang="ko-KR" sz="1600" dirty="0">
                <a:latin typeface="Trebuchet MS" pitchFamily="34" charset="0"/>
              </a:rPr>
              <a:t>("</a:t>
            </a:r>
            <a:r>
              <a:rPr lang="ko-KR" altLang="en-US" sz="1600" dirty="0">
                <a:latin typeface="Trebuchet MS" pitchFamily="34" charset="0"/>
              </a:rPr>
              <a:t>디렉토리의 크기</a:t>
            </a:r>
            <a:r>
              <a:rPr lang="en-US" altLang="ko-KR" sz="1600" dirty="0">
                <a:latin typeface="Trebuchet MS" pitchFamily="34" charset="0"/>
              </a:rPr>
              <a:t>=%d\n", </a:t>
            </a:r>
            <a:r>
              <a:rPr lang="en-US" altLang="ko-KR" sz="1600" dirty="0" err="1">
                <a:latin typeface="Trebuchet MS" pitchFamily="34" charset="0"/>
              </a:rPr>
              <a:t>calc_dir_size</a:t>
            </a:r>
            <a:r>
              <a:rPr lang="en-US" altLang="ko-KR" sz="1600" dirty="0">
                <a:latin typeface="Trebuchet MS" pitchFamily="34" charset="0"/>
              </a:rPr>
              <a:t>(&amp;n1));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600" dirty="0">
                <a:latin typeface="Trebuchet MS" pitchFamily="34" charset="0"/>
              </a:rPr>
              <a:t>}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61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600200"/>
            <a:ext cx="8229600" cy="164878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디렉토리의 크기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=850</a:t>
            </a:r>
            <a:endParaRPr lang="ko-KR" altLang="en-US" sz="16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62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트리 연산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노드</a:t>
            </a:r>
            <a:r>
              <a:rPr lang="ko-KR" altLang="en-US" dirty="0" smtClean="0"/>
              <a:t> 개수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575050" cy="2773363"/>
          </a:xfrm>
        </p:spPr>
        <p:txBody>
          <a:bodyPr/>
          <a:lstStyle/>
          <a:p>
            <a:pPr eaLnBrk="1" hangingPunct="1"/>
            <a:r>
              <a:rPr lang="ko-KR" altLang="en-US" smtClean="0"/>
              <a:t>탐색 트리안의 노드의</a:t>
            </a:r>
            <a:endParaRPr lang="en-US" altLang="ko-KR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	</a:t>
            </a:r>
            <a:r>
              <a:rPr lang="ko-KR" altLang="en-US" smtClean="0"/>
              <a:t>개수를 계산</a:t>
            </a:r>
          </a:p>
          <a:p>
            <a:pPr eaLnBrk="1" hangingPunct="1"/>
            <a:r>
              <a:rPr lang="ko-KR" altLang="en-US" smtClean="0"/>
              <a:t>각각의 서브트리에 대하여 순환 호출한 다음</a:t>
            </a:r>
            <a:r>
              <a:rPr lang="en-US" altLang="ko-KR" smtClean="0"/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	</a:t>
            </a:r>
            <a:r>
              <a:rPr lang="ko-KR" altLang="en-US" smtClean="0"/>
              <a:t>반환되는 값에 </a:t>
            </a:r>
            <a:r>
              <a:rPr lang="en-US" altLang="ko-KR" smtClean="0"/>
              <a:t>1</a:t>
            </a:r>
            <a:r>
              <a:rPr lang="ko-KR" altLang="en-US" smtClean="0"/>
              <a:t>을 더하여 반환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032250" y="1538288"/>
            <a:ext cx="4751388" cy="2117725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int 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get_node_count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TreeNode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*node)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{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int count=0;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if( node != NULL )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  count = 1 + 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get_node_count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(node-&gt;left)+ 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get_node_count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(node-&gt;right);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return count;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}</a:t>
            </a:r>
            <a:endParaRPr lang="en-US" altLang="en-US" sz="1400" dirty="0">
              <a:solidFill>
                <a:schemeClr val="tx1"/>
              </a:solidFill>
              <a:latin typeface="Trebuchet MS" pitchFamily="34" charset="0"/>
              <a:ea typeface="HY엽서M" pitchFamily="18" charset="-127"/>
            </a:endParaRPr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3032125" y="4067175"/>
            <a:ext cx="431800" cy="431800"/>
          </a:xfrm>
          <a:prstGeom prst="ellipse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2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>
            <a:off x="2168525" y="4787900"/>
            <a:ext cx="431800" cy="431800"/>
          </a:xfrm>
          <a:prstGeom prst="ellipse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2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3968750" y="4787900"/>
            <a:ext cx="431800" cy="431800"/>
          </a:xfrm>
          <a:prstGeom prst="ellipse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2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59433" name="Oval 9"/>
          <p:cNvSpPr>
            <a:spLocks noChangeArrowheads="1"/>
          </p:cNvSpPr>
          <p:nvPr/>
        </p:nvSpPr>
        <p:spPr bwMode="auto">
          <a:xfrm>
            <a:off x="1719263" y="5462587"/>
            <a:ext cx="431800" cy="431800"/>
          </a:xfrm>
          <a:prstGeom prst="ellipse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2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59434" name="Oval 10"/>
          <p:cNvSpPr>
            <a:spLocks noChangeArrowheads="1"/>
          </p:cNvSpPr>
          <p:nvPr/>
        </p:nvSpPr>
        <p:spPr bwMode="auto">
          <a:xfrm>
            <a:off x="2619375" y="5462587"/>
            <a:ext cx="431800" cy="431800"/>
          </a:xfrm>
          <a:prstGeom prst="ellipse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2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59435" name="Oval 11"/>
          <p:cNvSpPr>
            <a:spLocks noChangeArrowheads="1"/>
          </p:cNvSpPr>
          <p:nvPr/>
        </p:nvSpPr>
        <p:spPr bwMode="auto">
          <a:xfrm>
            <a:off x="3475038" y="5462587"/>
            <a:ext cx="431800" cy="431800"/>
          </a:xfrm>
          <a:prstGeom prst="ellipse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240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51223" name="AutoShape 13"/>
          <p:cNvCxnSpPr>
            <a:cxnSpLocks noChangeShapeType="1"/>
          </p:cNvCxnSpPr>
          <p:nvPr/>
        </p:nvCxnSpPr>
        <p:spPr bwMode="auto">
          <a:xfrm flipH="1">
            <a:off x="2536825" y="4435475"/>
            <a:ext cx="558800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4" name="AutoShape 14"/>
          <p:cNvCxnSpPr>
            <a:cxnSpLocks noChangeShapeType="1"/>
          </p:cNvCxnSpPr>
          <p:nvPr/>
        </p:nvCxnSpPr>
        <p:spPr bwMode="auto">
          <a:xfrm>
            <a:off x="3400425" y="4435475"/>
            <a:ext cx="6318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5" name="AutoShape 15"/>
          <p:cNvCxnSpPr>
            <a:cxnSpLocks noChangeShapeType="1"/>
          </p:cNvCxnSpPr>
          <p:nvPr/>
        </p:nvCxnSpPr>
        <p:spPr bwMode="auto">
          <a:xfrm flipH="1">
            <a:off x="2087563" y="5156200"/>
            <a:ext cx="144462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6" name="AutoShape 16"/>
          <p:cNvCxnSpPr>
            <a:cxnSpLocks noChangeShapeType="1"/>
          </p:cNvCxnSpPr>
          <p:nvPr/>
        </p:nvCxnSpPr>
        <p:spPr bwMode="auto">
          <a:xfrm>
            <a:off x="2536825" y="5156200"/>
            <a:ext cx="146050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7" name="AutoShape 17"/>
          <p:cNvCxnSpPr>
            <a:cxnSpLocks noChangeShapeType="1"/>
          </p:cNvCxnSpPr>
          <p:nvPr/>
        </p:nvCxnSpPr>
        <p:spPr bwMode="auto">
          <a:xfrm flipH="1">
            <a:off x="3843338" y="5156200"/>
            <a:ext cx="188912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8" name="Text Box 20"/>
          <p:cNvSpPr txBox="1">
            <a:spLocks noChangeArrowheads="1"/>
          </p:cNvSpPr>
          <p:nvPr/>
        </p:nvSpPr>
        <p:spPr bwMode="auto">
          <a:xfrm>
            <a:off x="1536700" y="519588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Lucida Console" pitchFamily="49" charset="0"/>
              </a:rPr>
              <a:t>1</a:t>
            </a:r>
          </a:p>
        </p:txBody>
      </p:sp>
      <p:sp>
        <p:nvSpPr>
          <p:cNvPr id="51229" name="Text Box 21"/>
          <p:cNvSpPr txBox="1">
            <a:spLocks noChangeArrowheads="1"/>
          </p:cNvSpPr>
          <p:nvPr/>
        </p:nvSpPr>
        <p:spPr bwMode="auto">
          <a:xfrm>
            <a:off x="2754313" y="5146675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Lucida Console" pitchFamily="49" charset="0"/>
              </a:rPr>
              <a:t>1</a:t>
            </a:r>
          </a:p>
        </p:txBody>
      </p:sp>
      <p:sp>
        <p:nvSpPr>
          <p:cNvPr id="51230" name="Text Box 22"/>
          <p:cNvSpPr txBox="1">
            <a:spLocks noChangeArrowheads="1"/>
          </p:cNvSpPr>
          <p:nvPr/>
        </p:nvSpPr>
        <p:spPr bwMode="auto">
          <a:xfrm>
            <a:off x="2124075" y="442753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Lucida Console" pitchFamily="49" charset="0"/>
              </a:rPr>
              <a:t>3</a:t>
            </a:r>
          </a:p>
        </p:txBody>
      </p:sp>
      <p:sp>
        <p:nvSpPr>
          <p:cNvPr id="51231" name="Text Box 23"/>
          <p:cNvSpPr txBox="1">
            <a:spLocks noChangeArrowheads="1"/>
          </p:cNvSpPr>
          <p:nvPr/>
        </p:nvSpPr>
        <p:spPr bwMode="auto">
          <a:xfrm>
            <a:off x="3475038" y="5146675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Lucida Console" pitchFamily="49" charset="0"/>
              </a:rPr>
              <a:t>1</a:t>
            </a:r>
          </a:p>
        </p:txBody>
      </p:sp>
      <p:sp>
        <p:nvSpPr>
          <p:cNvPr id="51232" name="Text Box 24"/>
          <p:cNvSpPr txBox="1">
            <a:spLocks noChangeArrowheads="1"/>
          </p:cNvSpPr>
          <p:nvPr/>
        </p:nvSpPr>
        <p:spPr bwMode="auto">
          <a:xfrm>
            <a:off x="4059238" y="4427538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Lucida Console" pitchFamily="49" charset="0"/>
              </a:rPr>
              <a:t>2</a:t>
            </a:r>
          </a:p>
        </p:txBody>
      </p:sp>
      <p:sp>
        <p:nvSpPr>
          <p:cNvPr id="51233" name="Text Box 25"/>
          <p:cNvSpPr txBox="1">
            <a:spLocks noChangeArrowheads="1"/>
          </p:cNvSpPr>
          <p:nvPr/>
        </p:nvSpPr>
        <p:spPr bwMode="auto">
          <a:xfrm>
            <a:off x="2933700" y="3706813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Lucida Console" pitchFamily="49" charset="0"/>
              </a:rPr>
              <a:t>6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63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4" y="3789040"/>
            <a:ext cx="3717003" cy="224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트리 연산</a:t>
            </a:r>
            <a:r>
              <a:rPr lang="en-US" altLang="ko-KR" dirty="0" smtClean="0"/>
              <a:t>: </a:t>
            </a:r>
            <a:r>
              <a:rPr lang="ko-KR" altLang="en-US" dirty="0" smtClean="0"/>
              <a:t>높이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440113" cy="2773363"/>
          </a:xfrm>
        </p:spPr>
        <p:txBody>
          <a:bodyPr/>
          <a:lstStyle/>
          <a:p>
            <a:pPr eaLnBrk="1" hangingPunct="1"/>
            <a:r>
              <a:rPr lang="ko-KR" altLang="en-US" smtClean="0"/>
              <a:t>서브트리에 대하여 순환호출하고 서브 트리들의 반환값 중에서 최대값을 구하여 반환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941763" y="1808163"/>
            <a:ext cx="4751387" cy="2117725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int 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get_height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TreeNode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*node)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{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int height=0;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if( node != NULL )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   height = 1 + max(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get_height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(node-&gt;left), 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get_height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(node-&gt;right));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 return height;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}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64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이진 트리 연산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단말 노드 개수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00453" y="1763815"/>
            <a:ext cx="7976992" cy="3410164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int 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get_leaf_count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TreeNode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 *node)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{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int count = 0;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en-US" sz="1400" dirty="0">
              <a:solidFill>
                <a:schemeClr val="tx1"/>
              </a:solidFill>
              <a:latin typeface="Trebuchet MS" pitchFamily="34" charset="0"/>
              <a:ea typeface="HY엽서M" pitchFamily="18" charset="-127"/>
            </a:endParaRP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if (node != NULL) {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	if (node-&gt;left == NULL &amp;&amp; node-&gt;right == NULL)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		return 1;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	else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		count = 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get_leaf_count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(node-&gt;left) +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		</a:t>
            </a:r>
            <a:r>
              <a:rPr lang="en-US" altLang="en-US" sz="1400" dirty="0" err="1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get_leaf_count</a:t>
            </a: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(node-&gt;right);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}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return count;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}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65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스레드 이진 트리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Trebuchet MS" pitchFamily="34" charset="0"/>
              </a:rPr>
              <a:t>이진트리의 </a:t>
            </a:r>
            <a:r>
              <a:rPr lang="en-US" altLang="ko-KR" smtClean="0">
                <a:latin typeface="Trebuchet MS" pitchFamily="34" charset="0"/>
              </a:rPr>
              <a:t>NULL </a:t>
            </a:r>
            <a:r>
              <a:rPr lang="ko-KR" altLang="en-US" smtClean="0">
                <a:latin typeface="Trebuchet MS" pitchFamily="34" charset="0"/>
              </a:rPr>
              <a:t>링크를  이용하여 순환 호출 없이도 트리의 노드들을 순회</a:t>
            </a:r>
          </a:p>
          <a:p>
            <a:pPr eaLnBrk="1" hangingPunct="1"/>
            <a:r>
              <a:rPr lang="en-US" altLang="ko-KR" smtClean="0">
                <a:latin typeface="Trebuchet MS" pitchFamily="34" charset="0"/>
              </a:rPr>
              <a:t>NULL </a:t>
            </a:r>
            <a:r>
              <a:rPr lang="ko-KR" altLang="en-US" smtClean="0">
                <a:latin typeface="Trebuchet MS" pitchFamily="34" charset="0"/>
              </a:rPr>
              <a:t>링크에 중위 순회시에 후속 노드인 </a:t>
            </a:r>
            <a:r>
              <a:rPr lang="ko-KR" altLang="en-US" b="1" smtClean="0">
                <a:latin typeface="Trebuchet MS" pitchFamily="34" charset="0"/>
              </a:rPr>
              <a:t>중위 후속자</a:t>
            </a:r>
            <a:r>
              <a:rPr lang="en-US" altLang="ko-KR" b="1" smtClean="0">
                <a:latin typeface="Trebuchet MS" pitchFamily="34" charset="0"/>
              </a:rPr>
              <a:t>(inorder successor)</a:t>
            </a:r>
            <a:r>
              <a:rPr lang="ko-KR" altLang="en-US" b="1" smtClean="0">
                <a:latin typeface="Trebuchet MS" pitchFamily="34" charset="0"/>
              </a:rPr>
              <a:t>를 </a:t>
            </a:r>
            <a:r>
              <a:rPr lang="ko-KR" altLang="en-US" smtClean="0">
                <a:latin typeface="Trebuchet MS" pitchFamily="34" charset="0"/>
              </a:rPr>
              <a:t>저장시켜 놓은 트리가 </a:t>
            </a:r>
            <a:r>
              <a:rPr lang="ko-KR" altLang="en-US" b="1" smtClean="0">
                <a:latin typeface="Trebuchet MS" pitchFamily="34" charset="0"/>
              </a:rPr>
              <a:t>스레드 이진 트리</a:t>
            </a:r>
            <a:r>
              <a:rPr lang="en-US" altLang="ko-KR" b="1" smtClean="0">
                <a:latin typeface="Trebuchet MS" pitchFamily="34" charset="0"/>
              </a:rPr>
              <a:t>(threaded binary tree)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0" y="3879050"/>
            <a:ext cx="4381500" cy="204787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66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스레드</a:t>
            </a:r>
            <a:r>
              <a:rPr lang="ko-KR" altLang="en-US" dirty="0" smtClean="0"/>
              <a:t> 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구현</a:t>
            </a:r>
          </a:p>
        </p:txBody>
      </p:sp>
      <p:sp>
        <p:nvSpPr>
          <p:cNvPr id="54275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Trebuchet MS" pitchFamily="34" charset="0"/>
              </a:rPr>
              <a:t>단말노드와 비단말노드의 구별을 위하여 </a:t>
            </a:r>
            <a:r>
              <a:rPr lang="en-US" altLang="ko-KR" smtClean="0">
                <a:latin typeface="Trebuchet MS" pitchFamily="34" charset="0"/>
              </a:rPr>
              <a:t>is_thread </a:t>
            </a:r>
            <a:r>
              <a:rPr lang="ko-KR" altLang="en-US" smtClean="0">
                <a:latin typeface="Trebuchet MS" pitchFamily="34" charset="0"/>
              </a:rPr>
              <a:t>필드 필요</a:t>
            </a:r>
          </a:p>
          <a:p>
            <a:pPr eaLnBrk="1" hangingPunct="1"/>
            <a:endParaRPr lang="ko-KR" altLang="en-US" smtClean="0">
              <a:latin typeface="Trebuchet MS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06488" y="2551113"/>
            <a:ext cx="6931025" cy="13239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typedef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struct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TreeNode {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int data;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struct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TreeNode *left, *right;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int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is_thread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; //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만약 오른쪽 링크가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스레드이면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TRUE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 TreeNode;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67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스레드</a:t>
            </a:r>
            <a:r>
              <a:rPr lang="ko-KR" altLang="en-US" dirty="0" smtClean="0"/>
              <a:t> 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구현</a:t>
            </a:r>
          </a:p>
        </p:txBody>
      </p:sp>
      <p:sp>
        <p:nvSpPr>
          <p:cNvPr id="55299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Trebuchet MS" pitchFamily="34" charset="0"/>
              </a:rPr>
              <a:t>중위 후속자를 찾는 함수 작성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81063" y="2484438"/>
            <a:ext cx="7605712" cy="30464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//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TreeNode *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find_successor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(TreeNode *p)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{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// q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는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p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의 오른쪽 포인터</a:t>
            </a:r>
          </a:p>
          <a:p>
            <a:pPr algn="l">
              <a:defRPr/>
            </a:pP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TreeNode *q = p-&gt;right;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만약 오른쪽 포인터가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NULL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이거나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스레드이면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오른쪽 포인터를 반환</a:t>
            </a:r>
          </a:p>
          <a:p>
            <a:pPr algn="l">
              <a:defRPr/>
            </a:pP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if( q==NULL || p-&gt;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is_thread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== TRUE)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	return q;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만약 오른쪽 자식이면 다시 가장 왼쪽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노드로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이동</a:t>
            </a:r>
          </a:p>
          <a:p>
            <a:pPr algn="l">
              <a:defRPr/>
            </a:pP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while( q-&gt;left != NULL ) q = q-&gt;left;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return q;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68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스레드</a:t>
            </a:r>
            <a:r>
              <a:rPr lang="ko-KR" altLang="en-US" dirty="0" smtClean="0"/>
              <a:t> 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구현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12648" y="1673805"/>
            <a:ext cx="81534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typedef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struct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TreeNode {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int data;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struct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TReeNode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*left, *right;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int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is_thread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; //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만약 오른쪽 링크가 스레드이면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TRUE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 TreeNode;</a:t>
            </a:r>
            <a:endParaRPr lang="ko-KR" altLang="en-US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69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트리의</a:t>
            </a:r>
            <a:r>
              <a:rPr lang="ko-KR" altLang="en-US" dirty="0" smtClean="0"/>
              <a:t> 용어</a:t>
            </a: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533400" y="4959170"/>
            <a:ext cx="74707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t" hangingPunct="1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단말노드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(terminal node):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자식이 없는 노드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(A,B,C,D)</a:t>
            </a:r>
          </a:p>
          <a:p>
            <a:pPr algn="l" eaLnBrk="1" fontAlgn="t" hangingPunct="1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비단말노드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: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적어도 하나의 자식을 가지는 노드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(E,F,G,H,I,J)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1503066"/>
            <a:ext cx="4471730" cy="313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7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스레드</a:t>
            </a:r>
            <a:r>
              <a:rPr lang="ko-KR" altLang="en-US" dirty="0" smtClean="0"/>
              <a:t> 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구현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12648" y="1673805"/>
            <a:ext cx="8153400" cy="30469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TreeNode *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find_successor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(TreeNode * p)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{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// q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는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p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의 오른쪽 포인터</a:t>
            </a:r>
          </a:p>
          <a:p>
            <a:pPr algn="l">
              <a:defRPr/>
            </a:pP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TreeNode * q = p-&gt;right;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만약 오른쪽 포인터가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NULL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이거나 스레드이면 오른쪽 포인터를 반환</a:t>
            </a:r>
          </a:p>
          <a:p>
            <a:pPr algn="l">
              <a:defRPr/>
            </a:pP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if (q == NULL || p-&gt;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is_thread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== TRUE)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	return q;</a:t>
            </a:r>
          </a:p>
          <a:p>
            <a:pPr algn="l">
              <a:defRPr/>
            </a:pPr>
            <a:endParaRPr lang="en-US" altLang="ko-KR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만약 오른쪽 자식이면 다시 가장 왼쪽 노드로 이동</a:t>
            </a:r>
          </a:p>
          <a:p>
            <a:pPr algn="l">
              <a:defRPr/>
            </a:pP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while (q-&gt;left != NULL) q = q-&gt;left;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return q;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</a:t>
            </a:r>
            <a:endParaRPr lang="ko-KR" altLang="en-US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70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스레드</a:t>
            </a:r>
            <a:r>
              <a:rPr lang="ko-KR" altLang="en-US" dirty="0" smtClean="0"/>
              <a:t> 이진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구현</a:t>
            </a:r>
          </a:p>
        </p:txBody>
      </p:sp>
      <p:sp>
        <p:nvSpPr>
          <p:cNvPr id="5632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Trebuchet MS" pitchFamily="34" charset="0"/>
              </a:rPr>
              <a:t>스레드 버전 중위 순회 함수 작성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81063" y="2484438"/>
            <a:ext cx="7605712" cy="28924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void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thread_inorder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TreeNode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 *t)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{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TreeNode *q;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q=t;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while (q-&gt;left) q = q-&gt;left;//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가장 왼쪽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노드로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간다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.</a:t>
            </a:r>
            <a:endParaRPr lang="ko-KR" altLang="en-US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>
              <a:defRPr/>
            </a:pP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do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{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printf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("%c ", q-&gt;data);//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데이터 출력</a:t>
            </a:r>
          </a:p>
          <a:p>
            <a:pPr algn="l">
              <a:defRPr/>
            </a:pP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q = </a:t>
            </a:r>
            <a:r>
              <a:rPr lang="en-US" altLang="ko-KR" sz="1600" dirty="0" err="1">
                <a:solidFill>
                  <a:schemeClr val="tx1"/>
                </a:solidFill>
                <a:latin typeface="Trebuchet MS" pitchFamily="34" charset="0"/>
              </a:rPr>
              <a:t>find_successor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(q); // </a:t>
            </a:r>
            <a:r>
              <a:rPr lang="ko-KR" altLang="en-US" sz="1600" dirty="0" err="1">
                <a:solidFill>
                  <a:schemeClr val="tx1"/>
                </a:solidFill>
                <a:latin typeface="Trebuchet MS" pitchFamily="34" charset="0"/>
              </a:rPr>
              <a:t>후속자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 함수 호출</a:t>
            </a:r>
          </a:p>
          <a:p>
            <a:pPr algn="l">
              <a:defRPr/>
            </a:pP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 while(q);			// NULL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이 아니면</a:t>
            </a:r>
          </a:p>
          <a:p>
            <a:pPr algn="l">
              <a:defRPr/>
            </a:pP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</a:t>
            </a:r>
            <a:endParaRPr lang="ko-KR" altLang="en-US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71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이진탐색트리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985125" cy="14684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ko-KR" altLang="en-US" smtClean="0">
                <a:latin typeface="Lucida Console" pitchFamily="49" charset="0"/>
              </a:rPr>
              <a:t>탐색작업을 효율적으로 하기 위한 자료구조</a:t>
            </a:r>
          </a:p>
          <a:p>
            <a:pPr eaLnBrk="1" hangingPunct="1"/>
            <a:r>
              <a:rPr lang="en-US" altLang="ko-KR" smtClean="0">
                <a:solidFill>
                  <a:srgbClr val="FF3300"/>
                </a:solidFill>
                <a:latin typeface="Lucida Console" pitchFamily="49" charset="0"/>
              </a:rPr>
              <a:t>key(</a:t>
            </a:r>
            <a:r>
              <a:rPr lang="ko-KR" altLang="en-US" smtClean="0">
                <a:solidFill>
                  <a:srgbClr val="FF3300"/>
                </a:solidFill>
                <a:latin typeface="Lucida Console" pitchFamily="49" charset="0"/>
              </a:rPr>
              <a:t>왼쪽서브트리</a:t>
            </a:r>
            <a:r>
              <a:rPr lang="en-US" altLang="ko-KR" smtClean="0">
                <a:solidFill>
                  <a:srgbClr val="FF3300"/>
                </a:solidFill>
                <a:latin typeface="Lucida Console" pitchFamily="49" charset="0"/>
              </a:rPr>
              <a:t>)≤key(</a:t>
            </a:r>
            <a:r>
              <a:rPr lang="ko-KR" altLang="en-US" smtClean="0">
                <a:solidFill>
                  <a:srgbClr val="FF3300"/>
                </a:solidFill>
                <a:latin typeface="Lucida Console" pitchFamily="49" charset="0"/>
              </a:rPr>
              <a:t>루트노드</a:t>
            </a:r>
            <a:r>
              <a:rPr lang="en-US" altLang="ko-KR" smtClean="0">
                <a:solidFill>
                  <a:srgbClr val="FF3300"/>
                </a:solidFill>
                <a:latin typeface="Lucida Console" pitchFamily="49" charset="0"/>
              </a:rPr>
              <a:t>)≤key(</a:t>
            </a:r>
            <a:r>
              <a:rPr lang="ko-KR" altLang="en-US" smtClean="0">
                <a:solidFill>
                  <a:srgbClr val="FF3300"/>
                </a:solidFill>
                <a:latin typeface="Lucida Console" pitchFamily="49" charset="0"/>
              </a:rPr>
              <a:t>오른쪽서브트리</a:t>
            </a:r>
            <a:r>
              <a:rPr lang="en-US" altLang="ko-KR" smtClean="0">
                <a:solidFill>
                  <a:srgbClr val="FF3300"/>
                </a:solidFill>
                <a:latin typeface="Lucida Console" pitchFamily="49" charset="0"/>
              </a:rPr>
              <a:t>)</a:t>
            </a:r>
          </a:p>
          <a:p>
            <a:pPr eaLnBrk="1" hangingPunct="1"/>
            <a:r>
              <a:rPr lang="ko-KR" altLang="en-US" smtClean="0">
                <a:latin typeface="Lucida Console" pitchFamily="49" charset="0"/>
              </a:rPr>
              <a:t>이진탐색를 중위순회하면 오름차순으로 정렬된 값을 얻을 수 있다</a:t>
            </a:r>
            <a:r>
              <a:rPr lang="en-US" altLang="ko-KR" smtClean="0">
                <a:latin typeface="Lucida Console" pitchFamily="49" charset="0"/>
              </a:rPr>
              <a:t>.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3159125"/>
            <a:ext cx="2907695" cy="28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85" y="3289756"/>
            <a:ext cx="2745305" cy="25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72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이진탐색트리에서의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탐색연산</a:t>
            </a:r>
            <a:endParaRPr lang="ko-KR" alt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64513" cy="17843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ko-KR" altLang="en-US" smtClean="0"/>
              <a:t>비교한 결과가 같으면 탐색이 성공적으로 끝난다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비교한 결과가</a:t>
            </a:r>
            <a:r>
              <a:rPr lang="en-US" altLang="ko-KR" smtClean="0"/>
              <a:t>, </a:t>
            </a:r>
            <a:r>
              <a:rPr lang="ko-KR" altLang="en-US" smtClean="0"/>
              <a:t>주어진 키 값이 루트 노드의 키값보다 작으면 탐색은 이 루트 노드의 왼쪽 자식을 기준으로 다시 시작한다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비교한 결과가</a:t>
            </a:r>
            <a:r>
              <a:rPr lang="en-US" altLang="ko-KR" smtClean="0"/>
              <a:t>, </a:t>
            </a:r>
            <a:r>
              <a:rPr lang="ko-KR" altLang="en-US" smtClean="0"/>
              <a:t>주어진 키 값이 루트 노드의 키값보다 크면 탐색은 이 루트 노드의 오른쪽 자식을 기준으로 다시 시작한다</a:t>
            </a:r>
            <a:r>
              <a:rPr lang="en-US" altLang="ko-KR" smtClean="0"/>
              <a:t>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664" y="3474005"/>
            <a:ext cx="3971584" cy="2919284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73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이진탐색트리에서의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탐색연산</a:t>
            </a:r>
            <a:endParaRPr lang="ko-KR" altLang="en-US" dirty="0" smtClean="0"/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792163" y="1673225"/>
            <a:ext cx="7694612" cy="2376488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search (root, key):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en-US" sz="1400" dirty="0">
              <a:solidFill>
                <a:schemeClr val="tx1"/>
              </a:solidFill>
              <a:latin typeface="Trebuchet MS" pitchFamily="34" charset="0"/>
              <a:ea typeface="HY엽서M" pitchFamily="18" charset="-127"/>
            </a:endParaRP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if root == NULL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 then return NULL;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if key == KEY(root)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 then return root;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 else if key &lt; KEY(root)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	then return search(LEFT(root), k);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Trebuchet MS" pitchFamily="34" charset="0"/>
                <a:ea typeface="HY엽서M" pitchFamily="18" charset="-127"/>
              </a:rPr>
              <a:t>		else return search(RIGHT(root), k);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4149080"/>
            <a:ext cx="2768202" cy="24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74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 sz="4100" dirty="0">
              <a:solidFill>
                <a:schemeClr val="tx2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탐색을 구현하는 방법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/>
              <a:t>반복적 </a:t>
            </a:r>
            <a:r>
              <a:rPr lang="ko-KR" altLang="en-US" dirty="0"/>
              <a:t>방법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dirty="0"/>
              <a:t>순환적 방법</a:t>
            </a:r>
          </a:p>
          <a:p>
            <a:endParaRPr lang="ko-KR" altLang="en-US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75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 sz="4100" dirty="0">
              <a:solidFill>
                <a:schemeClr val="tx2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904875" y="1763815"/>
            <a:ext cx="7334250" cy="2554288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//</a:t>
            </a: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순환적인 탐색 함수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TreeNode  *search(TreeNode  *node,  int  key)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{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     if ( node == NULL )  return NULL;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     if ( key == node-&gt;key ) return node;     (1)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     else if ( key &lt; node-&gt;key )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           return  search(node-&gt;left, key);     (2)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     else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           return  sear </a:t>
            </a:r>
            <a:r>
              <a:rPr lang="en-US" altLang="ko-KR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ch</a:t>
            </a:r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(node-&gt;right, key);  (3)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순환적인 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76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 sz="4100" dirty="0">
              <a:solidFill>
                <a:schemeClr val="tx2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612648" y="1763815"/>
            <a:ext cx="8153400" cy="3046413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반복적인 탐색 함수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TreeNode *search(TreeNode *node, int key) 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{ 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while(node != NULL){ 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 if( key == node-&gt;key ) return node; 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 else if( key &lt; node-&gt;key ) 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	node = node-&gt;left; 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 else 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	node = node-&gt;right; 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} 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	return NULL; 	//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탐색에 실패했을 경우 </a:t>
            </a:r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NULL </a:t>
            </a:r>
            <a:r>
              <a:rPr lang="ko-KR" altLang="en-US" sz="1600" dirty="0">
                <a:solidFill>
                  <a:schemeClr val="tx1"/>
                </a:solidFill>
                <a:latin typeface="Trebuchet MS" pitchFamily="34" charset="0"/>
              </a:rPr>
              <a:t>반환</a:t>
            </a:r>
          </a:p>
          <a:p>
            <a:pPr algn="l" eaLnBrk="1" hangingPunct="1"/>
            <a:r>
              <a:rPr lang="en-US" altLang="ko-KR" sz="1600" dirty="0">
                <a:solidFill>
                  <a:schemeClr val="tx1"/>
                </a:solidFill>
                <a:latin typeface="Trebuchet MS" pitchFamily="34" charset="0"/>
              </a:rPr>
              <a:t>} </a:t>
            </a:r>
            <a:endParaRPr lang="ko-KR" altLang="en-US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반복적인 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77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이진탐색트리에서의 삽입연산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940675" cy="15589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ko-KR" altLang="en-US" smtClean="0"/>
              <a:t>이진 탐색 트리에 원소를 삽입하기 위해서는 먼저 탐색을 </a:t>
            </a:r>
            <a:endParaRPr lang="en-US" altLang="ko-KR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	</a:t>
            </a:r>
            <a:r>
              <a:rPr lang="ko-KR" altLang="en-US" smtClean="0"/>
              <a:t>수행하는 것이 필요</a:t>
            </a:r>
          </a:p>
          <a:p>
            <a:pPr eaLnBrk="1" hangingPunct="1"/>
            <a:r>
              <a:rPr lang="ko-KR" altLang="en-US" smtClean="0"/>
              <a:t>탐색에 실패한 위치가 바로 새로운 노드를 삽입하는 위치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13965"/>
            <a:ext cx="5056467" cy="302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78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 sz="4100" dirty="0">
              <a:solidFill>
                <a:schemeClr val="tx2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814626" y="1763815"/>
            <a:ext cx="7749443" cy="3588675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insert (root, n):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if KEY(n) == KEY(root)			// root</a:t>
            </a: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와 키가 같으면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then return;				// return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else if KEY(n) &lt; KEY(root) then	// root</a:t>
            </a: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보다 키가 작으면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if LEFT(root) == NULL		// root</a:t>
            </a: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의 왼쪽 자식이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	    </a:t>
            </a: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then LEFT(root) ← n;		// </a:t>
            </a: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없으면 </a:t>
            </a: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n</a:t>
            </a: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이 왼쪽 자식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	    </a:t>
            </a: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else insert(LEFT(root),n);	// </a:t>
            </a: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있으면 순환 호출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else				</a:t>
            </a:r>
            <a:r>
              <a:rPr lang="en-US" altLang="en-US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// </a:t>
            </a: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root</a:t>
            </a: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보다 키가 크면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if RIGHT(root) == NULL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	    then RIGHT(root) ← n;</a:t>
            </a:r>
          </a:p>
          <a:p>
            <a:pPr algn="l"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	    else insert(RIGHT(root),n);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이진 </a:t>
            </a:r>
            <a:r>
              <a:rPr lang="ko-KR" altLang="en-US" dirty="0" err="1" smtClean="0"/>
              <a:t>탐색트리에서의</a:t>
            </a:r>
            <a:r>
              <a:rPr lang="ko-KR" altLang="en-US" dirty="0" smtClean="0"/>
              <a:t> 삽입 연</a:t>
            </a:r>
            <a:r>
              <a:rPr lang="ko-KR" altLang="en-US" dirty="0"/>
              <a:t>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79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트리의</a:t>
            </a:r>
            <a:r>
              <a:rPr lang="ko-KR" altLang="en-US" dirty="0" smtClean="0"/>
              <a:t> 용어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566738" y="4670425"/>
            <a:ext cx="74707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t" hangingPunct="1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자식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부모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형제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조상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자손 노드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: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인간과 동일 </a:t>
            </a:r>
          </a:p>
          <a:p>
            <a:pPr algn="l" eaLnBrk="1" fontAlgn="t" hangingPunct="1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레벨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(level):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트리의 각층의 번호</a:t>
            </a:r>
          </a:p>
          <a:p>
            <a:pPr algn="l" eaLnBrk="1" fontAlgn="t" hangingPunct="1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높이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(height):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트리의 최대 레벨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(3)</a:t>
            </a:r>
          </a:p>
          <a:p>
            <a:pPr algn="l" eaLnBrk="1" fontAlgn="t" hangingPunct="1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차수</a:t>
            </a:r>
            <a:r>
              <a:rPr lang="en-US" altLang="ko-KR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(degree): </a:t>
            </a:r>
            <a:r>
              <a:rPr lang="ko-KR" altLang="en-US">
                <a:solidFill>
                  <a:schemeClr val="tx1"/>
                </a:solidFill>
                <a:latin typeface="Trebuchet MS" pitchFamily="34" charset="0"/>
                <a:ea typeface="굴림체" pitchFamily="49" charset="-127"/>
              </a:rPr>
              <a:t>노드가 가지고 있는 자식 노드의 개수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47" y="1538790"/>
            <a:ext cx="4738611" cy="29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8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868362" y="1808820"/>
            <a:ext cx="7407275" cy="3108543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TreeNode * </a:t>
            </a:r>
            <a:r>
              <a:rPr lang="en-US" altLang="ko-KR" sz="1400" dirty="0" err="1">
                <a:solidFill>
                  <a:schemeClr val="tx1"/>
                </a:solidFill>
                <a:latin typeface="Trebuchet MS" pitchFamily="34" charset="0"/>
              </a:rPr>
              <a:t>insert_node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(TreeNode * node, int key)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{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// </a:t>
            </a:r>
            <a:r>
              <a:rPr lang="ko-KR" altLang="en-US" sz="1400" dirty="0">
                <a:solidFill>
                  <a:schemeClr val="tx1"/>
                </a:solidFill>
                <a:latin typeface="Trebuchet MS" pitchFamily="34" charset="0"/>
              </a:rPr>
              <a:t>트리가 공백이면 새로운 노드를 반환한다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. 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if (node == NULL) return </a:t>
            </a:r>
            <a:r>
              <a:rPr lang="en-US" altLang="ko-KR" sz="1400" dirty="0" err="1">
                <a:solidFill>
                  <a:schemeClr val="tx1"/>
                </a:solidFill>
                <a:latin typeface="Trebuchet MS" pitchFamily="34" charset="0"/>
              </a:rPr>
              <a:t>new_node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(key);</a:t>
            </a:r>
          </a:p>
          <a:p>
            <a:pPr algn="l" eaLnBrk="1" hangingPunct="1"/>
            <a:endParaRPr lang="en-US" altLang="ko-KR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// </a:t>
            </a:r>
            <a:r>
              <a:rPr lang="ko-KR" altLang="en-US" sz="1400" dirty="0">
                <a:solidFill>
                  <a:schemeClr val="tx1"/>
                </a:solidFill>
                <a:latin typeface="Trebuchet MS" pitchFamily="34" charset="0"/>
              </a:rPr>
              <a:t>그렇지 않으면 순환적으로 트리를 내려간다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. 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if (key &lt; node-&gt;key)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	node-&gt;left = </a:t>
            </a:r>
            <a:r>
              <a:rPr lang="en-US" altLang="ko-KR" sz="1400" dirty="0" err="1">
                <a:solidFill>
                  <a:schemeClr val="tx1"/>
                </a:solidFill>
                <a:latin typeface="Trebuchet MS" pitchFamily="34" charset="0"/>
              </a:rPr>
              <a:t>insert_node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(node-&gt;left, key);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else if (key &gt; node-&gt;key)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	node-&gt;right = </a:t>
            </a:r>
            <a:r>
              <a:rPr lang="en-US" altLang="ko-KR" sz="1400" dirty="0" err="1">
                <a:solidFill>
                  <a:schemeClr val="tx1"/>
                </a:solidFill>
                <a:latin typeface="Trebuchet MS" pitchFamily="34" charset="0"/>
              </a:rPr>
              <a:t>insert_node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(node-&gt;right, key);</a:t>
            </a:r>
          </a:p>
          <a:p>
            <a:pPr algn="l" eaLnBrk="1" hangingPunct="1"/>
            <a:endParaRPr lang="en-US" altLang="ko-KR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// </a:t>
            </a:r>
            <a:r>
              <a:rPr lang="ko-KR" altLang="en-US" sz="1400" dirty="0">
                <a:solidFill>
                  <a:schemeClr val="tx1"/>
                </a:solidFill>
                <a:latin typeface="Trebuchet MS" pitchFamily="34" charset="0"/>
              </a:rPr>
              <a:t>변경된 루트 포인터를 반환한다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. 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return node;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}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 sz="4100" dirty="0">
              <a:solidFill>
                <a:schemeClr val="tx2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이진탐색트리에서의</a:t>
            </a:r>
            <a:r>
              <a:rPr lang="ko-KR" altLang="en-US" dirty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err="1"/>
              <a:t>삽입연산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80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1106615" y="2033845"/>
            <a:ext cx="6551612" cy="1600438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TreeNode * </a:t>
            </a:r>
            <a:r>
              <a:rPr lang="en-US" altLang="ko-KR" sz="1400" dirty="0" err="1">
                <a:solidFill>
                  <a:schemeClr val="tx1"/>
                </a:solidFill>
                <a:latin typeface="Trebuchet MS" pitchFamily="34" charset="0"/>
              </a:rPr>
              <a:t>new_node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(int item)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{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TreeNode * temp = (TreeNode *)</a:t>
            </a:r>
            <a:r>
              <a:rPr lang="en-US" altLang="ko-KR" sz="1400" dirty="0" err="1">
                <a:solidFill>
                  <a:schemeClr val="tx1"/>
                </a:solidFill>
                <a:latin typeface="Trebuchet MS" pitchFamily="34" charset="0"/>
              </a:rPr>
              <a:t>malloc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Trebuchet MS" pitchFamily="34" charset="0"/>
              </a:rPr>
              <a:t>sizeof</a:t>
            </a:r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(TreeNode));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temp-&gt;key = item;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temp-&gt;left = temp-&gt;right = NULL;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	return temp;</a:t>
            </a:r>
          </a:p>
          <a:p>
            <a:pPr algn="l" eaLnBrk="1" hangingPunct="1"/>
            <a:r>
              <a:rPr lang="en-US" altLang="ko-KR" sz="1400" dirty="0">
                <a:solidFill>
                  <a:schemeClr val="tx1"/>
                </a:solidFill>
                <a:latin typeface="Trebuchet MS" pitchFamily="34" charset="0"/>
              </a:rPr>
              <a:t>}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 sz="4100" dirty="0">
              <a:solidFill>
                <a:schemeClr val="tx2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이진탐색트리에서의</a:t>
            </a:r>
            <a:r>
              <a:rPr lang="ko-KR" altLang="en-US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err="1"/>
              <a:t>삽입연산</a:t>
            </a:r>
            <a:endParaRPr lang="ko-KR" altLang="en-US" dirty="0">
              <a:ln w="6350">
                <a:solidFill>
                  <a:schemeClr val="accent1">
                    <a:lumMod val="20000"/>
                    <a:lumOff val="80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8000">
                    <a:schemeClr val="accent1">
                      <a:lumMod val="60000"/>
                      <a:lumOff val="40000"/>
                    </a:schemeClr>
                  </a:gs>
                  <a:gs pos="57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80010" dist="40640" dir="5040000" algn="tl">
                  <a:srgbClr val="000000">
                    <a:alpha val="30000"/>
                  </a:srgbClr>
                </a:outerShdw>
              </a:effectLst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81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이진탐색트리에서의 삭제연산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10550" cy="4303713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Trebuchet MS" pitchFamily="34" charset="0"/>
              </a:rPr>
              <a:t>3</a:t>
            </a:r>
            <a:r>
              <a:rPr lang="ko-KR" altLang="en-US" smtClean="0">
                <a:latin typeface="Trebuchet MS" pitchFamily="34" charset="0"/>
              </a:rPr>
              <a:t>가지의 경우</a:t>
            </a:r>
          </a:p>
          <a:p>
            <a:pPr marL="762000" lvl="1" indent="-304800" eaLnBrk="1" hangingPunct="1">
              <a:buFont typeface="Wingdings" pitchFamily="2" charset="2"/>
              <a:buNone/>
            </a:pPr>
            <a:r>
              <a:rPr lang="en-US" altLang="ko-KR" smtClean="0">
                <a:latin typeface="Trebuchet MS" pitchFamily="34" charset="0"/>
              </a:rPr>
              <a:t>1. </a:t>
            </a:r>
            <a:r>
              <a:rPr lang="ko-KR" altLang="en-US" smtClean="0">
                <a:latin typeface="Trebuchet MS" pitchFamily="34" charset="0"/>
              </a:rPr>
              <a:t>삭제하려는 노드가 단말 노드 일 경우</a:t>
            </a:r>
          </a:p>
          <a:p>
            <a:pPr marL="762000" lvl="1" indent="-304800" eaLnBrk="1" hangingPunct="1">
              <a:buFont typeface="Wingdings" pitchFamily="2" charset="2"/>
              <a:buNone/>
            </a:pPr>
            <a:r>
              <a:rPr lang="en-US" altLang="ko-KR" smtClean="0">
                <a:latin typeface="Trebuchet MS" pitchFamily="34" charset="0"/>
              </a:rPr>
              <a:t>2. </a:t>
            </a:r>
            <a:r>
              <a:rPr lang="ko-KR" altLang="en-US" smtClean="0">
                <a:latin typeface="Trebuchet MS" pitchFamily="34" charset="0"/>
              </a:rPr>
              <a:t>삭제하려는 노드가 하나의 왼쪽이나 오른쪽 서브 트리 중 하나만 가지고 있는 경우</a:t>
            </a:r>
          </a:p>
          <a:p>
            <a:pPr marL="762000" lvl="1" indent="-304800" eaLnBrk="1" hangingPunct="1">
              <a:buFont typeface="Wingdings" pitchFamily="2" charset="2"/>
              <a:buNone/>
            </a:pPr>
            <a:r>
              <a:rPr lang="en-US" altLang="ko-KR" smtClean="0">
                <a:latin typeface="Trebuchet MS" pitchFamily="34" charset="0"/>
              </a:rPr>
              <a:t>3. </a:t>
            </a:r>
            <a:r>
              <a:rPr lang="ko-KR" altLang="en-US" smtClean="0">
                <a:latin typeface="Trebuchet MS" pitchFamily="34" charset="0"/>
              </a:rPr>
              <a:t>삭제하려는 노드가 두개의 서브 트리 모두 가지고 있는 경우</a:t>
            </a:r>
          </a:p>
          <a:p>
            <a:pPr eaLnBrk="1" hangingPunct="1"/>
            <a:endParaRPr lang="ko-KR" altLang="en-US" smtClean="0">
              <a:latin typeface="Trebuchet MS" pitchFamily="34" charset="0"/>
            </a:endParaRPr>
          </a:p>
          <a:p>
            <a:pPr eaLnBrk="1" hangingPunct="1"/>
            <a:r>
              <a:rPr lang="en-US" altLang="ko-KR" smtClean="0">
                <a:latin typeface="Trebuchet MS" pitchFamily="34" charset="0"/>
              </a:rPr>
              <a:t>CASE 1: </a:t>
            </a:r>
            <a:r>
              <a:rPr lang="ko-KR" altLang="en-US" smtClean="0">
                <a:latin typeface="Trebuchet MS" pitchFamily="34" charset="0"/>
              </a:rPr>
              <a:t>삭제하려는 노드가 단말 노드일 경우</a:t>
            </a:r>
            <a:r>
              <a:rPr lang="en-US" altLang="ko-KR" smtClean="0">
                <a:latin typeface="Trebuchet MS" pitchFamily="34" charset="0"/>
              </a:rPr>
              <a:t>: </a:t>
            </a:r>
            <a:r>
              <a:rPr lang="ko-KR" altLang="en-US" smtClean="0">
                <a:latin typeface="Trebuchet MS" pitchFamily="34" charset="0"/>
              </a:rPr>
              <a:t>단말노드의 부모노드를 찾아서 연결을 끊으면 된다</a:t>
            </a:r>
            <a:r>
              <a:rPr lang="en-US" altLang="ko-KR" smtClean="0">
                <a:latin typeface="Trebuchet MS" pitchFamily="34" charset="0"/>
              </a:rPr>
              <a:t>.  </a:t>
            </a:r>
            <a:r>
              <a:rPr lang="ko-KR" altLang="en-US" smtClean="0">
                <a:latin typeface="Trebuchet MS" pitchFamily="34" charset="0"/>
              </a:rPr>
              <a:t>　</a:t>
            </a:r>
          </a:p>
          <a:p>
            <a:pPr marL="762000" lvl="1" indent="-304800" eaLnBrk="1" hangingPunct="1"/>
            <a:endParaRPr lang="en-US" altLang="ko-KR" smtClean="0">
              <a:latin typeface="Trebuchet MS" pitchFamily="34" charset="0"/>
            </a:endParaRPr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1916113" y="5949950"/>
            <a:ext cx="765175" cy="2254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4329100"/>
            <a:ext cx="6516637" cy="22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82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이진탐색트리에서의 삭제연산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10550" cy="4303713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Trebuchet MS" pitchFamily="34" charset="0"/>
                <a:ea typeface="HY엽서L" pitchFamily="18" charset="-127"/>
              </a:rPr>
              <a:t>CASE 2:</a:t>
            </a:r>
            <a:r>
              <a:rPr lang="ko-KR" altLang="en-US" smtClean="0">
                <a:latin typeface="Trebuchet MS" pitchFamily="34" charset="0"/>
              </a:rPr>
              <a:t>삭제하려는 노드가 하나의 서브트리만 갖고 있는 경우 </a:t>
            </a:r>
            <a:r>
              <a:rPr lang="en-US" altLang="ko-KR" smtClean="0">
                <a:latin typeface="Trebuchet MS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latin typeface="Trebuchet MS" pitchFamily="34" charset="0"/>
              </a:rPr>
              <a:t>	</a:t>
            </a:r>
            <a:r>
              <a:rPr lang="ko-KR" altLang="en-US" smtClean="0">
                <a:latin typeface="Trebuchet MS" pitchFamily="34" charset="0"/>
              </a:rPr>
              <a:t>삭제되는 노드가 왼쪽이나 오른쪽 서브 트리중 하나만 갖고 있을 때</a:t>
            </a:r>
            <a:r>
              <a:rPr lang="en-US" altLang="ko-KR" smtClean="0">
                <a:latin typeface="Trebuchet MS" pitchFamily="34" charset="0"/>
              </a:rPr>
              <a:t>, </a:t>
            </a:r>
            <a:r>
              <a:rPr lang="ko-KR" altLang="en-US" smtClean="0">
                <a:latin typeface="Trebuchet MS" pitchFamily="34" charset="0"/>
              </a:rPr>
              <a:t>그 노드는 삭제하고 서브 트리는 부모 노드에 붙여준다</a:t>
            </a:r>
            <a:r>
              <a:rPr lang="en-US" altLang="ko-KR" smtClean="0">
                <a:latin typeface="Trebuchet MS" pitchFamily="34" charset="0"/>
              </a:rPr>
              <a:t>.</a:t>
            </a:r>
            <a:endParaRPr lang="en-US" altLang="ko-KR" smtClean="0">
              <a:latin typeface="Trebuchet MS" pitchFamily="34" charset="0"/>
              <a:ea typeface="HY엽서L" pitchFamily="18" charset="-127"/>
            </a:endParaRPr>
          </a:p>
          <a:p>
            <a:pPr marL="762000" lvl="1" indent="-304800" eaLnBrk="1" hangingPunct="1"/>
            <a:endParaRPr lang="en-US" altLang="ko-KR" smtClean="0">
              <a:latin typeface="Trebuchet MS" pitchFamily="34" charset="0"/>
              <a:ea typeface="HY엽서L" pitchFamily="18" charset="-127"/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1827213" y="4778375"/>
            <a:ext cx="765175" cy="2254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52" y="3739180"/>
            <a:ext cx="6777245" cy="252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83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이진탐색트리에서의 삭제연산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10550" cy="4303713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Trebuchet MS" pitchFamily="34" charset="0"/>
                <a:ea typeface="HY엽서L" pitchFamily="18" charset="-127"/>
              </a:rPr>
              <a:t>CASE 3:</a:t>
            </a:r>
            <a:r>
              <a:rPr lang="ko-KR" altLang="en-US" smtClean="0">
                <a:latin typeface="Trebuchet MS" pitchFamily="34" charset="0"/>
              </a:rPr>
              <a:t>삭제하려는 노드가 두개의 서브트리를 갖고 있는 경우</a:t>
            </a:r>
            <a:r>
              <a:rPr lang="en-US" altLang="ko-KR" smtClean="0">
                <a:latin typeface="Trebuchet MS" pitchFamily="34" charset="0"/>
              </a:rPr>
              <a:t>: </a:t>
            </a:r>
            <a:r>
              <a:rPr lang="ko-KR" altLang="en-US" smtClean="0">
                <a:latin typeface="Trebuchet MS" pitchFamily="34" charset="0"/>
              </a:rPr>
              <a:t>삭제노드와 가장 비숫한 값을 가진 노드를 삭제노드 위치로 가져온다</a:t>
            </a:r>
            <a:r>
              <a:rPr lang="en-US" altLang="ko-KR" smtClean="0">
                <a:latin typeface="Trebuchet MS" pitchFamily="34" charset="0"/>
              </a:rPr>
              <a:t>.</a:t>
            </a:r>
            <a:endParaRPr lang="en-US" altLang="ko-KR" smtClean="0">
              <a:latin typeface="Trebuchet MS" pitchFamily="34" charset="0"/>
              <a:ea typeface="HY엽서L" pitchFamily="18" charset="-127"/>
            </a:endParaRP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21" y="3248980"/>
            <a:ext cx="6706053" cy="200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84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가장 비슷한 값은 어디에 있을까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73805"/>
            <a:ext cx="5715635" cy="412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85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en-US" smtClean="0"/>
          </a:p>
        </p:txBody>
      </p:sp>
      <p:sp>
        <p:nvSpPr>
          <p:cNvPr id="70659" name="내용 개체 틀 2"/>
          <p:cNvSpPr>
            <a:spLocks noGrp="1"/>
          </p:cNvSpPr>
          <p:nvPr>
            <p:ph sz="quarter" idx="1"/>
          </p:nvPr>
        </p:nvSpPr>
        <p:spPr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// </a:t>
            </a:r>
            <a:r>
              <a:rPr lang="ko-KR" altLang="en-US" sz="1400" dirty="0">
                <a:latin typeface="Trebuchet MS" pitchFamily="34" charset="0"/>
              </a:rPr>
              <a:t>이진 탐색 트리와 키가 주어지면 키가 저장된 노드를 삭제하고 </a:t>
            </a:r>
          </a:p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// </a:t>
            </a:r>
            <a:r>
              <a:rPr lang="ko-KR" altLang="en-US" sz="1400" dirty="0">
                <a:latin typeface="Trebuchet MS" pitchFamily="34" charset="0"/>
              </a:rPr>
              <a:t>새로운 루트 노드를 반환한다</a:t>
            </a:r>
            <a:r>
              <a:rPr lang="en-US" altLang="ko-KR" sz="1400" dirty="0">
                <a:latin typeface="Trebuchet MS" pitchFamily="34" charset="0"/>
              </a:rPr>
              <a:t>. </a:t>
            </a:r>
          </a:p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TreeNode * </a:t>
            </a:r>
            <a:r>
              <a:rPr lang="en-US" altLang="ko-KR" sz="1400" dirty="0" err="1">
                <a:latin typeface="Trebuchet MS" pitchFamily="34" charset="0"/>
              </a:rPr>
              <a:t>delete_node</a:t>
            </a:r>
            <a:r>
              <a:rPr lang="en-US" altLang="ko-KR" sz="1400" dirty="0">
                <a:latin typeface="Trebuchet MS" pitchFamily="34" charset="0"/>
              </a:rPr>
              <a:t>(TreeNode * root, int key)</a:t>
            </a:r>
          </a:p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	if (root == NULL) return root;</a:t>
            </a:r>
          </a:p>
          <a:p>
            <a:pPr marL="0" indent="0" fontAlgn="base">
              <a:buNone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	// </a:t>
            </a:r>
            <a:r>
              <a:rPr lang="ko-KR" altLang="en-US" sz="1400" dirty="0">
                <a:latin typeface="Trebuchet MS" pitchFamily="34" charset="0"/>
              </a:rPr>
              <a:t>만약 키가 루트보다 작으면 왼쪽 서브 트리에 있는 것임</a:t>
            </a:r>
          </a:p>
          <a:p>
            <a:pPr marL="0" indent="0" fontAlgn="base">
              <a:buNone/>
            </a:pPr>
            <a:r>
              <a:rPr lang="ko-KR" altLang="en-US" sz="1400" dirty="0">
                <a:latin typeface="Trebuchet MS" pitchFamily="34" charset="0"/>
              </a:rPr>
              <a:t>	</a:t>
            </a:r>
            <a:r>
              <a:rPr lang="en-US" altLang="ko-KR" sz="1400" dirty="0">
                <a:latin typeface="Trebuchet MS" pitchFamily="34" charset="0"/>
              </a:rPr>
              <a:t>if (key &lt; root-&gt;key)</a:t>
            </a:r>
          </a:p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		root-&gt;left = </a:t>
            </a:r>
            <a:r>
              <a:rPr lang="en-US" altLang="ko-KR" sz="1400" dirty="0" err="1">
                <a:latin typeface="Trebuchet MS" pitchFamily="34" charset="0"/>
              </a:rPr>
              <a:t>delete_node</a:t>
            </a:r>
            <a:r>
              <a:rPr lang="en-US" altLang="ko-KR" sz="1400" dirty="0">
                <a:latin typeface="Trebuchet MS" pitchFamily="34" charset="0"/>
              </a:rPr>
              <a:t>(root-&gt;left, key);</a:t>
            </a:r>
          </a:p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	// </a:t>
            </a:r>
            <a:r>
              <a:rPr lang="ko-KR" altLang="en-US" sz="1400" dirty="0">
                <a:latin typeface="Trebuchet MS" pitchFamily="34" charset="0"/>
              </a:rPr>
              <a:t>만약 키가 루트보다 크면 오른쪽 서브 트리에 있는 것임</a:t>
            </a:r>
          </a:p>
          <a:p>
            <a:pPr marL="0" indent="0" fontAlgn="base">
              <a:buNone/>
            </a:pPr>
            <a:r>
              <a:rPr lang="ko-KR" altLang="en-US" sz="1400" dirty="0">
                <a:latin typeface="Trebuchet MS" pitchFamily="34" charset="0"/>
              </a:rPr>
              <a:t>	</a:t>
            </a:r>
            <a:r>
              <a:rPr lang="en-US" altLang="ko-KR" sz="1400" dirty="0">
                <a:latin typeface="Trebuchet MS" pitchFamily="34" charset="0"/>
              </a:rPr>
              <a:t>else if (key &gt; root-&gt;key)</a:t>
            </a:r>
          </a:p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		root-&gt;right = </a:t>
            </a:r>
            <a:r>
              <a:rPr lang="en-US" altLang="ko-KR" sz="1400" dirty="0" err="1">
                <a:latin typeface="Trebuchet MS" pitchFamily="34" charset="0"/>
              </a:rPr>
              <a:t>delete_node</a:t>
            </a:r>
            <a:r>
              <a:rPr lang="en-US" altLang="ko-KR" sz="1400" dirty="0">
                <a:latin typeface="Trebuchet MS" pitchFamily="34" charset="0"/>
              </a:rPr>
              <a:t>(root-&gt;right, key);</a:t>
            </a:r>
          </a:p>
          <a:p>
            <a:pPr marL="0" indent="0" fontAlgn="base">
              <a:buNone/>
            </a:pPr>
            <a:r>
              <a:rPr lang="en-US" altLang="ko-KR" sz="1400" dirty="0">
                <a:latin typeface="Trebuchet MS" pitchFamily="34" charset="0"/>
              </a:rPr>
              <a:t>	// </a:t>
            </a:r>
            <a:r>
              <a:rPr lang="ko-KR" altLang="en-US" sz="1400" dirty="0">
                <a:latin typeface="Trebuchet MS" pitchFamily="34" charset="0"/>
              </a:rPr>
              <a:t>키가 루트와 같으면 이 노드를 삭제하면 됨</a:t>
            </a:r>
            <a:endParaRPr lang="ko-KR" altLang="en-US" sz="1400" dirty="0" smtClean="0">
              <a:latin typeface="Trebuchet MS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86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en-US" smtClean="0"/>
          </a:p>
        </p:txBody>
      </p:sp>
      <p:sp>
        <p:nvSpPr>
          <p:cNvPr id="71683" name="내용 개체 틀 2"/>
          <p:cNvSpPr>
            <a:spLocks noGrp="1"/>
          </p:cNvSpPr>
          <p:nvPr>
            <p:ph sz="quarter" idx="1"/>
          </p:nvPr>
        </p:nvSpPr>
        <p:spPr>
          <a:xfrm>
            <a:off x="746575" y="1216231"/>
            <a:ext cx="8153400" cy="518728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else {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// </a:t>
            </a:r>
            <a:r>
              <a:rPr lang="ko-KR" altLang="en-US" sz="1400" dirty="0">
                <a:latin typeface="Trebuchet MS" pitchFamily="34" charset="0"/>
              </a:rPr>
              <a:t>첫 번째나 두 번째 경우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ko-KR" altLang="en-US" sz="1400" dirty="0">
                <a:latin typeface="Trebuchet MS" pitchFamily="34" charset="0"/>
              </a:rPr>
              <a:t>		</a:t>
            </a:r>
            <a:r>
              <a:rPr lang="en-US" altLang="ko-KR" sz="1400" dirty="0">
                <a:latin typeface="Trebuchet MS" pitchFamily="34" charset="0"/>
              </a:rPr>
              <a:t>if (root-&gt;left == NULL) {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	TreeNode * temp = root-&gt;right;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	free(root);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	return temp;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}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else if (root-&gt;right == NULL) {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	TreeNode * temp = root-&gt;left;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	free(root);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	return temp;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}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// </a:t>
            </a:r>
            <a:r>
              <a:rPr lang="ko-KR" altLang="en-US" sz="1400" dirty="0">
                <a:latin typeface="Trebuchet MS" pitchFamily="34" charset="0"/>
              </a:rPr>
              <a:t>세 번째 경우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ko-KR" altLang="en-US" sz="1400" dirty="0">
                <a:latin typeface="Trebuchet MS" pitchFamily="34" charset="0"/>
              </a:rPr>
              <a:t>		</a:t>
            </a:r>
            <a:r>
              <a:rPr lang="en-US" altLang="ko-KR" sz="1400" dirty="0">
                <a:latin typeface="Trebuchet MS" pitchFamily="34" charset="0"/>
              </a:rPr>
              <a:t>TreeNode * temp = </a:t>
            </a:r>
            <a:r>
              <a:rPr lang="en-US" altLang="ko-KR" sz="1400" dirty="0" err="1">
                <a:latin typeface="Trebuchet MS" pitchFamily="34" charset="0"/>
              </a:rPr>
              <a:t>min_value_node</a:t>
            </a:r>
            <a:r>
              <a:rPr lang="en-US" altLang="ko-KR" sz="1400" dirty="0">
                <a:latin typeface="Trebuchet MS" pitchFamily="34" charset="0"/>
              </a:rPr>
              <a:t>(root-&gt;right);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// </a:t>
            </a:r>
            <a:r>
              <a:rPr lang="ko-KR" altLang="en-US" sz="1400" dirty="0">
                <a:latin typeface="Trebuchet MS" pitchFamily="34" charset="0"/>
              </a:rPr>
              <a:t>중외 </a:t>
            </a:r>
            <a:r>
              <a:rPr lang="ko-KR" altLang="en-US" sz="1400" dirty="0" err="1">
                <a:latin typeface="Trebuchet MS" pitchFamily="34" charset="0"/>
              </a:rPr>
              <a:t>순회시</a:t>
            </a:r>
            <a:r>
              <a:rPr lang="ko-KR" altLang="en-US" sz="1400" dirty="0">
                <a:latin typeface="Trebuchet MS" pitchFamily="34" charset="0"/>
              </a:rPr>
              <a:t> 후계 노드를 복사한다</a:t>
            </a:r>
            <a:r>
              <a:rPr lang="en-US" altLang="ko-KR" sz="1400" dirty="0">
                <a:latin typeface="Trebuchet MS" pitchFamily="34" charset="0"/>
              </a:rPr>
              <a:t>.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root-&gt;key = temp-&gt;key;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// </a:t>
            </a:r>
            <a:r>
              <a:rPr lang="ko-KR" altLang="en-US" sz="1400" dirty="0">
                <a:latin typeface="Trebuchet MS" pitchFamily="34" charset="0"/>
              </a:rPr>
              <a:t>중외 </a:t>
            </a:r>
            <a:r>
              <a:rPr lang="ko-KR" altLang="en-US" sz="1400" dirty="0" err="1">
                <a:latin typeface="Trebuchet MS" pitchFamily="34" charset="0"/>
              </a:rPr>
              <a:t>순회시</a:t>
            </a:r>
            <a:r>
              <a:rPr lang="ko-KR" altLang="en-US" sz="1400" dirty="0">
                <a:latin typeface="Trebuchet MS" pitchFamily="34" charset="0"/>
              </a:rPr>
              <a:t> 후계 노드를 삭제한다</a:t>
            </a:r>
            <a:r>
              <a:rPr lang="en-US" altLang="ko-KR" sz="1400" dirty="0">
                <a:latin typeface="Trebuchet MS" pitchFamily="34" charset="0"/>
              </a:rPr>
              <a:t>.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root-&gt;right = </a:t>
            </a:r>
            <a:r>
              <a:rPr lang="en-US" altLang="ko-KR" sz="1400" dirty="0" err="1">
                <a:latin typeface="Trebuchet MS" pitchFamily="34" charset="0"/>
              </a:rPr>
              <a:t>delete_node</a:t>
            </a:r>
            <a:r>
              <a:rPr lang="en-US" altLang="ko-KR" sz="1400" dirty="0">
                <a:latin typeface="Trebuchet MS" pitchFamily="34" charset="0"/>
              </a:rPr>
              <a:t>(root-&gt;right, temp-&gt;key);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}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return root;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}</a:t>
            </a:r>
            <a:endParaRPr lang="ko-KR" altLang="en-US" sz="1400" dirty="0" smtClean="0">
              <a:latin typeface="Trebuchet MS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87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en-US" smtClean="0"/>
          </a:p>
        </p:txBody>
      </p:sp>
      <p:sp>
        <p:nvSpPr>
          <p:cNvPr id="72707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808820"/>
            <a:ext cx="8153400" cy="2385265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TreeNode * </a:t>
            </a:r>
            <a:r>
              <a:rPr lang="en-US" altLang="ko-KR" sz="1400" dirty="0" err="1">
                <a:latin typeface="Trebuchet MS" pitchFamily="34" charset="0"/>
              </a:rPr>
              <a:t>min_value_node</a:t>
            </a:r>
            <a:r>
              <a:rPr lang="en-US" altLang="ko-KR" sz="1400" dirty="0">
                <a:latin typeface="Trebuchet MS" pitchFamily="34" charset="0"/>
              </a:rPr>
              <a:t>(TreeNode * node)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TreeNode * current = node;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// </a:t>
            </a:r>
            <a:r>
              <a:rPr lang="ko-KR" altLang="en-US" sz="1400" dirty="0">
                <a:latin typeface="Trebuchet MS" pitchFamily="34" charset="0"/>
              </a:rPr>
              <a:t>맨 왼쪽 단말 노드를 찾으러 </a:t>
            </a:r>
            <a:r>
              <a:rPr lang="ko-KR" altLang="en-US" sz="1400" dirty="0" err="1">
                <a:latin typeface="Trebuchet MS" pitchFamily="34" charset="0"/>
              </a:rPr>
              <a:t>내려감</a:t>
            </a:r>
            <a:endParaRPr lang="ko-KR" altLang="en-US" sz="14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ko-KR" altLang="en-US" sz="1400" dirty="0">
                <a:latin typeface="Trebuchet MS" pitchFamily="34" charset="0"/>
              </a:rPr>
              <a:t>	</a:t>
            </a:r>
            <a:r>
              <a:rPr lang="en-US" altLang="ko-KR" sz="1400" dirty="0">
                <a:latin typeface="Trebuchet MS" pitchFamily="34" charset="0"/>
              </a:rPr>
              <a:t>while (current-&gt;left != NULL)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current = current-&gt;left;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return current;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}</a:t>
            </a:r>
            <a:endParaRPr lang="en-US" altLang="ko-KR" sz="1400" dirty="0" smtClean="0">
              <a:latin typeface="Trebuchet MS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88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내용 개체 틀 2"/>
          <p:cNvSpPr>
            <a:spLocks noGrp="1"/>
          </p:cNvSpPr>
          <p:nvPr>
            <p:ph sz="quarter" idx="1"/>
          </p:nvPr>
        </p:nvSpPr>
        <p:spPr>
          <a:xfrm>
            <a:off x="551767" y="953725"/>
            <a:ext cx="8229600" cy="522128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int main(void)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{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TreeNode * root = NULL;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TreeNode * </a:t>
            </a:r>
            <a:r>
              <a:rPr lang="en-US" altLang="ko-KR" sz="1400" dirty="0" err="1">
                <a:latin typeface="Trebuchet MS" pitchFamily="34" charset="0"/>
              </a:rPr>
              <a:t>tmp</a:t>
            </a:r>
            <a:r>
              <a:rPr lang="en-US" altLang="ko-KR" sz="1400" dirty="0">
                <a:latin typeface="Trebuchet MS" pitchFamily="34" charset="0"/>
              </a:rPr>
              <a:t> = NULL;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root = </a:t>
            </a:r>
            <a:r>
              <a:rPr lang="en-US" altLang="ko-KR" sz="1400" dirty="0" err="1">
                <a:latin typeface="Trebuchet MS" pitchFamily="34" charset="0"/>
              </a:rPr>
              <a:t>insert_node</a:t>
            </a:r>
            <a:r>
              <a:rPr lang="en-US" altLang="ko-KR" sz="1400" dirty="0">
                <a:latin typeface="Trebuchet MS" pitchFamily="34" charset="0"/>
              </a:rPr>
              <a:t>(root, 30);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root = </a:t>
            </a:r>
            <a:r>
              <a:rPr lang="en-US" altLang="ko-KR" sz="1400" dirty="0" err="1">
                <a:latin typeface="Trebuchet MS" pitchFamily="34" charset="0"/>
              </a:rPr>
              <a:t>insert_node</a:t>
            </a:r>
            <a:r>
              <a:rPr lang="en-US" altLang="ko-KR" sz="1400" dirty="0">
                <a:latin typeface="Trebuchet MS" pitchFamily="34" charset="0"/>
              </a:rPr>
              <a:t>(root, 20);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root = </a:t>
            </a:r>
            <a:r>
              <a:rPr lang="en-US" altLang="ko-KR" sz="1400" dirty="0" err="1">
                <a:latin typeface="Trebuchet MS" pitchFamily="34" charset="0"/>
              </a:rPr>
              <a:t>insert_node</a:t>
            </a:r>
            <a:r>
              <a:rPr lang="en-US" altLang="ko-KR" sz="1400" dirty="0">
                <a:latin typeface="Trebuchet MS" pitchFamily="34" charset="0"/>
              </a:rPr>
              <a:t>(root, 10);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root = </a:t>
            </a:r>
            <a:r>
              <a:rPr lang="en-US" altLang="ko-KR" sz="1400" dirty="0" err="1">
                <a:latin typeface="Trebuchet MS" pitchFamily="34" charset="0"/>
              </a:rPr>
              <a:t>insert_node</a:t>
            </a:r>
            <a:r>
              <a:rPr lang="en-US" altLang="ko-KR" sz="1400" dirty="0">
                <a:latin typeface="Trebuchet MS" pitchFamily="34" charset="0"/>
              </a:rPr>
              <a:t>(root, 40);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root = </a:t>
            </a:r>
            <a:r>
              <a:rPr lang="en-US" altLang="ko-KR" sz="1400" dirty="0" err="1">
                <a:latin typeface="Trebuchet MS" pitchFamily="34" charset="0"/>
              </a:rPr>
              <a:t>insert_node</a:t>
            </a:r>
            <a:r>
              <a:rPr lang="en-US" altLang="ko-KR" sz="1400" dirty="0">
                <a:latin typeface="Trebuchet MS" pitchFamily="34" charset="0"/>
              </a:rPr>
              <a:t>(root, 50);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root = </a:t>
            </a:r>
            <a:r>
              <a:rPr lang="en-US" altLang="ko-KR" sz="1400" dirty="0" err="1">
                <a:latin typeface="Trebuchet MS" pitchFamily="34" charset="0"/>
              </a:rPr>
              <a:t>insert_node</a:t>
            </a:r>
            <a:r>
              <a:rPr lang="en-US" altLang="ko-KR" sz="1400" dirty="0">
                <a:latin typeface="Trebuchet MS" pitchFamily="34" charset="0"/>
              </a:rPr>
              <a:t>(root, 60);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400" dirty="0">
              <a:latin typeface="Trebuchet MS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printf</a:t>
            </a:r>
            <a:r>
              <a:rPr lang="en-US" altLang="ko-KR" sz="1400" dirty="0">
                <a:latin typeface="Trebuchet MS" pitchFamily="34" charset="0"/>
              </a:rPr>
              <a:t>("</a:t>
            </a:r>
            <a:r>
              <a:rPr lang="ko-KR" altLang="en-US" sz="1400" dirty="0">
                <a:latin typeface="Trebuchet MS" pitchFamily="34" charset="0"/>
              </a:rPr>
              <a:t>이진 탐색 트리 중위 순회 결과 </a:t>
            </a:r>
            <a:r>
              <a:rPr lang="en-US" altLang="ko-KR" sz="1400" dirty="0">
                <a:latin typeface="Trebuchet MS" pitchFamily="34" charset="0"/>
              </a:rPr>
              <a:t>\n");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inorder</a:t>
            </a:r>
            <a:r>
              <a:rPr lang="en-US" altLang="ko-KR" sz="1400" dirty="0">
                <a:latin typeface="Trebuchet MS" pitchFamily="34" charset="0"/>
              </a:rPr>
              <a:t>(root);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</a:t>
            </a:r>
            <a:r>
              <a:rPr lang="en-US" altLang="ko-KR" sz="1400" dirty="0" err="1">
                <a:latin typeface="Trebuchet MS" pitchFamily="34" charset="0"/>
              </a:rPr>
              <a:t>printf</a:t>
            </a:r>
            <a:r>
              <a:rPr lang="en-US" altLang="ko-KR" sz="1400" dirty="0">
                <a:latin typeface="Trebuchet MS" pitchFamily="34" charset="0"/>
              </a:rPr>
              <a:t>("\n\n");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if (search(root, 30) != NULL)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</a:t>
            </a:r>
            <a:r>
              <a:rPr lang="en-US" altLang="ko-KR" sz="1400" dirty="0" err="1">
                <a:latin typeface="Trebuchet MS" pitchFamily="34" charset="0"/>
              </a:rPr>
              <a:t>printf</a:t>
            </a:r>
            <a:r>
              <a:rPr lang="en-US" altLang="ko-KR" sz="1400" dirty="0">
                <a:latin typeface="Trebuchet MS" pitchFamily="34" charset="0"/>
              </a:rPr>
              <a:t>("</a:t>
            </a:r>
            <a:r>
              <a:rPr lang="ko-KR" altLang="en-US" sz="1400" dirty="0">
                <a:latin typeface="Trebuchet MS" pitchFamily="34" charset="0"/>
              </a:rPr>
              <a:t>이진 탐색 트리에서 </a:t>
            </a:r>
            <a:r>
              <a:rPr lang="en-US" altLang="ko-KR" sz="1400" dirty="0">
                <a:latin typeface="Trebuchet MS" pitchFamily="34" charset="0"/>
              </a:rPr>
              <a:t>30</a:t>
            </a:r>
            <a:r>
              <a:rPr lang="ko-KR" altLang="en-US" sz="1400" dirty="0">
                <a:latin typeface="Trebuchet MS" pitchFamily="34" charset="0"/>
              </a:rPr>
              <a:t>을 발견함 </a:t>
            </a:r>
            <a:r>
              <a:rPr lang="en-US" altLang="ko-KR" sz="1400" dirty="0">
                <a:latin typeface="Trebuchet MS" pitchFamily="34" charset="0"/>
              </a:rPr>
              <a:t>\n");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else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	</a:t>
            </a:r>
            <a:r>
              <a:rPr lang="en-US" altLang="ko-KR" sz="1400" dirty="0" err="1">
                <a:latin typeface="Trebuchet MS" pitchFamily="34" charset="0"/>
              </a:rPr>
              <a:t>printf</a:t>
            </a:r>
            <a:r>
              <a:rPr lang="en-US" altLang="ko-KR" sz="1400" dirty="0">
                <a:latin typeface="Trebuchet MS" pitchFamily="34" charset="0"/>
              </a:rPr>
              <a:t>("</a:t>
            </a:r>
            <a:r>
              <a:rPr lang="ko-KR" altLang="en-US" sz="1400" dirty="0">
                <a:latin typeface="Trebuchet MS" pitchFamily="34" charset="0"/>
              </a:rPr>
              <a:t>이진 탐색 트리에서 </a:t>
            </a:r>
            <a:r>
              <a:rPr lang="en-US" altLang="ko-KR" sz="1400" dirty="0">
                <a:latin typeface="Trebuchet MS" pitchFamily="34" charset="0"/>
              </a:rPr>
              <a:t>30</a:t>
            </a:r>
            <a:r>
              <a:rPr lang="ko-KR" altLang="en-US" sz="1400" dirty="0">
                <a:latin typeface="Trebuchet MS" pitchFamily="34" charset="0"/>
              </a:rPr>
              <a:t>을 </a:t>
            </a:r>
            <a:r>
              <a:rPr lang="ko-KR" altLang="en-US" sz="1400" dirty="0" err="1">
                <a:latin typeface="Trebuchet MS" pitchFamily="34" charset="0"/>
              </a:rPr>
              <a:t>발견못함</a:t>
            </a:r>
            <a:r>
              <a:rPr lang="ko-KR" altLang="en-US" sz="1400" dirty="0">
                <a:latin typeface="Trebuchet MS" pitchFamily="34" charset="0"/>
              </a:rPr>
              <a:t> </a:t>
            </a:r>
            <a:r>
              <a:rPr lang="en-US" altLang="ko-KR" sz="1400" dirty="0">
                <a:latin typeface="Trebuchet MS" pitchFamily="34" charset="0"/>
              </a:rPr>
              <a:t>\n");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	return 0;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400" dirty="0">
                <a:latin typeface="Trebuchet MS" pitchFamily="34" charset="0"/>
              </a:rPr>
              <a:t>}</a:t>
            </a:r>
            <a:endParaRPr lang="ko-KR" altLang="en-US" sz="1400" dirty="0" smtClean="0">
              <a:latin typeface="Trebuchet MS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89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예제</a:t>
            </a:r>
          </a:p>
        </p:txBody>
      </p:sp>
      <p:sp>
        <p:nvSpPr>
          <p:cNvPr id="12291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3932238"/>
            <a:ext cx="8229600" cy="2193925"/>
          </a:xfrm>
        </p:spPr>
        <p:txBody>
          <a:bodyPr>
            <a:normAutofit fontScale="92500" lnSpcReduction="20000"/>
          </a:bodyPr>
          <a:lstStyle/>
          <a:p>
            <a:pPr eaLnBrk="1" fontAlgn="base" hangingPunct="1"/>
            <a:r>
              <a:rPr lang="en-US" altLang="ko-KR" dirty="0" smtClean="0">
                <a:latin typeface="Trebuchet MS" pitchFamily="34" charset="0"/>
              </a:rPr>
              <a:t>A</a:t>
            </a:r>
            <a:r>
              <a:rPr lang="ko-KR" altLang="en-US" dirty="0" smtClean="0">
                <a:latin typeface="Trebuchet MS" pitchFamily="34" charset="0"/>
              </a:rPr>
              <a:t>는 루트 노드이다</a:t>
            </a:r>
            <a:r>
              <a:rPr lang="en-US" altLang="ko-KR" dirty="0" smtClean="0">
                <a:latin typeface="Trebuchet MS" pitchFamily="34" charset="0"/>
              </a:rPr>
              <a:t>. </a:t>
            </a:r>
            <a:endParaRPr lang="ko-KR" altLang="en-US" dirty="0" smtClean="0">
              <a:latin typeface="Trebuchet MS" pitchFamily="34" charset="0"/>
            </a:endParaRPr>
          </a:p>
          <a:p>
            <a:pPr eaLnBrk="1" fontAlgn="base" hangingPunct="1"/>
            <a:r>
              <a:rPr lang="en-US" altLang="ko-KR" dirty="0" smtClean="0">
                <a:latin typeface="Trebuchet MS" pitchFamily="34" charset="0"/>
              </a:rPr>
              <a:t>B</a:t>
            </a:r>
            <a:r>
              <a:rPr lang="ko-KR" altLang="en-US" dirty="0" smtClean="0">
                <a:latin typeface="Trebuchet MS" pitchFamily="34" charset="0"/>
              </a:rPr>
              <a:t>는 </a:t>
            </a:r>
            <a:r>
              <a:rPr lang="en-US" altLang="ko-KR" dirty="0" smtClean="0">
                <a:latin typeface="Trebuchet MS" pitchFamily="34" charset="0"/>
              </a:rPr>
              <a:t>D</a:t>
            </a:r>
            <a:r>
              <a:rPr lang="ko-KR" altLang="en-US" dirty="0" smtClean="0">
                <a:latin typeface="Trebuchet MS" pitchFamily="34" charset="0"/>
              </a:rPr>
              <a:t>와 </a:t>
            </a:r>
            <a:r>
              <a:rPr lang="en-US" altLang="ko-KR" dirty="0" smtClean="0">
                <a:latin typeface="Trebuchet MS" pitchFamily="34" charset="0"/>
              </a:rPr>
              <a:t>E</a:t>
            </a:r>
            <a:r>
              <a:rPr lang="ko-KR" altLang="en-US" dirty="0" smtClean="0">
                <a:latin typeface="Trebuchet MS" pitchFamily="34" charset="0"/>
              </a:rPr>
              <a:t>의 부모노드이다</a:t>
            </a:r>
            <a:r>
              <a:rPr lang="en-US" altLang="ko-KR" dirty="0" smtClean="0">
                <a:latin typeface="Trebuchet MS" pitchFamily="34" charset="0"/>
              </a:rPr>
              <a:t>. </a:t>
            </a:r>
            <a:endParaRPr lang="ko-KR" altLang="en-US" dirty="0" smtClean="0">
              <a:latin typeface="Trebuchet MS" pitchFamily="34" charset="0"/>
            </a:endParaRPr>
          </a:p>
          <a:p>
            <a:pPr eaLnBrk="1" fontAlgn="base" hangingPunct="1"/>
            <a:r>
              <a:rPr lang="en-US" altLang="ko-KR" dirty="0" smtClean="0">
                <a:latin typeface="Trebuchet MS" pitchFamily="34" charset="0"/>
              </a:rPr>
              <a:t>C</a:t>
            </a:r>
            <a:r>
              <a:rPr lang="ko-KR" altLang="en-US" dirty="0" smtClean="0">
                <a:latin typeface="Trebuchet MS" pitchFamily="34" charset="0"/>
              </a:rPr>
              <a:t>는 </a:t>
            </a:r>
            <a:r>
              <a:rPr lang="en-US" altLang="ko-KR" dirty="0" smtClean="0">
                <a:latin typeface="Trebuchet MS" pitchFamily="34" charset="0"/>
              </a:rPr>
              <a:t>B</a:t>
            </a:r>
            <a:r>
              <a:rPr lang="ko-KR" altLang="en-US" dirty="0" smtClean="0">
                <a:latin typeface="Trebuchet MS" pitchFamily="34" charset="0"/>
              </a:rPr>
              <a:t>의 형제 노드이다</a:t>
            </a:r>
            <a:r>
              <a:rPr lang="en-US" altLang="ko-KR" dirty="0" smtClean="0">
                <a:latin typeface="Trebuchet MS" pitchFamily="34" charset="0"/>
              </a:rPr>
              <a:t>. </a:t>
            </a:r>
            <a:endParaRPr lang="ko-KR" altLang="en-US" dirty="0" smtClean="0">
              <a:latin typeface="Trebuchet MS" pitchFamily="34" charset="0"/>
            </a:endParaRPr>
          </a:p>
          <a:p>
            <a:pPr eaLnBrk="1" fontAlgn="base" hangingPunct="1"/>
            <a:r>
              <a:rPr lang="en-US" altLang="ko-KR" dirty="0" smtClean="0">
                <a:latin typeface="Trebuchet MS" pitchFamily="34" charset="0"/>
              </a:rPr>
              <a:t>D</a:t>
            </a:r>
            <a:r>
              <a:rPr lang="ko-KR" altLang="en-US" dirty="0" smtClean="0">
                <a:latin typeface="Trebuchet MS" pitchFamily="34" charset="0"/>
              </a:rPr>
              <a:t>와 </a:t>
            </a:r>
            <a:r>
              <a:rPr lang="en-US" altLang="ko-KR" dirty="0" smtClean="0">
                <a:latin typeface="Trebuchet MS" pitchFamily="34" charset="0"/>
              </a:rPr>
              <a:t>E</a:t>
            </a:r>
            <a:r>
              <a:rPr lang="ko-KR" altLang="en-US" dirty="0" smtClean="0">
                <a:latin typeface="Trebuchet MS" pitchFamily="34" charset="0"/>
              </a:rPr>
              <a:t>는 </a:t>
            </a:r>
            <a:r>
              <a:rPr lang="en-US" altLang="ko-KR" dirty="0" smtClean="0">
                <a:latin typeface="Trebuchet MS" pitchFamily="34" charset="0"/>
              </a:rPr>
              <a:t>B</a:t>
            </a:r>
            <a:r>
              <a:rPr lang="ko-KR" altLang="en-US" dirty="0" smtClean="0">
                <a:latin typeface="Trebuchet MS" pitchFamily="34" charset="0"/>
              </a:rPr>
              <a:t>의 자식노드이다</a:t>
            </a:r>
            <a:r>
              <a:rPr lang="en-US" altLang="ko-KR" dirty="0" smtClean="0">
                <a:latin typeface="Trebuchet MS" pitchFamily="34" charset="0"/>
              </a:rPr>
              <a:t>. </a:t>
            </a:r>
            <a:endParaRPr lang="ko-KR" altLang="en-US" dirty="0" smtClean="0">
              <a:latin typeface="Trebuchet MS" pitchFamily="34" charset="0"/>
            </a:endParaRPr>
          </a:p>
          <a:p>
            <a:pPr eaLnBrk="1" fontAlgn="base" hangingPunct="1"/>
            <a:r>
              <a:rPr lang="en-US" altLang="ko-KR" dirty="0" smtClean="0">
                <a:latin typeface="Trebuchet MS" pitchFamily="34" charset="0"/>
              </a:rPr>
              <a:t>B</a:t>
            </a:r>
            <a:r>
              <a:rPr lang="ko-KR" altLang="en-US" dirty="0" smtClean="0">
                <a:latin typeface="Trebuchet MS" pitchFamily="34" charset="0"/>
              </a:rPr>
              <a:t>의 차수는 </a:t>
            </a:r>
            <a:r>
              <a:rPr lang="en-US" altLang="ko-KR" dirty="0" smtClean="0">
                <a:latin typeface="Trebuchet MS" pitchFamily="34" charset="0"/>
              </a:rPr>
              <a:t>2</a:t>
            </a:r>
            <a:r>
              <a:rPr lang="ko-KR" altLang="en-US" dirty="0" smtClean="0">
                <a:latin typeface="Trebuchet MS" pitchFamily="34" charset="0"/>
              </a:rPr>
              <a:t>이다</a:t>
            </a:r>
            <a:r>
              <a:rPr lang="en-US" altLang="ko-KR" dirty="0" smtClean="0">
                <a:latin typeface="Trebuchet MS" pitchFamily="34" charset="0"/>
              </a:rPr>
              <a:t>. </a:t>
            </a:r>
            <a:endParaRPr lang="ko-KR" altLang="en-US" dirty="0" smtClean="0">
              <a:latin typeface="Trebuchet MS" pitchFamily="34" charset="0"/>
            </a:endParaRPr>
          </a:p>
          <a:p>
            <a:pPr eaLnBrk="1" fontAlgn="base" hangingPunct="1"/>
            <a:r>
              <a:rPr lang="ko-KR" altLang="en-US" dirty="0" smtClean="0">
                <a:latin typeface="Trebuchet MS" pitchFamily="34" charset="0"/>
              </a:rPr>
              <a:t>위의 트리의 높이는 </a:t>
            </a:r>
            <a:r>
              <a:rPr lang="en-US" altLang="ko-KR" dirty="0" smtClean="0">
                <a:latin typeface="Trebuchet MS" pitchFamily="34" charset="0"/>
              </a:rPr>
              <a:t>4</a:t>
            </a:r>
            <a:r>
              <a:rPr lang="ko-KR" altLang="en-US" dirty="0" smtClean="0">
                <a:latin typeface="Trebuchet MS" pitchFamily="34" charset="0"/>
              </a:rPr>
              <a:t>이다</a:t>
            </a:r>
            <a:r>
              <a:rPr lang="en-US" altLang="ko-KR" dirty="0" smtClean="0">
                <a:latin typeface="Trebuchet MS" pitchFamily="34" charset="0"/>
              </a:rPr>
              <a:t>. </a:t>
            </a:r>
            <a:endParaRPr lang="ko-KR" altLang="en-US" dirty="0" smtClean="0">
              <a:latin typeface="Trebuchet MS" pitchFamily="34" charset="0"/>
            </a:endParaRPr>
          </a:p>
          <a:p>
            <a:pPr eaLnBrk="1" hangingPunct="1"/>
            <a:endParaRPr lang="ko-KR" altLang="en-US" dirty="0" smtClean="0">
              <a:latin typeface="Trebuchet MS" pitchFamily="34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52001"/>
          <a:stretch/>
        </p:blipFill>
        <p:spPr>
          <a:xfrm>
            <a:off x="4572000" y="1718810"/>
            <a:ext cx="2880320" cy="2562225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9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600200"/>
            <a:ext cx="8229600" cy="164878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이진 탐색 트리 중위 순회 결과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[10] [20] [30] [40] [50] [60]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solidFill>
                <a:schemeClr val="bg1"/>
              </a:solidFill>
              <a:latin typeface="Trebuchet MS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이진 탐색 트리에서 </a:t>
            </a:r>
            <a:r>
              <a:rPr lang="en-US" altLang="ko-KR" sz="1600" dirty="0">
                <a:solidFill>
                  <a:schemeClr val="bg1"/>
                </a:solidFill>
                <a:latin typeface="Trebuchet MS" pitchFamily="34" charset="0"/>
              </a:rPr>
              <a:t>30</a:t>
            </a:r>
            <a:r>
              <a:rPr lang="ko-KR" altLang="en-US" sz="1600" dirty="0">
                <a:solidFill>
                  <a:schemeClr val="bg1"/>
                </a:solidFill>
                <a:latin typeface="Trebuchet MS" pitchFamily="34" charset="0"/>
              </a:rPr>
              <a:t>을 발견함</a:t>
            </a:r>
            <a:endParaRPr lang="ko-KR" altLang="en-US" sz="16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90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이진탐색트리의 성능분석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01038" cy="1243013"/>
          </a:xfrm>
        </p:spPr>
        <p:txBody>
          <a:bodyPr/>
          <a:lstStyle/>
          <a:p>
            <a:pPr eaLnBrk="1" hangingPunct="1"/>
            <a:r>
              <a:rPr lang="ko-KR" altLang="ko-KR" smtClean="0">
                <a:latin typeface="Lucida Console" pitchFamily="49" charset="0"/>
              </a:rPr>
              <a:t>이진 탐색 트리에서의 탐색, 삽입, 삭제 연산의 시간 복잡도는 트리의 높이를 </a:t>
            </a:r>
            <a:r>
              <a:rPr lang="en-US" altLang="ko-KR" smtClean="0">
                <a:latin typeface="Lucida Console" pitchFamily="49" charset="0"/>
              </a:rPr>
              <a:t>h</a:t>
            </a:r>
            <a:r>
              <a:rPr lang="ko-KR" altLang="en-US" smtClean="0">
                <a:latin typeface="Lucida Console" pitchFamily="49" charset="0"/>
              </a:rPr>
              <a:t>라</a:t>
            </a:r>
            <a:r>
              <a:rPr lang="ko-KR" altLang="ko-KR" smtClean="0">
                <a:latin typeface="Lucida Console" pitchFamily="49" charset="0"/>
              </a:rPr>
              <a:t>고 했을</a:t>
            </a:r>
            <a:r>
              <a:rPr lang="ko-KR" altLang="en-US" smtClean="0">
                <a:latin typeface="Lucida Console" pitchFamily="49" charset="0"/>
              </a:rPr>
              <a:t>때 </a:t>
            </a:r>
            <a:r>
              <a:rPr lang="en-US" altLang="ko-KR" smtClean="0">
                <a:latin typeface="Lucida Console" pitchFamily="49" charset="0"/>
              </a:rPr>
              <a:t>h</a:t>
            </a:r>
            <a:r>
              <a:rPr lang="ko-KR" altLang="en-US" smtClean="0">
                <a:latin typeface="Lucida Console" pitchFamily="49" charset="0"/>
              </a:rPr>
              <a:t>에 비례한다</a:t>
            </a:r>
          </a:p>
          <a:p>
            <a:pPr eaLnBrk="1" hangingPunct="1"/>
            <a:endParaRPr lang="ko-KR" altLang="en-US" smtClean="0">
              <a:latin typeface="Lucida Console" pitchFamily="49" charset="0"/>
            </a:endParaRPr>
          </a:p>
          <a:p>
            <a:pPr eaLnBrk="1" hangingPunct="1"/>
            <a:endParaRPr lang="en-US" altLang="ko-KR" smtClean="0">
              <a:latin typeface="Lucida Console" pitchFamily="49" charset="0"/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2753925"/>
            <a:ext cx="7542330" cy="243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91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이진탐색트리의 성능분석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45488" cy="2233613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dirty="0" smtClean="0">
                <a:latin typeface="Lucida Console" pitchFamily="49" charset="0"/>
              </a:rPr>
              <a:t>최선의 경우</a:t>
            </a:r>
          </a:p>
          <a:p>
            <a:pPr lvl="1" eaLnBrk="1" hangingPunct="1"/>
            <a:r>
              <a:rPr lang="ko-KR" altLang="en-US" dirty="0" smtClean="0">
                <a:latin typeface="Lucida Console" pitchFamily="49" charset="0"/>
              </a:rPr>
              <a:t>이진 트리가 균형적으로 생성되어 있는 경우</a:t>
            </a:r>
          </a:p>
          <a:p>
            <a:pPr lvl="1" eaLnBrk="1" hangingPunct="1"/>
            <a:r>
              <a:rPr lang="en-US" altLang="ko-KR" dirty="0" smtClean="0">
                <a:latin typeface="Lucida Console" pitchFamily="49" charset="0"/>
              </a:rPr>
              <a:t>h=log</a:t>
            </a:r>
            <a:r>
              <a:rPr lang="en-US" altLang="ko-KR" baseline="-25000" dirty="0" smtClean="0">
                <a:latin typeface="Lucida Console" pitchFamily="49" charset="0"/>
              </a:rPr>
              <a:t>2</a:t>
            </a:r>
            <a:r>
              <a:rPr lang="en-US" altLang="ko-KR" dirty="0" smtClean="0">
                <a:latin typeface="Lucida Console" pitchFamily="49" charset="0"/>
              </a:rPr>
              <a:t>n</a:t>
            </a:r>
          </a:p>
          <a:p>
            <a:pPr eaLnBrk="1" hangingPunct="1"/>
            <a:endParaRPr lang="en-US" altLang="ko-KR" dirty="0" smtClean="0">
              <a:latin typeface="Lucida Console" pitchFamily="49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74" y="3203975"/>
            <a:ext cx="7205148" cy="2300673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92</a:t>
            </a:fld>
            <a:r>
              <a:rPr lang="en-US" smtClean="0"/>
              <a:t>/94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이진탐색트리의 성능분석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45488" cy="2233613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dirty="0" smtClean="0">
                <a:latin typeface="Lucida Console" pitchFamily="49" charset="0"/>
              </a:rPr>
              <a:t>최악의 경우</a:t>
            </a:r>
          </a:p>
          <a:p>
            <a:pPr lvl="1" eaLnBrk="1" hangingPunct="1"/>
            <a:r>
              <a:rPr lang="ko-KR" altLang="en-US" dirty="0" smtClean="0">
                <a:latin typeface="Lucida Console" pitchFamily="49" charset="0"/>
              </a:rPr>
              <a:t>한쪽으로 치우친 경사이진트리의 경우</a:t>
            </a:r>
          </a:p>
          <a:p>
            <a:pPr lvl="1" eaLnBrk="1" hangingPunct="1"/>
            <a:r>
              <a:rPr lang="en-US" altLang="ko-KR" dirty="0" smtClean="0">
                <a:latin typeface="Lucida Console" pitchFamily="49" charset="0"/>
              </a:rPr>
              <a:t>h=n</a:t>
            </a:r>
          </a:p>
          <a:p>
            <a:pPr lvl="1" eaLnBrk="1" hangingPunct="1"/>
            <a:r>
              <a:rPr lang="ko-KR" altLang="en-US" dirty="0" err="1" smtClean="0">
                <a:latin typeface="Lucida Console" pitchFamily="49" charset="0"/>
              </a:rPr>
              <a:t>순차탐색과</a:t>
            </a:r>
            <a:r>
              <a:rPr lang="ko-KR" altLang="en-US" dirty="0" smtClean="0">
                <a:latin typeface="Lucida Console" pitchFamily="49" charset="0"/>
              </a:rPr>
              <a:t> 시간복잡도가 같다</a:t>
            </a:r>
            <a:r>
              <a:rPr lang="en-US" altLang="ko-KR" dirty="0" smtClean="0">
                <a:latin typeface="Lucida Console" pitchFamily="49" charset="0"/>
              </a:rPr>
              <a:t>.</a:t>
            </a:r>
          </a:p>
          <a:p>
            <a:pPr eaLnBrk="1" hangingPunct="1"/>
            <a:endParaRPr lang="en-US" altLang="ko-KR" dirty="0" smtClean="0">
              <a:latin typeface="Lucida Console" pitchFamily="49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65" y="3744035"/>
            <a:ext cx="3285365" cy="189913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93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 smtClean="0"/>
              <a:t>Q &amp; A</a:t>
            </a:r>
          </a:p>
        </p:txBody>
      </p:sp>
      <p:pic>
        <p:nvPicPr>
          <p:cNvPr id="74755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94</a:t>
            </a:fld>
            <a:r>
              <a:rPr lang="en-US" smtClean="0"/>
              <a:t>/94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제04장 배열(강의)</Template>
  <TotalTime>21294</TotalTime>
  <Words>4639</Words>
  <Application>Microsoft Office PowerPoint</Application>
  <PresentationFormat>화면 슬라이드 쇼(4:3)</PresentationFormat>
  <Paragraphs>876</Paragraphs>
  <Slides>94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94</vt:i4>
      </vt:variant>
    </vt:vector>
  </HeadingPairs>
  <TitlesOfParts>
    <vt:vector size="109" baseType="lpstr">
      <vt:lpstr>HY얕은샘물M</vt:lpstr>
      <vt:lpstr>HY엽서L</vt:lpstr>
      <vt:lpstr>HY엽서M</vt:lpstr>
      <vt:lpstr>MD개성체</vt:lpstr>
      <vt:lpstr>굴림</vt:lpstr>
      <vt:lpstr>굴림체</vt:lpstr>
      <vt:lpstr>맑은 고딕</vt:lpstr>
      <vt:lpstr>휴먼엑스포</vt:lpstr>
      <vt:lpstr>Arial</vt:lpstr>
      <vt:lpstr>Lucida Console</vt:lpstr>
      <vt:lpstr>Trebuchet MS</vt:lpstr>
      <vt:lpstr>Tw Cen MT</vt:lpstr>
      <vt:lpstr>Wingdings</vt:lpstr>
      <vt:lpstr>Wingdings 2</vt:lpstr>
      <vt:lpstr>1_가을</vt:lpstr>
      <vt:lpstr>8장 트리</vt:lpstr>
      <vt:lpstr>트리(TREE)</vt:lpstr>
      <vt:lpstr>트리(TREE)</vt:lpstr>
      <vt:lpstr>트리</vt:lpstr>
      <vt:lpstr>결정 트리</vt:lpstr>
      <vt:lpstr>트리의 용어</vt:lpstr>
      <vt:lpstr>트리의 용어</vt:lpstr>
      <vt:lpstr>트리의 용어</vt:lpstr>
      <vt:lpstr>예제</vt:lpstr>
      <vt:lpstr>트리의 종류</vt:lpstr>
      <vt:lpstr>이진 트리 (binary tree)</vt:lpstr>
      <vt:lpstr>이진 트리 검증</vt:lpstr>
      <vt:lpstr>이진 트리의 성질</vt:lpstr>
      <vt:lpstr>이진트리의 성질</vt:lpstr>
      <vt:lpstr>이진 트리의 성질</vt:lpstr>
      <vt:lpstr>이진 트리의 분류</vt:lpstr>
      <vt:lpstr>포화 이진 트리</vt:lpstr>
      <vt:lpstr>완전 이진 트리</vt:lpstr>
      <vt:lpstr>이진트리의 표현</vt:lpstr>
      <vt:lpstr>배열 표현법</vt:lpstr>
      <vt:lpstr>부모와 자식 인덱스 관계</vt:lpstr>
      <vt:lpstr>링크 표현법</vt:lpstr>
      <vt:lpstr>링크의 구현</vt:lpstr>
      <vt:lpstr>링크 표현법 프로그램</vt:lpstr>
      <vt:lpstr>PowerPoint 프레젠테이션</vt:lpstr>
      <vt:lpstr>이진 트리의 순회</vt:lpstr>
      <vt:lpstr>이진 트리의 순회</vt:lpstr>
      <vt:lpstr>전위 순회</vt:lpstr>
      <vt:lpstr>전위순회 프로그램</vt:lpstr>
      <vt:lpstr>전위 순회 응용</vt:lpstr>
      <vt:lpstr>중위 순회</vt:lpstr>
      <vt:lpstr>중위 순회 알고리즘</vt:lpstr>
      <vt:lpstr>중위 순회 응용</vt:lpstr>
      <vt:lpstr>후위 순회</vt:lpstr>
      <vt:lpstr>후위 순회 알고리즘</vt:lpstr>
      <vt:lpstr>후위 순회 응용</vt:lpstr>
      <vt:lpstr>순회 프로그램</vt:lpstr>
      <vt:lpstr>PowerPoint 프레젠테이션</vt:lpstr>
      <vt:lpstr>PowerPoint 프레젠테이션</vt:lpstr>
      <vt:lpstr>PowerPoint 프레젠테이션</vt:lpstr>
      <vt:lpstr>실행 결과</vt:lpstr>
      <vt:lpstr>반복적인 순회</vt:lpstr>
      <vt:lpstr>반복적인 순회</vt:lpstr>
      <vt:lpstr>반복적인 순회</vt:lpstr>
      <vt:lpstr>실행 결과</vt:lpstr>
      <vt:lpstr>레벨 순회</vt:lpstr>
      <vt:lpstr>레벨 순회 알고리즘</vt:lpstr>
      <vt:lpstr>레벨 순회 프로그램</vt:lpstr>
      <vt:lpstr>레벨 순회 프로그램</vt:lpstr>
      <vt:lpstr>레벨 순회 프로그램</vt:lpstr>
      <vt:lpstr>레벨 순회 프로그램</vt:lpstr>
      <vt:lpstr>레벨 순회 프로그램</vt:lpstr>
      <vt:lpstr>실행 결과</vt:lpstr>
      <vt:lpstr>수식 트리</vt:lpstr>
      <vt:lpstr>수식 트리 계산</vt:lpstr>
      <vt:lpstr>수식 트리 알고리즘</vt:lpstr>
      <vt:lpstr>프로그램</vt:lpstr>
      <vt:lpstr>PowerPoint 프레젠테이션</vt:lpstr>
      <vt:lpstr>실행 결과</vt:lpstr>
      <vt:lpstr>디렉토리 용량 계산</vt:lpstr>
      <vt:lpstr>디렉토리 용량 계산 프로그램</vt:lpstr>
      <vt:lpstr>실행 결과</vt:lpstr>
      <vt:lpstr>이진 트리 연산: 노드 개수</vt:lpstr>
      <vt:lpstr>이진 트리 연산: 높이</vt:lpstr>
      <vt:lpstr>이진 트리 연산: 단말 노드 개수</vt:lpstr>
      <vt:lpstr>스레드 이진 트리</vt:lpstr>
      <vt:lpstr>스레드 이진 트리의 구현</vt:lpstr>
      <vt:lpstr>스레드 이진 트리의 구현</vt:lpstr>
      <vt:lpstr>스레드 이진 트리의 구현</vt:lpstr>
      <vt:lpstr>스레드 이진 트리의 구현</vt:lpstr>
      <vt:lpstr>스레드 이진 트리의 구현</vt:lpstr>
      <vt:lpstr>이진탐색트리</vt:lpstr>
      <vt:lpstr>이진탐색트리에서의 탐색연산</vt:lpstr>
      <vt:lpstr>이진탐색트리에서의 탐색연산</vt:lpstr>
      <vt:lpstr>탐색을 구현하는 방법</vt:lpstr>
      <vt:lpstr>순환적인 방법</vt:lpstr>
      <vt:lpstr>반복적인 방법</vt:lpstr>
      <vt:lpstr>이진탐색트리에서의 삽입연산</vt:lpstr>
      <vt:lpstr>이진 탐색트리에서의 삽입 연산</vt:lpstr>
      <vt:lpstr>이진탐색트리에서의 삽입연산</vt:lpstr>
      <vt:lpstr>이진탐색트리에서의 삽입연산</vt:lpstr>
      <vt:lpstr>이진탐색트리에서의 삭제연산</vt:lpstr>
      <vt:lpstr>이진탐색트리에서의 삭제연산</vt:lpstr>
      <vt:lpstr>이진탐색트리에서의 삭제연산</vt:lpstr>
      <vt:lpstr>가장 비슷한 값은 어디에 있을까?</vt:lpstr>
      <vt:lpstr>PowerPoint 프레젠테이션</vt:lpstr>
      <vt:lpstr>PowerPoint 프레젠테이션</vt:lpstr>
      <vt:lpstr>PowerPoint 프레젠테이션</vt:lpstr>
      <vt:lpstr>PowerPoint 프레젠테이션</vt:lpstr>
      <vt:lpstr>실행 결과</vt:lpstr>
      <vt:lpstr>이진탐색트리의 성능분석</vt:lpstr>
      <vt:lpstr>이진탐색트리의 성능분석</vt:lpstr>
      <vt:lpstr>이진탐색트리의 성능분석</vt:lpstr>
      <vt:lpstr>Q &amp; A</vt:lpstr>
    </vt:vector>
  </TitlesOfParts>
  <Company>순천향대학교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천인국</dc:creator>
  <cp:lastModifiedBy>shjung</cp:lastModifiedBy>
  <cp:revision>600</cp:revision>
  <dcterms:created xsi:type="dcterms:W3CDTF">2004-02-19T02:52:38Z</dcterms:created>
  <dcterms:modified xsi:type="dcterms:W3CDTF">2020-07-09T09:45:21Z</dcterms:modified>
</cp:coreProperties>
</file>