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2" r:id="rId1"/>
  </p:sldMasterIdLst>
  <p:notesMasterIdLst>
    <p:notesMasterId r:id="rId90"/>
  </p:notesMasterIdLst>
  <p:handoutMasterIdLst>
    <p:handoutMasterId r:id="rId91"/>
  </p:handoutMasterIdLst>
  <p:sldIdLst>
    <p:sldId id="302" r:id="rId2"/>
    <p:sldId id="862" r:id="rId3"/>
    <p:sldId id="861" r:id="rId4"/>
    <p:sldId id="332" r:id="rId5"/>
    <p:sldId id="773" r:id="rId6"/>
    <p:sldId id="774" r:id="rId7"/>
    <p:sldId id="775" r:id="rId8"/>
    <p:sldId id="776" r:id="rId9"/>
    <p:sldId id="863" r:id="rId10"/>
    <p:sldId id="778" r:id="rId11"/>
    <p:sldId id="779" r:id="rId12"/>
    <p:sldId id="780" r:id="rId13"/>
    <p:sldId id="864" r:id="rId14"/>
    <p:sldId id="781" r:id="rId15"/>
    <p:sldId id="783" r:id="rId16"/>
    <p:sldId id="784" r:id="rId17"/>
    <p:sldId id="785" r:id="rId18"/>
    <p:sldId id="865" r:id="rId19"/>
    <p:sldId id="787" r:id="rId20"/>
    <p:sldId id="788" r:id="rId21"/>
    <p:sldId id="789" r:id="rId22"/>
    <p:sldId id="790" r:id="rId23"/>
    <p:sldId id="791" r:id="rId24"/>
    <p:sldId id="792" r:id="rId25"/>
    <p:sldId id="794" r:id="rId26"/>
    <p:sldId id="795" r:id="rId27"/>
    <p:sldId id="798" r:id="rId28"/>
    <p:sldId id="799" r:id="rId29"/>
    <p:sldId id="800" r:id="rId30"/>
    <p:sldId id="801" r:id="rId31"/>
    <p:sldId id="802" r:id="rId32"/>
    <p:sldId id="803" r:id="rId33"/>
    <p:sldId id="804" r:id="rId34"/>
    <p:sldId id="805" r:id="rId35"/>
    <p:sldId id="807" r:id="rId36"/>
    <p:sldId id="808" r:id="rId37"/>
    <p:sldId id="809" r:id="rId38"/>
    <p:sldId id="810" r:id="rId39"/>
    <p:sldId id="811" r:id="rId40"/>
    <p:sldId id="812" r:id="rId41"/>
    <p:sldId id="813" r:id="rId42"/>
    <p:sldId id="814" r:id="rId43"/>
    <p:sldId id="815" r:id="rId44"/>
    <p:sldId id="816" r:id="rId45"/>
    <p:sldId id="817" r:id="rId46"/>
    <p:sldId id="818" r:id="rId47"/>
    <p:sldId id="819" r:id="rId48"/>
    <p:sldId id="820" r:id="rId49"/>
    <p:sldId id="821" r:id="rId50"/>
    <p:sldId id="822" r:id="rId51"/>
    <p:sldId id="823" r:id="rId52"/>
    <p:sldId id="824" r:id="rId53"/>
    <p:sldId id="825" r:id="rId54"/>
    <p:sldId id="826" r:id="rId55"/>
    <p:sldId id="827" r:id="rId56"/>
    <p:sldId id="828" r:id="rId57"/>
    <p:sldId id="830" r:id="rId58"/>
    <p:sldId id="831" r:id="rId59"/>
    <p:sldId id="832" r:id="rId60"/>
    <p:sldId id="833" r:id="rId61"/>
    <p:sldId id="835" r:id="rId62"/>
    <p:sldId id="836" r:id="rId63"/>
    <p:sldId id="837" r:id="rId64"/>
    <p:sldId id="838" r:id="rId65"/>
    <p:sldId id="839" r:id="rId66"/>
    <p:sldId id="840" r:id="rId67"/>
    <p:sldId id="841" r:id="rId68"/>
    <p:sldId id="842" r:id="rId69"/>
    <p:sldId id="843" r:id="rId70"/>
    <p:sldId id="844" r:id="rId71"/>
    <p:sldId id="845" r:id="rId72"/>
    <p:sldId id="846" r:id="rId73"/>
    <p:sldId id="847" r:id="rId74"/>
    <p:sldId id="848" r:id="rId75"/>
    <p:sldId id="849" r:id="rId76"/>
    <p:sldId id="850" r:id="rId77"/>
    <p:sldId id="851" r:id="rId78"/>
    <p:sldId id="852" r:id="rId79"/>
    <p:sldId id="853" r:id="rId80"/>
    <p:sldId id="866" r:id="rId81"/>
    <p:sldId id="854" r:id="rId82"/>
    <p:sldId id="855" r:id="rId83"/>
    <p:sldId id="856" r:id="rId84"/>
    <p:sldId id="857" r:id="rId85"/>
    <p:sldId id="858" r:id="rId86"/>
    <p:sldId id="859" r:id="rId87"/>
    <p:sldId id="860" r:id="rId88"/>
    <p:sldId id="521" r:id="rId89"/>
  </p:sldIdLst>
  <p:sldSz cx="9144000" cy="6858000" type="screen4x3"/>
  <p:notesSz cx="7099300" cy="10234613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CC"/>
    <a:srgbClr val="FF3300"/>
    <a:srgbClr val="339933"/>
    <a:srgbClr val="87A846"/>
    <a:srgbClr val="FF6600"/>
    <a:srgbClr val="0066CC"/>
    <a:srgbClr val="EBFC10"/>
    <a:srgbClr val="C58371"/>
    <a:srgbClr val="556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080" autoAdjust="0"/>
    <p:restoredTop sz="99573" autoAdjust="0"/>
  </p:normalViewPr>
  <p:slideViewPr>
    <p:cSldViewPr>
      <p:cViewPr varScale="1">
        <p:scale>
          <a:sx n="104" d="100"/>
          <a:sy n="104" d="100"/>
        </p:scale>
        <p:origin x="126" y="150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10"/>
    </p:cViewPr>
  </p:sorterViewPr>
  <p:notesViewPr>
    <p:cSldViewPr>
      <p:cViewPr varScale="1">
        <p:scale>
          <a:sx n="78" d="100"/>
          <a:sy n="78" d="100"/>
        </p:scale>
        <p:origin x="-3966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F755A414-9CD3-4D77-83CE-EE8A2753C7C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673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50AC72F4-610C-4197-BD9C-AC7DAE2F7DD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8399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6917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415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5752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F8557A5-6508-4633-B74C-7011868EEF57}" type="slidenum">
              <a:rPr lang="ko-KR" altLang="en-US" sz="1300"/>
              <a:pPr algn="r" defTabSz="990600"/>
              <a:t>4</a:t>
            </a:fld>
            <a:endParaRPr lang="en-US" altLang="ko-KR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5345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2702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Gulim" pitchFamily="50" charset="-127"/>
              <a:ea typeface="Gulim" pitchFamily="50" charset="-127"/>
            </a:endParaRPr>
          </a:p>
        </p:txBody>
      </p:sp>
      <p:sp>
        <p:nvSpPr>
          <p:cNvPr id="6" name="Line 417"/>
          <p:cNvSpPr>
            <a:spLocks noChangeShapeType="1"/>
          </p:cNvSpPr>
          <p:nvPr userDrawn="1"/>
        </p:nvSpPr>
        <p:spPr bwMode="gray">
          <a:xfrm flipH="1">
            <a:off x="3625850" y="1381125"/>
            <a:ext cx="20638" cy="420370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Gulim" pitchFamily="50" charset="-127"/>
              <a:ea typeface="Gulim" pitchFamily="50" charset="-127"/>
            </a:endParaRPr>
          </a:p>
        </p:txBody>
      </p:sp>
      <p:sp>
        <p:nvSpPr>
          <p:cNvPr id="8" name="Rectangle 440"/>
          <p:cNvSpPr>
            <a:spLocks noChangeArrowheads="1"/>
          </p:cNvSpPr>
          <p:nvPr userDrawn="1"/>
        </p:nvSpPr>
        <p:spPr bwMode="invGray">
          <a:xfrm>
            <a:off x="0" y="4267200"/>
            <a:ext cx="9144000" cy="1103313"/>
          </a:xfrm>
          <a:prstGeom prst="rect">
            <a:avLst/>
          </a:prstGeom>
          <a:gradFill flip="none" rotWithShape="1">
            <a:gsLst>
              <a:gs pos="0">
                <a:srgbClr val="D8EFCD">
                  <a:lumMod val="75000"/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D8EFCD">
                  <a:lumMod val="75000"/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D8EFCD">
                  <a:lumMod val="75000"/>
                  <a:tint val="66000"/>
                  <a:satMod val="160000"/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ko-KR" altLang="en-US" sz="3200">
              <a:solidFill>
                <a:srgbClr val="481C1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AutoShape 435"/>
          <p:cNvSpPr>
            <a:spLocks noChangeArrowheads="1"/>
          </p:cNvSpPr>
          <p:nvPr userDrawn="1"/>
        </p:nvSpPr>
        <p:spPr bwMode="ltGray">
          <a:xfrm>
            <a:off x="1473200" y="5100638"/>
            <a:ext cx="6861175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1275" algn="ctr">
            <a:solidFill>
              <a:srgbClr val="2D541B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ko-KR" altLang="en-US" sz="3000">
              <a:solidFill>
                <a:srgbClr val="005E5C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214546" y="4286256"/>
            <a:ext cx="5929354" cy="78581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3D13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0"/>
          </p:nvPr>
        </p:nvSpPr>
        <p:spPr>
          <a:xfrm>
            <a:off x="1519217" y="5133987"/>
            <a:ext cx="6715171" cy="50006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FontTx/>
              <a:buNone/>
              <a:defRPr sz="1800" b="0">
                <a:solidFill>
                  <a:srgbClr val="989A50"/>
                </a:solidFill>
                <a:latin typeface="휴먼엑스포" pitchFamily="18" charset="-127"/>
                <a:ea typeface="휴먼엑스포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7792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끝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Gulim" pitchFamily="50" charset="-127"/>
              <a:ea typeface="Gulim" pitchFamily="50" charset="-127"/>
            </a:endParaRPr>
          </a:p>
        </p:txBody>
      </p:sp>
      <p:sp>
        <p:nvSpPr>
          <p:cNvPr id="6" name="Line 417"/>
          <p:cNvSpPr>
            <a:spLocks noChangeShapeType="1"/>
          </p:cNvSpPr>
          <p:nvPr userDrawn="1"/>
        </p:nvSpPr>
        <p:spPr bwMode="gray">
          <a:xfrm flipH="1">
            <a:off x="3625850" y="1381125"/>
            <a:ext cx="20638" cy="420370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latin typeface="Gulim" pitchFamily="50" charset="-127"/>
              <a:ea typeface="Gulim" pitchFamily="50" charset="-127"/>
            </a:endParaRPr>
          </a:p>
        </p:txBody>
      </p:sp>
      <p:sp>
        <p:nvSpPr>
          <p:cNvPr id="8" name="Rectangle 440"/>
          <p:cNvSpPr>
            <a:spLocks noChangeArrowheads="1"/>
          </p:cNvSpPr>
          <p:nvPr userDrawn="1"/>
        </p:nvSpPr>
        <p:spPr bwMode="invGray">
          <a:xfrm>
            <a:off x="0" y="4267200"/>
            <a:ext cx="9144000" cy="1103313"/>
          </a:xfrm>
          <a:prstGeom prst="rect">
            <a:avLst/>
          </a:prstGeom>
          <a:gradFill flip="none" rotWithShape="1">
            <a:gsLst>
              <a:gs pos="0">
                <a:srgbClr val="D8EFCD">
                  <a:lumMod val="75000"/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D8EFCD">
                  <a:lumMod val="75000"/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D8EFCD">
                  <a:lumMod val="75000"/>
                  <a:tint val="66000"/>
                  <a:satMod val="160000"/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ko-KR" altLang="en-US" sz="3200">
              <a:solidFill>
                <a:srgbClr val="481C1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AutoShape 435"/>
          <p:cNvSpPr>
            <a:spLocks noChangeArrowheads="1"/>
          </p:cNvSpPr>
          <p:nvPr userDrawn="1"/>
        </p:nvSpPr>
        <p:spPr bwMode="ltGray">
          <a:xfrm>
            <a:off x="1473200" y="5100638"/>
            <a:ext cx="6861175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1275" algn="ctr">
            <a:solidFill>
              <a:srgbClr val="2D541B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ko-KR" altLang="en-US" sz="3000">
              <a:solidFill>
                <a:srgbClr val="005E5C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10"/>
          </p:nvPr>
        </p:nvSpPr>
        <p:spPr>
          <a:xfrm>
            <a:off x="1519217" y="5133987"/>
            <a:ext cx="6715171" cy="50006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buFontTx/>
              <a:buNone/>
              <a:defRPr sz="1800" b="0">
                <a:solidFill>
                  <a:srgbClr val="989A50"/>
                </a:solidFill>
                <a:latin typeface="휴먼엑스포" pitchFamily="18" charset="-127"/>
                <a:ea typeface="휴먼엑스포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1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46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393760" y="1285860"/>
            <a:ext cx="8358246" cy="5143536"/>
          </a:xfrm>
          <a:prstGeom prst="roundRect">
            <a:avLst>
              <a:gd name="adj" fmla="val 3782"/>
            </a:avLst>
          </a:prstGeom>
          <a:solidFill>
            <a:srgbClr val="E0FFC1"/>
          </a:solidFill>
          <a:ln w="19050">
            <a:solidFill>
              <a:srgbClr val="387000"/>
            </a:solidFill>
          </a:ln>
        </p:spPr>
        <p:txBody>
          <a:bodyPr anchor="ctr">
            <a:normAutofit/>
          </a:bodyPr>
          <a:lstStyle>
            <a:lvl1pPr marL="361950" indent="-276225">
              <a:spcBef>
                <a:spcPts val="3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 sz="2000" b="0">
                <a:solidFill>
                  <a:srgbClr val="465723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048871" y="0"/>
            <a:ext cx="7114054" cy="57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52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054727" y="0"/>
            <a:ext cx="7072312" cy="57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7572375" cy="584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572500" cy="55006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 u="sng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365125" indent="-365125">
              <a:tabLst/>
              <a:defRPr sz="2200"/>
            </a:lvl2pPr>
            <a:lvl3pPr marL="274638" indent="-274638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  <a:tabLst/>
              <a:defRPr sz="1800" b="0" baseline="0">
                <a:latin typeface="HY헤드라인M" pitchFamily="18" charset="-127"/>
                <a:ea typeface="HY헤드라인M" pitchFamily="18" charset="-127"/>
              </a:defRPr>
            </a:lvl3pPr>
            <a:lvl4pPr marL="530225" indent="-255588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 sz="1800" b="0">
                <a:latin typeface="+mn-ea"/>
                <a:ea typeface="+mn-ea"/>
              </a:defRPr>
            </a:lvl4pPr>
            <a:lvl5pPr marL="806450" indent="-268288"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  <a:endParaRPr lang="en-US" altLang="ko-KR" dirty="0" smtClean="0"/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6963403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3"/>
          <p:cNvSpPr>
            <a:spLocks noChangeArrowheads="1"/>
          </p:cNvSpPr>
          <p:nvPr userDrawn="1"/>
        </p:nvSpPr>
        <p:spPr bwMode="gray">
          <a:xfrm>
            <a:off x="0" y="6643688"/>
            <a:ext cx="9144000" cy="2159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>
              <a:solidFill>
                <a:srgbClr val="005E5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8" name="Rectangle 18"/>
          <p:cNvSpPr>
            <a:spLocks noChangeArrowheads="1"/>
          </p:cNvSpPr>
          <p:nvPr userDrawn="1"/>
        </p:nvSpPr>
        <p:spPr bwMode="auto">
          <a:xfrm>
            <a:off x="8072438" y="6643688"/>
            <a:ext cx="8429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solidFill>
                  <a:srgbClr val="465723"/>
                </a:solidFill>
                <a:latin typeface="휴먼엑스포" pitchFamily="18" charset="-127"/>
                <a:ea typeface="휴먼엑스포" pitchFamily="18" charset="-127"/>
              </a:rPr>
              <a:pPr algn="r">
                <a:defRPr/>
              </a:pPr>
              <a:t>‹#›</a:t>
            </a:fld>
            <a:r>
              <a:rPr lang="en-US" altLang="ko-KR" sz="1200" dirty="0" smtClean="0">
                <a:solidFill>
                  <a:srgbClr val="465723"/>
                </a:solidFill>
                <a:latin typeface="휴먼엑스포" pitchFamily="18" charset="-127"/>
                <a:ea typeface="휴먼엑스포" pitchFamily="18" charset="-127"/>
              </a:rPr>
              <a:t>/88</a:t>
            </a:r>
            <a:endParaRPr lang="en-US" altLang="ko-KR" sz="1200" dirty="0">
              <a:solidFill>
                <a:srgbClr val="465723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4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600" kern="1200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HY헤드라인M" pitchFamily="18" charset="-127"/>
        <a:buChar char="□"/>
        <a:defRPr sz="1400" b="1" kern="1200">
          <a:solidFill>
            <a:schemeClr val="accent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182563" indent="-182563" algn="l" rtl="0" eaLnBrk="0" fontAlgn="base" hangingPunct="0">
        <a:spcBef>
          <a:spcPct val="20000"/>
        </a:spcBef>
        <a:spcAft>
          <a:spcPts val="400"/>
        </a:spcAft>
        <a:buClr>
          <a:srgbClr val="0066CC"/>
        </a:buClr>
        <a:buFont typeface="Wingdings" pitchFamily="2" charset="2"/>
        <a:buChar char=""/>
        <a:tabLst>
          <a:tab pos="269875" algn="l"/>
        </a:tabLst>
        <a:defRPr sz="2000" kern="1200">
          <a:solidFill>
            <a:srgbClr val="0066CC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444500" indent="-174625" algn="l" rtl="0" eaLnBrk="0" fontAlgn="base" hangingPunct="0">
        <a:lnSpc>
          <a:spcPct val="110000"/>
        </a:lnSpc>
        <a:spcBef>
          <a:spcPct val="20000"/>
        </a:spcBef>
        <a:spcAft>
          <a:spcPts val="400"/>
        </a:spcAft>
        <a:buClr>
          <a:srgbClr val="1D4940"/>
        </a:buClr>
        <a:buChar char="•"/>
        <a:defRPr sz="2400" kern="1200">
          <a:solidFill>
            <a:schemeClr val="tx1"/>
          </a:solidFill>
          <a:latin typeface="Arial" pitchFamily="34" charset="0"/>
          <a:ea typeface="HY헤드라인M" pitchFamily="18" charset="-127"/>
          <a:cs typeface="+mn-cs"/>
        </a:defRPr>
      </a:lvl3pPr>
      <a:lvl4pPr marL="714375" indent="-174625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Arial" pitchFamily="34" charset="0"/>
          <a:ea typeface="HY헤드라인M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맑은 고딕" pitchFamily="50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winavr/files/WinAV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7"/>
          <p:cNvSpPr>
            <a:spLocks noGrp="1"/>
          </p:cNvSpPr>
          <p:nvPr>
            <p:ph type="ctrTitle"/>
          </p:nvPr>
        </p:nvSpPr>
        <p:spPr bwMode="auto">
          <a:xfrm>
            <a:off x="2214562" y="4286250"/>
            <a:ext cx="6461893" cy="78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en-US" sz="2800" dirty="0" smtClean="0"/>
              <a:t> </a:t>
            </a:r>
            <a:r>
              <a:rPr lang="ko-KR" altLang="en-US" sz="2800" dirty="0" smtClean="0">
                <a:ea typeface="HY견고딕"/>
              </a:rPr>
              <a:t>개발 환경과 </a:t>
            </a:r>
            <a:r>
              <a:rPr lang="en-US" altLang="ko-KR" sz="2800" dirty="0" smtClean="0">
                <a:ea typeface="HY견고딕"/>
              </a:rPr>
              <a:t>C </a:t>
            </a:r>
            <a:r>
              <a:rPr lang="ko-KR" altLang="en-US" sz="2800" dirty="0" smtClean="0">
                <a:ea typeface="HY견고딕"/>
              </a:rPr>
              <a:t>프로그래밍</a:t>
            </a:r>
          </a:p>
        </p:txBody>
      </p:sp>
      <p:sp>
        <p:nvSpPr>
          <p:cNvPr id="4099" name="내용 개체 틀 8"/>
          <p:cNvSpPr>
            <a:spLocks noGrp="1"/>
          </p:cNvSpPr>
          <p:nvPr>
            <p:ph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ko-KR" altLang="en-US" dirty="0" err="1" smtClean="0"/>
              <a:t>마이크로컨트롤러</a:t>
            </a:r>
            <a:r>
              <a:rPr lang="ko-KR" altLang="en-US" dirty="0" smtClean="0"/>
              <a:t> </a:t>
            </a:r>
            <a:r>
              <a:rPr lang="en-US" altLang="ko-KR" dirty="0" smtClean="0"/>
              <a:t>AVR ATmega128</a:t>
            </a:r>
            <a:endParaRPr lang="ko-KR" altLang="en-US" dirty="0" smtClean="0"/>
          </a:p>
        </p:txBody>
      </p:sp>
      <p:sp>
        <p:nvSpPr>
          <p:cNvPr id="7" name="WordArt 436"/>
          <p:cNvSpPr>
            <a:spLocks noChangeArrowheads="1" noChangeShapeType="1" noTextEdit="1"/>
          </p:cNvSpPr>
          <p:nvPr/>
        </p:nvSpPr>
        <p:spPr bwMode="auto">
          <a:xfrm>
            <a:off x="1715574" y="3914710"/>
            <a:ext cx="533400" cy="108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9838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altLang="ko-KR" sz="4800" b="1" i="1" kern="10" spc="150" dirty="0" smtClean="0">
                <a:ln w="11430">
                  <a:solidFill>
                    <a:srgbClr val="4BACC6">
                      <a:lumMod val="25000"/>
                    </a:srgbClr>
                  </a:solidFill>
                </a:ln>
                <a:solidFill>
                  <a:srgbClr val="172E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휴먼둥근헤드라인"/>
                <a:ea typeface="휴먼둥근헤드라인"/>
              </a:rPr>
              <a:t>3</a:t>
            </a:r>
            <a:endParaRPr lang="ko-KR" altLang="en-US" sz="4800" b="1" i="1" kern="10" spc="150" dirty="0">
              <a:ln w="11430">
                <a:solidFill>
                  <a:srgbClr val="4BACC6">
                    <a:lumMod val="25000"/>
                  </a:srgbClr>
                </a:solidFill>
              </a:ln>
              <a:solidFill>
                <a:srgbClr val="172E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휴먼둥근헤드라인"/>
              <a:ea typeface="휴먼둥근헤드라인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01 </a:t>
            </a:r>
            <a:r>
              <a:rPr lang="ko-KR" altLang="en-US" sz="2600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이용한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디지털시스템 개발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marL="183833" lvl="2" indent="0">
              <a:buNone/>
            </a:pPr>
            <a:r>
              <a:rPr lang="ko-KR" altLang="en-US" dirty="0" smtClean="0"/>
              <a:t>❹ </a:t>
            </a:r>
            <a:r>
              <a:rPr lang="ko-KR" altLang="en-US" dirty="0" err="1" smtClean="0"/>
              <a:t>상태도를</a:t>
            </a:r>
            <a:r>
              <a:rPr lang="ko-KR" altLang="en-US" dirty="0" smtClean="0"/>
              <a:t> 기반으로 둔 </a:t>
            </a:r>
            <a:r>
              <a:rPr lang="en-US" altLang="ko-KR" dirty="0" smtClean="0"/>
              <a:t>ASM </a:t>
            </a:r>
            <a:r>
              <a:rPr lang="ko-KR" altLang="en-US" dirty="0" smtClean="0"/>
              <a:t>차트를 이용한 제어 프로그램 설계 및 제작</a:t>
            </a:r>
          </a:p>
          <a:p>
            <a:pPr lvl="3"/>
            <a:r>
              <a:rPr lang="ko-KR" altLang="en-US" dirty="0" smtClean="0"/>
              <a:t>제어부의 동작을 개략적인 상태도로 표현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❸단계에서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결정된 회로에서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마이크로컨트롤러와</a:t>
            </a:r>
            <a:r>
              <a:rPr lang="ko-KR" altLang="en-US" dirty="0" smtClean="0"/>
              <a:t> 연결된 출력 및 입력 신호 선으로 장치에 적절한 명령 신호를 전달하거나 정보를 입력하도록 구체적인 상태도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구체적인 </a:t>
            </a:r>
            <a:r>
              <a:rPr lang="ko-KR" altLang="en-US" dirty="0" err="1" smtClean="0"/>
              <a:t>상태도를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ASM(Algorithmic State Machine) </a:t>
            </a:r>
            <a:r>
              <a:rPr lang="ko-KR" altLang="en-US" dirty="0" smtClean="0"/>
              <a:t>차트로 변환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ASM </a:t>
            </a:r>
            <a:r>
              <a:rPr lang="ko-KR" altLang="en-US" dirty="0" smtClean="0"/>
              <a:t>차트를 </a:t>
            </a:r>
            <a:r>
              <a:rPr lang="en-US" altLang="ko-KR" dirty="0" smtClean="0"/>
              <a:t>while(1) </a:t>
            </a:r>
            <a:r>
              <a:rPr lang="ko-KR" altLang="en-US" dirty="0" err="1" smtClean="0"/>
              <a:t>반복문에</a:t>
            </a:r>
            <a:r>
              <a:rPr lang="ko-KR" altLang="en-US" dirty="0" smtClean="0"/>
              <a:t> 포함된 </a:t>
            </a:r>
            <a:r>
              <a:rPr lang="en-US" altLang="ko-KR" dirty="0" smtClean="0"/>
              <a:t>switch( )-case </a:t>
            </a:r>
            <a:r>
              <a:rPr lang="ko-KR" altLang="en-US" dirty="0" smtClean="0"/>
              <a:t>문으로 변환하여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제어 프로그램 완성</a:t>
            </a:r>
            <a:endParaRPr lang="en-US" altLang="ko-KR" dirty="0" smtClean="0"/>
          </a:p>
          <a:p>
            <a:pPr lvl="3"/>
            <a:endParaRPr lang="ko-KR" altLang="en-US" dirty="0" smtClean="0"/>
          </a:p>
          <a:p>
            <a:pPr marL="183833" lvl="2" indent="0">
              <a:buNone/>
            </a:pPr>
            <a:r>
              <a:rPr lang="ko-KR" altLang="en-US" dirty="0" smtClean="0"/>
              <a:t>❺ 통합 개발 환경에서 컴파일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링크에 의한 다운로드 파일 생성</a:t>
            </a:r>
          </a:p>
          <a:p>
            <a:pPr lvl="3"/>
            <a:r>
              <a:rPr lang="en-US" altLang="ko-KR" dirty="0" smtClean="0"/>
              <a:t>AVR Studio</a:t>
            </a:r>
            <a:r>
              <a:rPr lang="ko-KR" altLang="en-US" dirty="0" smtClean="0"/>
              <a:t>에서 프로젝트 생성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교차 컴파일러 </a:t>
            </a:r>
            <a:r>
              <a:rPr lang="en-US" altLang="ko-KR" dirty="0" err="1" smtClean="0"/>
              <a:t>avr_gcc</a:t>
            </a:r>
            <a:r>
              <a:rPr lang="ko-KR" altLang="en-US" dirty="0" smtClean="0"/>
              <a:t>를 사용하여 목적 파일과 다운로드 파일 생성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01 </a:t>
            </a:r>
            <a:r>
              <a:rPr lang="ko-KR" altLang="en-US" sz="2600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이용한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디지털시스템 개발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marL="183833" lvl="2" indent="0">
              <a:buNone/>
            </a:pPr>
            <a:r>
              <a:rPr lang="ko-KR" altLang="en-US" dirty="0" smtClean="0"/>
              <a:t>❻ 다운로드 파일을 플래시 프로그램 메모리에 다운로드</a:t>
            </a:r>
          </a:p>
          <a:p>
            <a:pPr lvl="3"/>
            <a:r>
              <a:rPr lang="en-US" altLang="ko-KR" dirty="0" smtClean="0"/>
              <a:t>SPI(Serial </a:t>
            </a:r>
            <a:r>
              <a:rPr lang="en-US" altLang="ko-KR" dirty="0" err="1" smtClean="0"/>
              <a:t>Pheriperal</a:t>
            </a:r>
            <a:r>
              <a:rPr lang="en-US" altLang="ko-KR" dirty="0" smtClean="0"/>
              <a:t> Interface) </a:t>
            </a:r>
            <a:r>
              <a:rPr lang="ko-KR" altLang="en-US" dirty="0" smtClean="0"/>
              <a:t>인터페이스로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ISP(In-System Programming)</a:t>
            </a:r>
            <a:r>
              <a:rPr lang="ko-KR" altLang="en-US" dirty="0" smtClean="0"/>
              <a:t> 다운로드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JTAG </a:t>
            </a:r>
            <a:r>
              <a:rPr lang="ko-KR" altLang="en-US" dirty="0" smtClean="0"/>
              <a:t>인터페이스로 다운로드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marL="183833" lvl="2" indent="0">
              <a:buNone/>
            </a:pPr>
            <a:r>
              <a:rPr lang="ko-KR" altLang="en-US" dirty="0" smtClean="0"/>
              <a:t>❼ 하드웨어와 소프트웨어 디버깅</a:t>
            </a:r>
          </a:p>
          <a:p>
            <a:pPr lvl="3"/>
            <a:r>
              <a:rPr lang="en-US" altLang="ko-KR" dirty="0" smtClean="0"/>
              <a:t>JTAG </a:t>
            </a:r>
            <a:r>
              <a:rPr lang="ko-KR" altLang="en-US" dirty="0" smtClean="0"/>
              <a:t>에뮬레이터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하드웨어 </a:t>
            </a:r>
            <a:r>
              <a:rPr lang="ko-KR" altLang="en-US" dirty="0" err="1" smtClean="0"/>
              <a:t>디버거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사용하여 프로그램 동작 상태를 점검하면서 소프트웨어 디버깅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외부 장치에 </a:t>
            </a:r>
            <a:r>
              <a:rPr lang="ko-KR" altLang="en-US" dirty="0" err="1" smtClean="0"/>
              <a:t>오실로스코프</a:t>
            </a:r>
            <a:r>
              <a:rPr lang="ko-KR" altLang="en-US" dirty="0" smtClean="0"/>
              <a:t> 또는 테스터기 등을 이용하여 신호를 측정하며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하드웨어 디버깅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디버깅 과정에서 오류가 발견되면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이전 과정에서 오류를 수정하면서 디지털시스템 완성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02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다운로드 파일 생성과 교차 컴파일러</a:t>
            </a:r>
            <a:endParaRPr lang="en-US" altLang="ko-KR" dirty="0" smtClean="0"/>
          </a:p>
          <a:p>
            <a:pPr lvl="2">
              <a:buNone/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40" y="1700808"/>
            <a:ext cx="65120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02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>
                <a:solidFill>
                  <a:prstClr val="black"/>
                </a:solidFill>
              </a:rPr>
              <a:t>번역</a:t>
            </a:r>
          </a:p>
          <a:p>
            <a:pPr lvl="3"/>
            <a:r>
              <a:rPr lang="en-US" altLang="ko-KR" dirty="0" smtClean="0">
                <a:solidFill>
                  <a:prstClr val="black"/>
                </a:solidFill>
              </a:rPr>
              <a:t>C </a:t>
            </a:r>
            <a:r>
              <a:rPr lang="ko-KR" altLang="en-US" dirty="0" smtClean="0">
                <a:solidFill>
                  <a:prstClr val="black"/>
                </a:solidFill>
              </a:rPr>
              <a:t>언어로 작성한 원시프로그램은 컴파일러에 의해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ko-KR" altLang="en-US" dirty="0" smtClean="0">
                <a:solidFill>
                  <a:prstClr val="black"/>
                </a:solidFill>
              </a:rPr>
              <a:t>컴파일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과정을 거쳐 기계어로 번역하여 목적파일 생성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/>
            <a:r>
              <a:rPr lang="ko-KR" altLang="en-US" dirty="0" smtClean="0">
                <a:solidFill>
                  <a:prstClr val="black"/>
                </a:solidFill>
              </a:rPr>
              <a:t>어셈블리 언어로 작성한 원시프로그램은 어셈블러에 의해</a:t>
            </a:r>
            <a:r>
              <a:rPr lang="en-US" altLang="ko-KR" dirty="0" smtClean="0">
                <a:solidFill>
                  <a:prstClr val="black"/>
                </a:solidFill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/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ko-KR" altLang="en-US" dirty="0" err="1" smtClean="0">
                <a:solidFill>
                  <a:prstClr val="black"/>
                </a:solidFill>
              </a:rPr>
              <a:t>어셈블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과정을 거쳐 기계어로 번역하여 목적파일 생성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/>
            <a:r>
              <a:rPr lang="ko-KR" altLang="en-US" dirty="0" smtClean="0">
                <a:solidFill>
                  <a:prstClr val="black"/>
                </a:solidFill>
              </a:rPr>
              <a:t>자주 사용되는 </a:t>
            </a:r>
            <a:r>
              <a:rPr lang="en-US" altLang="ko-KR" dirty="0" err="1" smtClean="0">
                <a:solidFill>
                  <a:prstClr val="black"/>
                </a:solidFill>
              </a:rPr>
              <a:t>printf</a:t>
            </a:r>
            <a:r>
              <a:rPr lang="en-US" altLang="ko-KR" dirty="0" smtClean="0">
                <a:solidFill>
                  <a:prstClr val="black"/>
                </a:solidFill>
              </a:rPr>
              <a:t>( ), </a:t>
            </a:r>
            <a:r>
              <a:rPr lang="en-US" altLang="ko-KR" dirty="0" err="1" smtClean="0">
                <a:solidFill>
                  <a:prstClr val="black"/>
                </a:solidFill>
              </a:rPr>
              <a:t>scanf</a:t>
            </a:r>
            <a:r>
              <a:rPr lang="en-US" altLang="ko-KR" dirty="0" smtClean="0">
                <a:solidFill>
                  <a:prstClr val="black"/>
                </a:solidFill>
              </a:rPr>
              <a:t>( )</a:t>
            </a:r>
            <a:r>
              <a:rPr lang="ko-KR" altLang="en-US" dirty="0" smtClean="0">
                <a:solidFill>
                  <a:prstClr val="black"/>
                </a:solidFill>
              </a:rPr>
              <a:t>와 같은 함수는 미리 기계어로 번역된 </a:t>
            </a:r>
            <a:r>
              <a:rPr lang="en-US" altLang="ko-KR" dirty="0" smtClean="0">
                <a:solidFill>
                  <a:prstClr val="black"/>
                </a:solidFill>
              </a:rPr>
              <a:t/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ko-KR" altLang="en-US" dirty="0" smtClean="0">
                <a:solidFill>
                  <a:prstClr val="black"/>
                </a:solidFill>
              </a:rPr>
              <a:t>목적 파일의 집합인 라이브러리에 제공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/>
            <a:endParaRPr lang="en-US" altLang="ko-KR" dirty="0" smtClean="0">
              <a:solidFill>
                <a:prstClr val="black"/>
              </a:solidFill>
            </a:endParaRPr>
          </a:p>
          <a:p>
            <a:pPr lvl="2"/>
            <a:r>
              <a:rPr lang="ko-KR" altLang="en-US" dirty="0" smtClean="0"/>
              <a:t>링크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링커는</a:t>
            </a:r>
            <a:r>
              <a:rPr lang="ko-KR" altLang="en-US" dirty="0" smtClean="0"/>
              <a:t> 링크 과정에서 라이브러리를 포함한 여러 개의 목적 파일을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탐색하여 같은 이름의 함수와 변수를 찾아 주소를 확정하여 연결</a:t>
            </a:r>
            <a:endParaRPr lang="en-US" altLang="ko-KR" dirty="0" smtClean="0"/>
          </a:p>
          <a:p>
            <a:pPr lvl="2">
              <a:buNone/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02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다운로드 파일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플래시 프로그램 메모리</a:t>
            </a:r>
            <a:r>
              <a:rPr lang="en-US" altLang="ko-KR" dirty="0" smtClean="0"/>
              <a:t>, EEPROM</a:t>
            </a:r>
            <a:r>
              <a:rPr lang="ko-KR" altLang="en-US" dirty="0" smtClean="0"/>
              <a:t>에 다운로드될 파일은 </a:t>
            </a:r>
            <a:r>
              <a:rPr lang="en-US" altLang="ko-KR" dirty="0" smtClean="0"/>
              <a:t>AVR Studio</a:t>
            </a:r>
            <a:r>
              <a:rPr lang="ko-KR" altLang="en-US" dirty="0" smtClean="0"/>
              <a:t>에서 인텔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HEX </a:t>
            </a:r>
            <a:r>
              <a:rPr lang="ko-KR" altLang="en-US" dirty="0" smtClean="0"/>
              <a:t>파일 형식 사용</a:t>
            </a:r>
            <a:endParaRPr lang="en-US" altLang="ko-KR" dirty="0" smtClean="0"/>
          </a:p>
          <a:p>
            <a:pPr lvl="4"/>
            <a:r>
              <a:rPr lang="ko-KR" altLang="en-US" dirty="0" smtClean="0"/>
              <a:t>‘ </a:t>
            </a:r>
            <a:r>
              <a:rPr lang="en-US" altLang="ko-KR" dirty="0" smtClean="0"/>
              <a:t>: ’</a:t>
            </a:r>
            <a:r>
              <a:rPr lang="ko-KR" altLang="en-US" dirty="0" smtClean="0"/>
              <a:t>로 구분된 시작 코드</a:t>
            </a:r>
            <a:endParaRPr lang="en-US" altLang="ko-KR" dirty="0" smtClean="0"/>
          </a:p>
          <a:p>
            <a:pPr lvl="4"/>
            <a:r>
              <a:rPr lang="ko-KR" altLang="en-US" dirty="0" smtClean="0"/>
              <a:t> 각 레코드에는 </a:t>
            </a:r>
            <a:r>
              <a:rPr lang="ko-KR" altLang="en-US" dirty="0" err="1" smtClean="0"/>
              <a:t>다운로드될</a:t>
            </a:r>
            <a:r>
              <a:rPr lang="ko-KR" altLang="en-US" dirty="0" smtClean="0"/>
              <a:t> </a:t>
            </a:r>
            <a:r>
              <a:rPr lang="en-US" altLang="ko-KR" dirty="0" smtClean="0"/>
              <a:t>byte </a:t>
            </a:r>
            <a:r>
              <a:rPr lang="ko-KR" altLang="en-US" dirty="0" smtClean="0"/>
              <a:t>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데이터 크기</a:t>
            </a:r>
            <a:r>
              <a:rPr lang="en-US" altLang="ko-KR" dirty="0" smtClean="0"/>
              <a:t>)</a:t>
            </a:r>
          </a:p>
          <a:p>
            <a:pPr lvl="4"/>
            <a:r>
              <a:rPr lang="ko-KR" altLang="en-US" dirty="0" err="1" smtClean="0"/>
              <a:t>다운로드될</a:t>
            </a:r>
            <a:r>
              <a:rPr lang="ko-KR" altLang="en-US" dirty="0" smtClean="0"/>
              <a:t> 주소</a:t>
            </a:r>
            <a:endParaRPr lang="en-US" altLang="ko-KR" dirty="0" smtClean="0"/>
          </a:p>
          <a:p>
            <a:pPr lvl="4"/>
            <a:r>
              <a:rPr lang="ko-KR" altLang="en-US" dirty="0" smtClean="0"/>
              <a:t>레코드 타입</a:t>
            </a:r>
            <a:endParaRPr lang="en-US" altLang="ko-KR" dirty="0" smtClean="0"/>
          </a:p>
          <a:p>
            <a:pPr lvl="4"/>
            <a:r>
              <a:rPr lang="ko-KR" altLang="en-US" dirty="0" err="1" smtClean="0"/>
              <a:t>다운로드될</a:t>
            </a:r>
            <a:r>
              <a:rPr lang="ko-KR" altLang="en-US" dirty="0" smtClean="0"/>
              <a:t> 데이터</a:t>
            </a:r>
            <a:endParaRPr lang="en-US" altLang="ko-KR" dirty="0" smtClean="0"/>
          </a:p>
          <a:p>
            <a:pPr lvl="4"/>
            <a:r>
              <a:rPr lang="ko-KR" altLang="en-US" dirty="0" err="1" smtClean="0"/>
              <a:t>체크섬</a:t>
            </a:r>
            <a:endParaRPr lang="en-US" altLang="ko-KR" dirty="0" smtClean="0"/>
          </a:p>
          <a:p>
            <a:pPr lvl="4"/>
            <a:endParaRPr lang="en-US" altLang="ko-KR" dirty="0" smtClean="0"/>
          </a:p>
          <a:p>
            <a:pPr lvl="3"/>
            <a:r>
              <a:rPr lang="en-US" altLang="ko-KR" dirty="0" smtClean="0"/>
              <a:t>ELF(Executable and Linkable Format) </a:t>
            </a:r>
            <a:r>
              <a:rPr lang="ko-KR" altLang="en-US" dirty="0" smtClean="0"/>
              <a:t>파일 형식은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실행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목적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공유 라이브러리를 포함하는 표준 파일 형식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JTAG </a:t>
            </a:r>
            <a:r>
              <a:rPr lang="ko-KR" altLang="en-US" dirty="0" smtClean="0"/>
              <a:t>인터페이스로 </a:t>
            </a:r>
            <a:r>
              <a:rPr lang="en-US" altLang="ko-KR" dirty="0" smtClean="0"/>
              <a:t>AVR Studio</a:t>
            </a:r>
            <a:r>
              <a:rPr lang="ko-KR" altLang="en-US" dirty="0" smtClean="0"/>
              <a:t>에서 디버깅할 때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ELF</a:t>
            </a:r>
            <a:r>
              <a:rPr lang="ko-KR" altLang="en-US" dirty="0" smtClean="0"/>
              <a:t> 형식의 파일 사용</a:t>
            </a:r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02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6026" y="1000125"/>
            <a:ext cx="627194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02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2</a:t>
            </a:r>
            <a:r>
              <a:rPr lang="ko-KR" altLang="en-US" dirty="0" smtClean="0"/>
              <a:t>의 보수와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보수 수 체계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2</a:t>
            </a:r>
            <a:r>
              <a:rPr lang="ko-KR" altLang="en-US" dirty="0" smtClean="0"/>
              <a:t>진수 </a:t>
            </a:r>
            <a:r>
              <a:rPr lang="en-US" altLang="ko-KR" dirty="0" smtClean="0"/>
              <a:t>X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보수</a:t>
            </a:r>
            <a:r>
              <a:rPr lang="en-US" altLang="ko-KR" dirty="0" smtClean="0"/>
              <a:t>(2's complement)</a:t>
            </a:r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 16</a:t>
            </a:r>
            <a:r>
              <a:rPr lang="ko-KR" altLang="en-US" dirty="0" smtClean="0"/>
              <a:t>진수 </a:t>
            </a:r>
            <a:r>
              <a:rPr lang="en-US" altLang="ko-KR" dirty="0" smtClean="0"/>
              <a:t>58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8</a:t>
            </a:r>
            <a:r>
              <a:rPr lang="ko-KR" altLang="en-US" dirty="0" smtClean="0"/>
              <a:t>비트 크기에서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보수로 표현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2</a:t>
            </a:r>
            <a:r>
              <a:rPr lang="ko-KR" altLang="en-US" dirty="0" smtClean="0"/>
              <a:t>의 보수 수 체계</a:t>
            </a:r>
            <a:r>
              <a:rPr lang="en-US" altLang="ko-KR" dirty="0" smtClean="0"/>
              <a:t>(2's complement number system)</a:t>
            </a:r>
          </a:p>
          <a:p>
            <a:pPr lvl="4"/>
            <a:r>
              <a:rPr lang="ko-KR" altLang="en-US" dirty="0" smtClean="0"/>
              <a:t>음수를 같은 크기의 양수에 대한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보수로 나타내는 숫자 체계</a:t>
            </a:r>
            <a:endParaRPr lang="en-US" altLang="ko-KR" dirty="0" smtClean="0"/>
          </a:p>
          <a:p>
            <a:pPr lvl="4"/>
            <a:r>
              <a:rPr lang="ko-KR" altLang="en-US" dirty="0" smtClean="0"/>
              <a:t>대부분 컴퓨터와 통신에서 정수는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보수 수 체계 사용</a:t>
            </a: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937380"/>
            <a:ext cx="2376264" cy="2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160" y="3212976"/>
            <a:ext cx="49646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02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>
              <a:defRPr/>
            </a:pPr>
            <a:r>
              <a:rPr lang="ko-KR" altLang="en-US" dirty="0" err="1" smtClean="0"/>
              <a:t>툴체인과</a:t>
            </a:r>
            <a:r>
              <a:rPr lang="ko-KR" altLang="en-US" dirty="0" smtClean="0"/>
              <a:t> 교차 컴파일러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툴체인</a:t>
            </a:r>
            <a:endParaRPr lang="en-US" altLang="ko-KR" dirty="0" smtClean="0"/>
          </a:p>
          <a:p>
            <a:pPr lvl="2">
              <a:lnSpc>
                <a:spcPts val="2500"/>
              </a:lnSpc>
            </a:pPr>
            <a:endParaRPr lang="ko-KR" altLang="en-US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23528" y="1988840"/>
            <a:ext cx="842493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2" indent="-274638" eaLnBrk="0" latinLnBrk="0" hangingPunct="0">
              <a:lnSpc>
                <a:spcPts val="2500"/>
              </a:lnSpc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</a:pPr>
            <a:r>
              <a:rPr kumimoji="0" lang="ko-KR" altLang="en-US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작업 중인 컴퓨터에서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다른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CPU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에 실행될 기계어 프로그램을 생성하기 위한 프로그래밍 툴의 집합</a:t>
            </a:r>
            <a:endParaRPr kumimoji="0" lang="en-US" altLang="ko-KR" sz="18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66" y="3017500"/>
            <a:ext cx="6120681" cy="3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02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교차 컴파일러</a:t>
            </a:r>
          </a:p>
          <a:p>
            <a:pPr lvl="2"/>
            <a:r>
              <a:rPr lang="ko-KR" altLang="en-US" dirty="0" smtClean="0">
                <a:solidFill>
                  <a:prstClr val="black"/>
                </a:solidFill>
              </a:rPr>
              <a:t>보통 </a:t>
            </a:r>
            <a:r>
              <a:rPr lang="en-US" altLang="ko-KR" dirty="0" smtClean="0">
                <a:solidFill>
                  <a:prstClr val="black"/>
                </a:solidFill>
              </a:rPr>
              <a:t>C </a:t>
            </a:r>
            <a:r>
              <a:rPr lang="ko-KR" altLang="en-US" dirty="0" smtClean="0">
                <a:solidFill>
                  <a:prstClr val="black"/>
                </a:solidFill>
              </a:rPr>
              <a:t>언어로 </a:t>
            </a:r>
            <a:r>
              <a:rPr lang="en-US" altLang="ko-KR" dirty="0" smtClean="0">
                <a:solidFill>
                  <a:prstClr val="black"/>
                </a:solidFill>
              </a:rPr>
              <a:t>ATmega128</a:t>
            </a:r>
            <a:r>
              <a:rPr lang="ko-KR" altLang="en-US" dirty="0" smtClean="0">
                <a:solidFill>
                  <a:prstClr val="black"/>
                </a:solidFill>
              </a:rPr>
              <a:t>에 다운로드될 프로그램을 </a:t>
            </a:r>
            <a:r>
              <a:rPr lang="en-US" altLang="ko-KR" dirty="0" smtClean="0">
                <a:solidFill>
                  <a:prstClr val="black"/>
                </a:solidFill>
              </a:rPr>
              <a:t>PC</a:t>
            </a:r>
            <a:r>
              <a:rPr lang="ko-KR" altLang="en-US" dirty="0" smtClean="0">
                <a:solidFill>
                  <a:prstClr val="black"/>
                </a:solidFill>
              </a:rPr>
              <a:t>에서 개발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2"/>
            <a:r>
              <a:rPr lang="ko-KR" altLang="en-US" dirty="0" smtClean="0">
                <a:solidFill>
                  <a:prstClr val="black"/>
                </a:solidFill>
              </a:rPr>
              <a:t>펜티엄 </a:t>
            </a:r>
            <a:r>
              <a:rPr lang="en-US" altLang="ko-KR" dirty="0" smtClean="0">
                <a:solidFill>
                  <a:prstClr val="black"/>
                </a:solidFill>
              </a:rPr>
              <a:t>CPU</a:t>
            </a:r>
            <a:r>
              <a:rPr lang="ko-KR" altLang="en-US" dirty="0" smtClean="0">
                <a:solidFill>
                  <a:prstClr val="black"/>
                </a:solidFill>
              </a:rPr>
              <a:t>을 가진 </a:t>
            </a:r>
            <a:r>
              <a:rPr lang="en-US" altLang="ko-KR" dirty="0" smtClean="0">
                <a:solidFill>
                  <a:prstClr val="black"/>
                </a:solidFill>
              </a:rPr>
              <a:t>PC</a:t>
            </a:r>
            <a:r>
              <a:rPr lang="ko-KR" altLang="en-US" dirty="0" smtClean="0">
                <a:solidFill>
                  <a:prstClr val="black"/>
                </a:solidFill>
              </a:rPr>
              <a:t>에서</a:t>
            </a:r>
            <a:r>
              <a:rPr lang="en-US" altLang="ko-KR" dirty="0" smtClean="0">
                <a:solidFill>
                  <a:prstClr val="black"/>
                </a:solidFill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</a:rPr>
              <a:t> 타깃 </a:t>
            </a:r>
            <a:r>
              <a:rPr lang="en-US" altLang="ko-KR" dirty="0" smtClean="0">
                <a:solidFill>
                  <a:prstClr val="black"/>
                </a:solidFill>
              </a:rPr>
              <a:t>CPU</a:t>
            </a:r>
            <a:r>
              <a:rPr lang="ko-KR" altLang="en-US" dirty="0" smtClean="0">
                <a:solidFill>
                  <a:prstClr val="black"/>
                </a:solidFill>
              </a:rPr>
              <a:t>인 </a:t>
            </a:r>
            <a:r>
              <a:rPr lang="en-US" altLang="ko-KR" dirty="0" smtClean="0">
                <a:solidFill>
                  <a:prstClr val="black"/>
                </a:solidFill>
              </a:rPr>
              <a:t>ATmega128</a:t>
            </a:r>
            <a:r>
              <a:rPr lang="ko-KR" altLang="en-US" dirty="0" smtClean="0">
                <a:solidFill>
                  <a:prstClr val="black"/>
                </a:solidFill>
              </a:rPr>
              <a:t>로 교차시켜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2">
              <a:buNone/>
            </a:pPr>
            <a:r>
              <a:rPr lang="en-US" altLang="ko-KR" dirty="0" smtClean="0">
                <a:solidFill>
                  <a:prstClr val="black"/>
                </a:solidFill>
              </a:rPr>
              <a:t>    </a:t>
            </a:r>
            <a:r>
              <a:rPr lang="ko-KR" altLang="en-US" dirty="0" err="1" smtClean="0">
                <a:solidFill>
                  <a:prstClr val="black"/>
                </a:solidFill>
              </a:rPr>
              <a:t>컴파일하는</a:t>
            </a:r>
            <a:r>
              <a:rPr lang="ko-KR" altLang="en-US" dirty="0" smtClean="0">
                <a:solidFill>
                  <a:prstClr val="black"/>
                </a:solidFill>
              </a:rPr>
              <a:t> 교차 컴파일러</a:t>
            </a:r>
            <a:r>
              <a:rPr lang="en-US" altLang="ko-KR" dirty="0" smtClean="0">
                <a:solidFill>
                  <a:prstClr val="black"/>
                </a:solidFill>
              </a:rPr>
              <a:t>(Cross Compiler)</a:t>
            </a:r>
            <a:r>
              <a:rPr lang="ko-KR" altLang="en-US" dirty="0" smtClean="0">
                <a:solidFill>
                  <a:prstClr val="black"/>
                </a:solidFill>
              </a:rPr>
              <a:t> 필요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2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lvl="3"/>
            <a:r>
              <a:rPr lang="en-US" altLang="ko-KR" dirty="0" err="1" smtClean="0">
                <a:solidFill>
                  <a:prstClr val="black"/>
                </a:solidFill>
              </a:rPr>
              <a:t>WinAVR</a:t>
            </a:r>
            <a:r>
              <a:rPr lang="ko-KR" altLang="en-US" dirty="0" smtClean="0">
                <a:solidFill>
                  <a:prstClr val="black"/>
                </a:solidFill>
              </a:rPr>
              <a:t>에 포함된 </a:t>
            </a:r>
            <a:r>
              <a:rPr lang="en-US" altLang="ko-KR" dirty="0" smtClean="0">
                <a:solidFill>
                  <a:prstClr val="black"/>
                </a:solidFill>
              </a:rPr>
              <a:t>C </a:t>
            </a:r>
            <a:r>
              <a:rPr lang="ko-KR" altLang="en-US" dirty="0" smtClean="0">
                <a:solidFill>
                  <a:prstClr val="black"/>
                </a:solidFill>
              </a:rPr>
              <a:t>언어 교차 컴파일러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>
              <a:buNone/>
            </a:pPr>
            <a:r>
              <a:rPr lang="en-US" altLang="ko-KR" dirty="0" smtClean="0">
                <a:solidFill>
                  <a:prstClr val="black"/>
                </a:solidFill>
              </a:rPr>
              <a:t>         </a:t>
            </a:r>
          </a:p>
          <a:p>
            <a:pPr lvl="3">
              <a:buNone/>
            </a:pPr>
            <a:endParaRPr lang="ko-KR" altLang="en-US" dirty="0" smtClean="0">
              <a:solidFill>
                <a:prstClr val="black"/>
              </a:solidFill>
            </a:endParaRPr>
          </a:p>
          <a:p>
            <a:pPr lvl="3"/>
            <a:endParaRPr lang="en-US" altLang="ko-KR" dirty="0" smtClean="0">
              <a:solidFill>
                <a:prstClr val="black"/>
              </a:solidFill>
            </a:endParaRPr>
          </a:p>
          <a:p>
            <a:pPr lvl="3"/>
            <a:r>
              <a:rPr lang="en-US" altLang="ko-KR" dirty="0" smtClean="0">
                <a:solidFill>
                  <a:prstClr val="black"/>
                </a:solidFill>
              </a:rPr>
              <a:t>C++ </a:t>
            </a:r>
            <a:r>
              <a:rPr lang="ko-KR" altLang="en-US" dirty="0" smtClean="0">
                <a:solidFill>
                  <a:prstClr val="black"/>
                </a:solidFill>
              </a:rPr>
              <a:t>언어로 프로그래밍할 경우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2">
              <a:lnSpc>
                <a:spcPts val="2500"/>
              </a:lnSpc>
            </a:pPr>
            <a:endParaRPr lang="ko-KR" altLang="en-US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627784" y="3573016"/>
            <a:ext cx="259228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avr-gcc.exe </a:t>
            </a:r>
            <a:r>
              <a:rPr lang="ko-KR" altLang="en-US" sz="1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파일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5157192"/>
            <a:ext cx="259228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avr-gcc</a:t>
            </a:r>
            <a:r>
              <a:rPr lang="en-US" altLang="ko-KR" sz="1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++.exe </a:t>
            </a:r>
            <a:r>
              <a:rPr lang="ko-KR" altLang="en-US" sz="1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파일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03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통합 개발 환경과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make, </a:t>
            </a:r>
            <a:r>
              <a:rPr lang="en-US" altLang="ko-KR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Makefile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r>
              <a:rPr lang="en-US" altLang="ko-KR" dirty="0" smtClean="0"/>
              <a:t>make</a:t>
            </a:r>
          </a:p>
          <a:p>
            <a:pPr lvl="3"/>
            <a:r>
              <a:rPr lang="ko-KR" altLang="en-US" dirty="0" smtClean="0"/>
              <a:t>여러 개의 소스 파일로부터 자동으로 목적 파일을 만들 수 있도록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의존 관계와 파일 갱신 시간 정보로 특정 프로그램의 실행 지정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make</a:t>
            </a:r>
            <a:r>
              <a:rPr lang="ko-KR" altLang="en-US" dirty="0" smtClean="0"/>
              <a:t>는 </a:t>
            </a:r>
            <a:r>
              <a:rPr lang="en-US" altLang="ko-KR" dirty="0" err="1" smtClean="0"/>
              <a:t>Makefile</a:t>
            </a:r>
            <a:r>
              <a:rPr lang="ko-KR" altLang="en-US" dirty="0" smtClean="0"/>
              <a:t>에 나열된 파일 간 의존 관계에 따라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조건이 만족되었을 때 실행할 프로그램 수행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통합 개발 환경에서는 </a:t>
            </a:r>
            <a:r>
              <a:rPr lang="en-US" altLang="ko-KR" dirty="0" smtClean="0"/>
              <a:t>make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Makefile</a:t>
            </a:r>
            <a:r>
              <a:rPr lang="ko-KR" altLang="en-US" dirty="0" smtClean="0"/>
              <a:t>을 이용하여 변경된 소스 프로그램을 자동으로 찾아 필요한 컴파일러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어셈블러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링커</a:t>
            </a:r>
            <a:r>
              <a:rPr lang="ko-KR" altLang="en-US" dirty="0" smtClean="0"/>
              <a:t> 등의 프로그램 실행</a:t>
            </a:r>
          </a:p>
          <a:p>
            <a:r>
              <a:rPr lang="en-US" altLang="ko-KR" dirty="0" err="1" smtClean="0"/>
              <a:t>Makefile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Makefile</a:t>
            </a:r>
            <a:r>
              <a:rPr lang="ko-KR" altLang="en-US" dirty="0" smtClean="0"/>
              <a:t>의 구조는 타깃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선행 조건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명령으로 구성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err="1" smtClean="0"/>
              <a:t>Makefile</a:t>
            </a:r>
            <a:r>
              <a:rPr lang="ko-KR" altLang="en-US" dirty="0" smtClean="0"/>
              <a:t>의 실행 규칙은 타깃 파일과 선행 조건 파일의 갱신 시간 비교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선행 조건이 더 최근이면 아래 줄에서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탭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문자 뒤에 있는 명령 실행</a:t>
            </a:r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5832648" cy="11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3"/>
          <p:cNvSpPr>
            <a:spLocks noGrp="1"/>
          </p:cNvSpPr>
          <p:nvPr>
            <p:ph idx="1"/>
          </p:nvPr>
        </p:nvSpPr>
        <p:spPr bwMode="auto">
          <a:xfrm>
            <a:off x="393700" y="980729"/>
            <a:ext cx="8358188" cy="5472607"/>
          </a:xfrm>
          <a:ln>
            <a:round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마이크로컨트롤러를</a:t>
            </a:r>
            <a:r>
              <a:rPr lang="ko-KR" altLang="en-US" dirty="0" smtClean="0"/>
              <a:t> 이용한 디지털시스템의 구성과 개발 과정을 이해할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통합 개발 환경에서 다운로드 파일이 생성되기까지 컴파일과 링크가 진행되는 과정을 이해할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통합 개발 환경에서 </a:t>
            </a:r>
            <a:r>
              <a:rPr lang="ko-KR" altLang="en-US" dirty="0" err="1" smtClean="0"/>
              <a:t>툴체인</a:t>
            </a:r>
            <a:r>
              <a:rPr lang="en-US" altLang="ko-KR" dirty="0" smtClean="0"/>
              <a:t>(AVR GCC)</a:t>
            </a:r>
            <a:r>
              <a:rPr lang="ko-KR" altLang="en-US" dirty="0" smtClean="0"/>
              <a:t>의 역할과 최적화</a:t>
            </a:r>
            <a:r>
              <a:rPr lang="en-US" altLang="ko-KR" dirty="0" smtClean="0"/>
              <a:t>, make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Makefile</a:t>
            </a:r>
            <a:r>
              <a:rPr lang="ko-KR" altLang="en-US" dirty="0" smtClean="0"/>
              <a:t>에 대하여 알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AVR </a:t>
            </a:r>
            <a:r>
              <a:rPr lang="ko-KR" altLang="en-US" dirty="0" err="1" smtClean="0"/>
              <a:t>툴체인</a:t>
            </a:r>
            <a:r>
              <a:rPr lang="en-US" altLang="ko-KR" dirty="0" smtClean="0"/>
              <a:t>, AVR </a:t>
            </a:r>
            <a:r>
              <a:rPr lang="en-US" altLang="ko-KR" dirty="0" err="1" smtClean="0"/>
              <a:t>Studo</a:t>
            </a:r>
            <a:r>
              <a:rPr lang="en-US" altLang="ko-KR" dirty="0" smtClean="0"/>
              <a:t> 4</a:t>
            </a:r>
            <a:r>
              <a:rPr lang="ko-KR" altLang="en-US" dirty="0" smtClean="0"/>
              <a:t>를 설치하는 방법을 실험할 수 있다</a:t>
            </a:r>
            <a:r>
              <a:rPr lang="en-US" altLang="ko-KR" dirty="0" smtClean="0"/>
              <a:t>.</a:t>
            </a:r>
          </a:p>
        </p:txBody>
      </p:sp>
      <p:sp>
        <p:nvSpPr>
          <p:cNvPr id="5123" name="제목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mtClean="0"/>
              <a:t>학습목표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03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통합 개발 환경과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make, </a:t>
            </a:r>
            <a:r>
              <a:rPr lang="en-US" altLang="ko-KR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Makefile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예시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main.c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foo.c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def.h</a:t>
            </a:r>
            <a:r>
              <a:rPr lang="ko-KR" altLang="en-US" dirty="0" smtClean="0"/>
              <a:t>가 모두 최근에 갱신된 파일이라고 가정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깊이 우선 탐색 방법으로 명령 실행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87146"/>
            <a:ext cx="548420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03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통합 개발 환경과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make, </a:t>
            </a:r>
            <a:r>
              <a:rPr lang="en-US" altLang="ko-KR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Makefile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타깃을 찾아가며 명령이 실행되는 흐름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프로그램 실행 순서</a:t>
            </a: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2044"/>
            <a:ext cx="64011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910" y="5198378"/>
            <a:ext cx="4825439" cy="14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최적화 옵션과 </a:t>
            </a:r>
            <a:r>
              <a:rPr lang="en-US" altLang="ko-KR" dirty="0" smtClean="0"/>
              <a:t>volatile </a:t>
            </a:r>
            <a:r>
              <a:rPr lang="ko-KR" altLang="en-US" dirty="0" smtClean="0"/>
              <a:t>지시어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프로그래머가 작성한 원시 프로그램이 타깃 코드로 변환될 때</a:t>
            </a:r>
            <a:endParaRPr lang="en-US" altLang="ko-KR" dirty="0" smtClean="0"/>
          </a:p>
          <a:p>
            <a:pPr lvl="3">
              <a:lnSpc>
                <a:spcPts val="2600"/>
              </a:lnSpc>
            </a:pPr>
            <a:r>
              <a:rPr lang="ko-KR" altLang="en-US" dirty="0" smtClean="0"/>
              <a:t>컴파일러에 의해 같은 기능을 유지하고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크기는 작게 빠르게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실행될 수 있게 변환되는 것이 바람직함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 과정을 </a:t>
            </a:r>
            <a:r>
              <a:rPr lang="ko-KR" altLang="en-US" dirty="0" smtClean="0">
                <a:solidFill>
                  <a:srgbClr val="CC3300"/>
                </a:solidFill>
              </a:rPr>
              <a:t>최적화</a:t>
            </a:r>
            <a:r>
              <a:rPr lang="ko-KR" altLang="en-US" dirty="0" smtClean="0"/>
              <a:t>라 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옵션에 따라 크기와 실행 속도가 달라짐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    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	</a:t>
            </a:r>
          </a:p>
          <a:p>
            <a:pPr lvl="2">
              <a:buNone/>
            </a:pPr>
            <a:r>
              <a:rPr lang="en-US" altLang="ko-KR" dirty="0" smtClean="0"/>
              <a:t>                    </a:t>
            </a:r>
          </a:p>
          <a:p>
            <a:pPr lvl="2">
              <a:buNone/>
            </a:pPr>
            <a:endParaRPr lang="en-US" altLang="ko-KR" dirty="0" smtClean="0"/>
          </a:p>
          <a:p>
            <a:pPr lvl="3"/>
            <a:r>
              <a:rPr lang="ko-KR" altLang="en-US" dirty="0" smtClean="0"/>
              <a:t>생성되는 타깃 코드의 크기를 작게 하는 것을 우선으로 함</a:t>
            </a: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627784" y="3501008"/>
            <a:ext cx="259228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err="1" smtClean="0">
                <a:latin typeface="맑은 고딕" pitchFamily="50" charset="-127"/>
                <a:ea typeface="맑은 고딕" pitchFamily="50" charset="-127"/>
              </a:rPr>
              <a:t>avr_gcc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 -Os </a:t>
            </a:r>
            <a:r>
              <a:rPr lang="en-US" altLang="ko-KR" sz="1800" b="1" dirty="0" err="1" smtClean="0">
                <a:latin typeface="맑은 고딕" pitchFamily="50" charset="-127"/>
                <a:ea typeface="맑은 고딕" pitchFamily="50" charset="-127"/>
              </a:rPr>
              <a:t>main.c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최적화 옵션의 특징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-O0</a:t>
            </a:r>
          </a:p>
          <a:p>
            <a:pPr lvl="3"/>
            <a:r>
              <a:rPr lang="ko-KR" altLang="en-US" dirty="0" smtClean="0"/>
              <a:t>최적화를 하지 않음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컴파일에 걸리는 시간을 줄이고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소스 프로그램을 대응되는 명령어로 변환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JTAG </a:t>
            </a:r>
            <a:r>
              <a:rPr lang="ko-KR" altLang="en-US" dirty="0" smtClean="0"/>
              <a:t>인터페이스를 사용하여 디버깅할 때는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예측된 값을 정확히 관찰할 수 있어야 하므로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최적화하지 않는 것이 바람직함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-O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-O1</a:t>
            </a:r>
          </a:p>
          <a:p>
            <a:pPr lvl="3"/>
            <a:r>
              <a:rPr lang="ko-KR" altLang="en-US" dirty="0" smtClean="0"/>
              <a:t>가장 기본적인 최적화 옵션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컴파일 시간과 </a:t>
            </a:r>
            <a:r>
              <a:rPr lang="ko-KR" altLang="en-US" dirty="0" err="1" smtClean="0"/>
              <a:t>컴파일할</a:t>
            </a:r>
            <a:r>
              <a:rPr lang="ko-KR" altLang="en-US" dirty="0" smtClean="0"/>
              <a:t> 때 사용되는 메모리는 더 많이 필요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-O2</a:t>
            </a:r>
          </a:p>
          <a:p>
            <a:pPr lvl="3"/>
            <a:r>
              <a:rPr lang="en-US" altLang="ko-KR" dirty="0" smtClean="0"/>
              <a:t>-O1 </a:t>
            </a:r>
            <a:r>
              <a:rPr lang="ko-KR" altLang="en-US" dirty="0" smtClean="0"/>
              <a:t>옵션보다 더욱 많은 최적화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gcc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컴파일러는 메모리</a:t>
            </a:r>
            <a:r>
              <a:rPr lang="en-US" altLang="ko-KR" dirty="0" smtClean="0"/>
              <a:t>-</a:t>
            </a:r>
            <a:r>
              <a:rPr lang="ko-KR" altLang="en-US" dirty="0" smtClean="0"/>
              <a:t>속도 절충은 하지 않지만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가능한 모든 최적화 기법 수행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컴파일 과정 시간은 더 많이 소요되지만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코드 크기는 줄어듦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실행 코드를 배포하기 위해서는 이 옵션이 바람직함</a:t>
            </a:r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-O3</a:t>
            </a:r>
          </a:p>
          <a:p>
            <a:pPr lvl="3"/>
            <a:r>
              <a:rPr lang="ko-KR" altLang="en-US" dirty="0" smtClean="0"/>
              <a:t>최고의 최적화 옵션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모든 최적과 옵션을 활성화하고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최적화 진행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inline </a:t>
            </a:r>
            <a:r>
              <a:rPr lang="ko-KR" altLang="en-US" dirty="0" smtClean="0"/>
              <a:t>기능을 수행하여 간단한 함수 호출은 없애고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프로그램 내부로 포함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크기는 커질 수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속도를 높이기 위해 시도하는 최적화 옵션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마이크로컨트롤러에서는</a:t>
            </a:r>
            <a:r>
              <a:rPr lang="ko-KR" altLang="en-US" dirty="0" smtClean="0"/>
              <a:t> 다운로드 파일 크기가 너무 커져 바람직하지 않음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-Os</a:t>
            </a:r>
          </a:p>
          <a:p>
            <a:pPr lvl="3"/>
            <a:r>
              <a:rPr lang="ko-KR" altLang="en-US" dirty="0" smtClean="0"/>
              <a:t>코드의 크기를 줄이는 목적으로 수행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코드의 크기를 줄이면 속도도 향상될 수 있음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대부분 </a:t>
            </a:r>
            <a:r>
              <a:rPr lang="ko-KR" altLang="en-US" dirty="0" err="1" smtClean="0"/>
              <a:t>마이크로컨트롤러는</a:t>
            </a:r>
            <a:r>
              <a:rPr lang="ko-KR" altLang="en-US" dirty="0" smtClean="0"/>
              <a:t> 한정된 크기의 플래시 프로그램 메모리를 사용하므로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옵션을 사용하는 것이 바람직함</a:t>
            </a:r>
            <a:endParaRPr lang="en-US" altLang="ko-KR" dirty="0" smtClean="0"/>
          </a:p>
          <a:p>
            <a:pPr lvl="3">
              <a:buNone/>
            </a:pPr>
            <a:endParaRPr lang="ko-KR" altLang="en-US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 </a:t>
            </a:r>
          </a:p>
          <a:p>
            <a:pPr lvl="2">
              <a:buNone/>
            </a:pPr>
            <a:r>
              <a:rPr lang="ko-KR" altLang="en-US" dirty="0" err="1" smtClean="0"/>
              <a:t>다운로드될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크기 비교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611" y="1007546"/>
            <a:ext cx="4248472" cy="28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15859"/>
            <a:ext cx="7676281" cy="27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모서리가 둥근 직사각형 23"/>
          <p:cNvSpPr/>
          <p:nvPr/>
        </p:nvSpPr>
        <p:spPr>
          <a:xfrm>
            <a:off x="621834" y="4858886"/>
            <a:ext cx="6902494" cy="339492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en-US" altLang="ko-KR" dirty="0" smtClean="0"/>
              <a:t>volatile </a:t>
            </a:r>
            <a:r>
              <a:rPr lang="ko-KR" altLang="en-US" dirty="0" smtClean="0"/>
              <a:t>지시어 선언으로 최적화 제외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최적화가 항상 바람직한 것은 아님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최적화는 속도를 빠르게 하고 메모리 사용량을 줄일 수 있지만</a:t>
            </a:r>
            <a:r>
              <a:rPr lang="en-US" altLang="ko-KR" dirty="0" smtClean="0"/>
              <a:t>,</a:t>
            </a:r>
          </a:p>
          <a:p>
            <a:pPr lvl="2">
              <a:buNone/>
            </a:pPr>
            <a:r>
              <a:rPr lang="ko-KR" altLang="en-US" dirty="0" smtClean="0"/>
              <a:t>    인터럽트를 사용하는 경우에는 자칫 원하지 않는 최적화 실행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프로그램이 설계와 다르게 작동할 수 있음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>
                <a:sym typeface="Wingdings" pitchFamily="2" charset="2"/>
              </a:rPr>
              <a:t>     </a:t>
            </a:r>
            <a:r>
              <a:rPr lang="ko-KR" altLang="en-US" dirty="0" smtClean="0"/>
              <a:t>이러한 오류를 막기 위해서는 인터럽트 서비스 루틴에서 사용할 변수에 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        </a:t>
            </a:r>
            <a:r>
              <a:rPr lang="en-US" altLang="ko-KR" dirty="0" smtClean="0">
                <a:solidFill>
                  <a:srgbClr val="CC3300"/>
                </a:solidFill>
              </a:rPr>
              <a:t>volatile </a:t>
            </a:r>
            <a:r>
              <a:rPr lang="ko-KR" altLang="en-US" dirty="0" smtClean="0">
                <a:solidFill>
                  <a:srgbClr val="CC3300"/>
                </a:solidFill>
              </a:rPr>
              <a:t>지시어</a:t>
            </a:r>
            <a:r>
              <a:rPr lang="ko-KR" altLang="en-US" dirty="0" smtClean="0"/>
              <a:t>를 선언해서 사용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95536" y="980728"/>
            <a:ext cx="378180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638" lvl="2" indent="-274638" eaLnBrk="0" hangingPunct="0"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  <a:buFont typeface="Wingdings" pitchFamily="2" charset="2"/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예시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274638" lvl="2" indent="-274638" eaLnBrk="0" hangingPunct="0"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  <a:buFont typeface="Wingdings" pitchFamily="2" charset="2"/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count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변수의 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volatile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지시어 사용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638" lvl="2" indent="-274638" eaLnBrk="0" hangingPunct="0"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  <a:buFont typeface="Wingdings" pitchFamily="2" charset="2"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선언여부에 따른 컴파일 결과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611560" y="867624"/>
            <a:ext cx="7265465" cy="5758172"/>
            <a:chOff x="665924" y="667212"/>
            <a:chExt cx="7847056" cy="602854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424245"/>
              <a:ext cx="7807378" cy="327151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164" y="667212"/>
              <a:ext cx="2955342" cy="2730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직사각형 34"/>
            <p:cNvSpPr/>
            <p:nvPr/>
          </p:nvSpPr>
          <p:spPr>
            <a:xfrm>
              <a:off x="665924" y="3573016"/>
              <a:ext cx="3557589" cy="35445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+mj-ea"/>
                  <a:ea typeface="+mj-ea"/>
                </a:rPr>
                <a:t>volatile unsigned char count=0;</a:t>
              </a:r>
              <a:endParaRPr lang="ko-KR" altLang="en-US" sz="1600" dirty="0"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860032" y="3573016"/>
              <a:ext cx="2716789" cy="35445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+mj-ea"/>
                  <a:ea typeface="+mj-ea"/>
                </a:rPr>
                <a:t>unsigned char count=0;</a:t>
              </a:r>
              <a:endParaRPr lang="ko-KR" altLang="en-US" sz="1600" dirty="0">
                <a:latin typeface="+mj-ea"/>
                <a:ea typeface="+mj-ea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827584" y="4581128"/>
              <a:ext cx="504056" cy="28803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4693982" y="5550283"/>
              <a:ext cx="504056" cy="28803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7035948" y="6335742"/>
              <a:ext cx="1470674" cy="21602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3053926" y="6067883"/>
              <a:ext cx="1470674" cy="21602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7042306" y="6062905"/>
              <a:ext cx="1470674" cy="216023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4716016" y="6308388"/>
              <a:ext cx="504055" cy="288032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3" name="꺾인 연결선 7"/>
            <p:cNvCxnSpPr>
              <a:stCxn id="40" idx="2"/>
              <a:endCxn id="37" idx="1"/>
            </p:cNvCxnSpPr>
            <p:nvPr/>
          </p:nvCxnSpPr>
          <p:spPr>
            <a:xfrm rot="5400000" flipH="1">
              <a:off x="1529041" y="4023687"/>
              <a:ext cx="1558762" cy="2961679"/>
            </a:xfrm>
            <a:prstGeom prst="bentConnector4">
              <a:avLst>
                <a:gd name="adj1" fmla="val -15354"/>
                <a:gd name="adj2" fmla="val 108336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꺾인 연결선 15"/>
            <p:cNvCxnSpPr>
              <a:stCxn id="39" idx="3"/>
              <a:endCxn id="42" idx="1"/>
            </p:cNvCxnSpPr>
            <p:nvPr/>
          </p:nvCxnSpPr>
          <p:spPr>
            <a:xfrm flipH="1">
              <a:off x="4716016" y="6443754"/>
              <a:ext cx="3790606" cy="8650"/>
            </a:xfrm>
            <a:prstGeom prst="bentConnector5">
              <a:avLst>
                <a:gd name="adj1" fmla="val -6513"/>
                <a:gd name="adj2" fmla="val 4531820"/>
                <a:gd name="adj3" fmla="val 106513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41" idx="3"/>
              <a:endCxn id="38" idx="3"/>
            </p:cNvCxnSpPr>
            <p:nvPr/>
          </p:nvCxnSpPr>
          <p:spPr>
            <a:xfrm flipH="1" flipV="1">
              <a:off x="5198037" y="5694299"/>
              <a:ext cx="3314943" cy="476618"/>
            </a:xfrm>
            <a:prstGeom prst="bentConnector3">
              <a:avLst>
                <a:gd name="adj1" fmla="val -7448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라이브러리와 </a:t>
            </a:r>
            <a:r>
              <a:rPr lang="ko-KR" altLang="en-US" dirty="0" err="1" smtClean="0"/>
              <a:t>링커</a:t>
            </a:r>
            <a:r>
              <a:rPr lang="ko-KR" altLang="en-US" dirty="0" smtClean="0"/>
              <a:t> 옵션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라이브러리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라이브러리는 미리 </a:t>
            </a:r>
            <a:r>
              <a:rPr lang="ko-KR" altLang="en-US" dirty="0" err="1" smtClean="0"/>
              <a:t>컴파일된</a:t>
            </a:r>
            <a:r>
              <a:rPr lang="ko-KR" altLang="en-US" dirty="0" smtClean="0"/>
              <a:t> 목적 파일의 집합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라이브러리 파일명은 보통 </a:t>
            </a:r>
            <a:r>
              <a:rPr lang="en-US" altLang="ko-KR" dirty="0" smtClean="0"/>
              <a:t>lib</a:t>
            </a:r>
            <a:r>
              <a:rPr lang="ko-KR" altLang="en-US" dirty="0" smtClean="0"/>
              <a:t>로 시작하고 </a:t>
            </a:r>
            <a:r>
              <a:rPr lang="ko-KR" altLang="en-US" dirty="0" err="1" smtClean="0"/>
              <a:t>확장자는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.a</a:t>
            </a:r>
          </a:p>
          <a:p>
            <a:pPr lvl="2"/>
            <a:r>
              <a:rPr lang="ko-KR" altLang="en-US" dirty="0" smtClean="0"/>
              <a:t>일반 프로그래머도 </a:t>
            </a:r>
            <a:r>
              <a:rPr lang="ko-KR" altLang="en-US" dirty="0" err="1" smtClean="0"/>
              <a:t>아카이버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ar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명령으로 라이브러리를 만들어 사용</a:t>
            </a:r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3380530"/>
            <a:ext cx="6948264" cy="27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sin( ), tan( ), </a:t>
            </a:r>
            <a:r>
              <a:rPr lang="en-US" altLang="ko-KR" dirty="0" err="1" smtClean="0"/>
              <a:t>printf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등과 같은 함수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GNU</a:t>
            </a:r>
            <a:r>
              <a:rPr lang="ko-KR" altLang="en-US" dirty="0" smtClean="0"/>
              <a:t>에서 컴파일된 형태로 묶어 라이브러리 모듈로 제공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lvl="2"/>
            <a:r>
              <a:rPr lang="ko-KR" altLang="en-US" dirty="0" smtClean="0"/>
              <a:t>수학 함수 라이브러리 사용 방법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원시프로그램 앞 부분에 </a:t>
            </a:r>
            <a:r>
              <a:rPr lang="en-US" altLang="ko-KR" dirty="0" smtClean="0"/>
              <a:t>#include &lt;</a:t>
            </a:r>
            <a:r>
              <a:rPr lang="en-US" altLang="ko-KR" dirty="0" err="1" smtClean="0"/>
              <a:t>math.h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포함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math.h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열어 </a:t>
            </a:r>
            <a:r>
              <a:rPr lang="ko-KR" altLang="en-US" dirty="0" err="1" smtClean="0"/>
              <a:t>주프로그램에서</a:t>
            </a:r>
            <a:r>
              <a:rPr lang="ko-KR" altLang="en-US" dirty="0" smtClean="0"/>
              <a:t> 수학 함수 호출을 위한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err="1" smtClean="0"/>
              <a:t>프로토타입</a:t>
            </a:r>
            <a:r>
              <a:rPr lang="ko-KR" altLang="en-US" dirty="0" smtClean="0"/>
              <a:t> 포함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lvl="2"/>
            <a:r>
              <a:rPr lang="ko-KR" altLang="en-US" dirty="0" err="1" smtClean="0"/>
              <a:t>링커</a:t>
            </a:r>
            <a:r>
              <a:rPr lang="ko-KR" altLang="en-US" dirty="0" smtClean="0"/>
              <a:t> 옵션에 </a:t>
            </a:r>
            <a:r>
              <a:rPr lang="en-US" altLang="ko-KR" dirty="0" smtClean="0"/>
              <a:t>-lm</a:t>
            </a:r>
            <a:r>
              <a:rPr lang="ko-KR" altLang="en-US" dirty="0" smtClean="0"/>
              <a:t>  추가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링크 과정에서 </a:t>
            </a:r>
            <a:r>
              <a:rPr lang="en-US" altLang="ko-KR" dirty="0" err="1" smtClean="0"/>
              <a:t>libm.a</a:t>
            </a:r>
            <a:r>
              <a:rPr lang="en-US" altLang="ko-KR" dirty="0" smtClean="0"/>
              <a:t> </a:t>
            </a:r>
            <a:r>
              <a:rPr lang="ko-KR" altLang="en-US" dirty="0" smtClean="0"/>
              <a:t>라이브러리 탐색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주프로그램에서</a:t>
            </a:r>
            <a:r>
              <a:rPr lang="ko-KR" altLang="en-US" dirty="0" smtClean="0"/>
              <a:t> 호출한 수학 함수 라이브러리를 기계어와 연결</a:t>
            </a: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내용 개체 틀 3"/>
          <p:cNvSpPr>
            <a:spLocks noGrp="1"/>
          </p:cNvSpPr>
          <p:nvPr>
            <p:ph idx="1"/>
          </p:nvPr>
        </p:nvSpPr>
        <p:spPr bwMode="auto">
          <a:xfrm>
            <a:off x="393700" y="980729"/>
            <a:ext cx="8358188" cy="3456383"/>
          </a:xfrm>
          <a:ln>
            <a:round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ATmega128 </a:t>
            </a:r>
            <a:r>
              <a:rPr lang="ko-KR" altLang="en-US" dirty="0" smtClean="0"/>
              <a:t>프로그래밍을 위한 기본적인 </a:t>
            </a:r>
            <a:r>
              <a:rPr lang="en-US" altLang="ko-KR" dirty="0" smtClean="0"/>
              <a:t>C </a:t>
            </a:r>
            <a:r>
              <a:rPr lang="ko-KR" altLang="en-US" dirty="0" smtClean="0"/>
              <a:t>언어 문법을 이해할 수 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AVR Studio 4</a:t>
            </a:r>
            <a:r>
              <a:rPr lang="ko-KR" altLang="en-US" dirty="0" smtClean="0"/>
              <a:t>에서 여러 파일로 구성된 </a:t>
            </a:r>
            <a:r>
              <a:rPr lang="en-US" altLang="ko-KR" dirty="0" smtClean="0"/>
              <a:t>LCD </a:t>
            </a:r>
            <a:r>
              <a:rPr lang="ko-KR" altLang="en-US" dirty="0" smtClean="0"/>
              <a:t>디스플레이와 </a:t>
            </a:r>
            <a:r>
              <a:rPr lang="en-US" altLang="ko-KR" dirty="0" smtClean="0"/>
              <a:t>float(</a:t>
            </a:r>
            <a:r>
              <a:rPr lang="ko-KR" altLang="en-US" dirty="0" smtClean="0"/>
              <a:t>부동소수점 </a:t>
            </a:r>
            <a:r>
              <a:rPr lang="ko-KR" altLang="en-US" dirty="0" err="1" smtClean="0"/>
              <a:t>실수형</a:t>
            </a:r>
            <a:r>
              <a:rPr lang="ko-KR" altLang="en-US" dirty="0" smtClean="0"/>
              <a:t> 숫자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출력하는 프로젝트를 실험할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5123" name="제목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mtClean="0"/>
              <a:t>학습목표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en-US" altLang="ko-KR" dirty="0" err="1" smtClean="0"/>
              <a:t>printf</a:t>
            </a:r>
            <a:r>
              <a:rPr lang="en-US" altLang="ko-KR" dirty="0" smtClean="0"/>
              <a:t>( ), </a:t>
            </a:r>
            <a:r>
              <a:rPr lang="en-US" altLang="ko-KR" dirty="0" err="1" smtClean="0"/>
              <a:t>scanf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함수의 부동소수점 사용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printf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vfprintf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함수를 기본으로 변형된 함수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vfprintf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함수는 </a:t>
            </a:r>
            <a:r>
              <a:rPr lang="en-US" altLang="ko-KR" dirty="0" smtClean="0"/>
              <a:t>% </a:t>
            </a:r>
            <a:r>
              <a:rPr lang="ko-KR" altLang="en-US" dirty="0" smtClean="0"/>
              <a:t>문자 뒤에 </a:t>
            </a:r>
            <a:r>
              <a:rPr lang="en-US" altLang="ko-KR" dirty="0" smtClean="0"/>
              <a:t>d, c, u, f, o, x </a:t>
            </a:r>
            <a:r>
              <a:rPr lang="ko-KR" altLang="en-US" dirty="0" smtClean="0"/>
              <a:t>등 매우 다양한 출력 기능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타깃 코드의 크기를 위한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링커</a:t>
            </a:r>
            <a:r>
              <a:rPr lang="ko-KR" altLang="en-US" dirty="0" smtClean="0"/>
              <a:t> 옵션</a:t>
            </a: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00" y="3049592"/>
            <a:ext cx="7848872" cy="189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04 </a:t>
            </a:r>
            <a:r>
              <a:rPr lang="ko-KR" altLang="en-US" sz="24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  <a:endParaRPr lang="ko-KR" altLang="en-US" sz="24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err="1" smtClean="0"/>
              <a:t>scanf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vfscanf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함수를 기본으로 변형된 함수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vfscanf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함수는 </a:t>
            </a:r>
            <a:r>
              <a:rPr lang="en-US" altLang="ko-KR" dirty="0" smtClean="0"/>
              <a:t>% </a:t>
            </a:r>
            <a:r>
              <a:rPr lang="ko-KR" altLang="en-US" dirty="0" smtClean="0"/>
              <a:t>문자 뒤에 </a:t>
            </a:r>
            <a:r>
              <a:rPr lang="en-US" altLang="ko-KR" dirty="0" smtClean="0"/>
              <a:t>d, c, u, f, o, x </a:t>
            </a:r>
            <a:r>
              <a:rPr lang="ko-KR" altLang="en-US" dirty="0" smtClean="0"/>
              <a:t>등 매우 다양한 입력 기능</a:t>
            </a:r>
          </a:p>
          <a:p>
            <a:pPr lvl="3"/>
            <a:r>
              <a:rPr lang="ko-KR" altLang="en-US" dirty="0" smtClean="0"/>
              <a:t>타깃 코드의 크기를 위한</a:t>
            </a:r>
            <a:r>
              <a:rPr lang="en-US" altLang="ko-KR" dirty="0" smtClean="0"/>
              <a:t> 3</a:t>
            </a:r>
            <a:r>
              <a:rPr lang="ko-KR" altLang="en-US" dirty="0" smtClean="0"/>
              <a:t>가지 </a:t>
            </a:r>
            <a:r>
              <a:rPr lang="ko-KR" altLang="en-US" dirty="0" err="1" smtClean="0"/>
              <a:t>링커</a:t>
            </a:r>
            <a:r>
              <a:rPr lang="ko-KR" altLang="en-US" dirty="0" smtClean="0"/>
              <a:t> 옵션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74" y="2636912"/>
            <a:ext cx="78391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통합 개발 환경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AVR Studio 4</a:t>
            </a:r>
          </a:p>
          <a:p>
            <a:pPr lvl="2"/>
            <a:r>
              <a:rPr lang="en-US" altLang="ko-KR" dirty="0" smtClean="0"/>
              <a:t>8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AVR</a:t>
            </a:r>
            <a:r>
              <a:rPr lang="ko-KR" altLang="en-US" dirty="0" smtClean="0"/>
              <a:t>을 지원하는 통합 개발 환경</a:t>
            </a: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6192688" cy="416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288032" y="2492896"/>
            <a:ext cx="2915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Clr>
                <a:srgbClr val="1D4940"/>
              </a:buClr>
              <a:buFont typeface="Arial" pitchFamily="34" charset="0"/>
              <a:buChar char="•"/>
            </a:pPr>
            <a:r>
              <a:rPr lang="ko-KR" altLang="en-US" sz="1800" dirty="0" smtClean="0">
                <a:latin typeface="+mn-ea"/>
                <a:ea typeface="+mn-ea"/>
              </a:rPr>
              <a:t>프로그램 편집</a:t>
            </a:r>
            <a:endParaRPr lang="en-US" altLang="ko-KR" sz="1800" dirty="0" smtClean="0">
              <a:latin typeface="+mn-ea"/>
              <a:ea typeface="+mn-ea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Clr>
                <a:srgbClr val="1D4940"/>
              </a:buClr>
              <a:buFont typeface="Arial" pitchFamily="34" charset="0"/>
              <a:buChar char="•"/>
            </a:pPr>
            <a:r>
              <a:rPr lang="ko-KR" altLang="en-US" sz="1800" dirty="0" smtClean="0">
                <a:latin typeface="+mn-ea"/>
                <a:ea typeface="+mn-ea"/>
              </a:rPr>
              <a:t>컴파일</a:t>
            </a:r>
            <a:endParaRPr lang="en-US" altLang="ko-KR" sz="1800" dirty="0" smtClean="0">
              <a:latin typeface="+mn-ea"/>
              <a:ea typeface="+mn-ea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Clr>
                <a:srgbClr val="1D4940"/>
              </a:buClr>
              <a:buFont typeface="Arial" pitchFamily="34" charset="0"/>
              <a:buChar char="•"/>
            </a:pPr>
            <a:r>
              <a:rPr lang="ko-KR" altLang="en-US" sz="1800" dirty="0" smtClean="0">
                <a:latin typeface="+mn-ea"/>
                <a:ea typeface="+mn-ea"/>
              </a:rPr>
              <a:t>링크</a:t>
            </a:r>
            <a:endParaRPr lang="en-US" altLang="ko-KR" sz="1800" dirty="0" smtClean="0">
              <a:latin typeface="+mn-ea"/>
              <a:ea typeface="+mn-ea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Clr>
                <a:srgbClr val="1D4940"/>
              </a:buClr>
              <a:buFont typeface="Arial" pitchFamily="34" charset="0"/>
              <a:buChar char="•"/>
            </a:pPr>
            <a:r>
              <a:rPr lang="en-US" altLang="ko-KR" sz="1800" dirty="0" smtClean="0">
                <a:latin typeface="+mn-ea"/>
                <a:ea typeface="+mn-ea"/>
              </a:rPr>
              <a:t>ISP </a:t>
            </a:r>
            <a:r>
              <a:rPr lang="ko-KR" altLang="en-US" sz="1800" dirty="0" smtClean="0">
                <a:latin typeface="+mn-ea"/>
                <a:ea typeface="+mn-ea"/>
              </a:rPr>
              <a:t>다운로드</a:t>
            </a:r>
            <a:endParaRPr lang="en-US" altLang="ko-KR" sz="1800" dirty="0" smtClean="0">
              <a:latin typeface="+mn-ea"/>
              <a:ea typeface="+mn-ea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Clr>
                <a:srgbClr val="1D4940"/>
              </a:buClr>
              <a:buFont typeface="Arial" pitchFamily="34" charset="0"/>
              <a:buChar char="•"/>
            </a:pPr>
            <a:r>
              <a:rPr lang="ko-KR" altLang="en-US" sz="1800" dirty="0" smtClean="0">
                <a:latin typeface="+mn-ea"/>
                <a:ea typeface="+mn-ea"/>
              </a:rPr>
              <a:t>디버깅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AVR Studio 5</a:t>
            </a:r>
          </a:p>
          <a:p>
            <a:pPr lvl="3"/>
            <a:r>
              <a:rPr lang="en-US" altLang="ko-KR" dirty="0" smtClean="0"/>
              <a:t>8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AVR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AVR</a:t>
            </a:r>
            <a:r>
              <a:rPr lang="ko-KR" altLang="en-US" dirty="0" smtClean="0"/>
              <a:t>을 모두 지원하는 통합 개발 환경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Visual C++ </a:t>
            </a:r>
            <a:r>
              <a:rPr lang="ko-KR" altLang="en-US" dirty="0" smtClean="0"/>
              <a:t>프로그래밍 개발 환경과 유사하게 작업할 수 있도록 개선</a:t>
            </a: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3768"/>
            <a:ext cx="5904656" cy="446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다운로딩 가능 장비</a:t>
            </a:r>
          </a:p>
          <a:p>
            <a:pPr marL="439420" lvl="3" indent="0">
              <a:buNone/>
            </a:pPr>
            <a:r>
              <a:rPr lang="en-US" altLang="ko-KR" dirty="0" smtClean="0"/>
              <a:t>AVR Dragon 		AVR ONE! 	JTAGICE </a:t>
            </a:r>
            <a:r>
              <a:rPr lang="en-US" altLang="ko-KR" dirty="0" err="1" smtClean="0"/>
              <a:t>mkII</a:t>
            </a:r>
            <a:endParaRPr lang="en-US" altLang="ko-KR" dirty="0" smtClean="0"/>
          </a:p>
          <a:p>
            <a:pPr marL="439420" lvl="3" indent="0">
              <a:buNone/>
            </a:pPr>
            <a:r>
              <a:rPr lang="en-US" altLang="ko-KR" dirty="0" smtClean="0"/>
              <a:t>AVRISP </a:t>
            </a:r>
            <a:r>
              <a:rPr lang="en-US" altLang="ko-KR" dirty="0" err="1" smtClean="0"/>
              <a:t>mkII</a:t>
            </a:r>
            <a:r>
              <a:rPr lang="en-US" altLang="ko-KR" dirty="0" smtClean="0"/>
              <a:t> 		STK600 		QT600</a:t>
            </a:r>
          </a:p>
          <a:p>
            <a:pPr marL="439420" lvl="3" indent="0">
              <a:buNone/>
            </a:pPr>
            <a:r>
              <a:rPr lang="en-US" altLang="ko-KR" dirty="0" smtClean="0"/>
              <a:t>STK500 		AVRISP 		JTAG ICE</a:t>
            </a:r>
          </a:p>
          <a:p>
            <a:pPr lvl="2"/>
            <a:r>
              <a:rPr lang="ko-KR" altLang="en-US" dirty="0" smtClean="0"/>
              <a:t>디버깅 가능 장비</a:t>
            </a:r>
          </a:p>
          <a:p>
            <a:pPr marL="439420" lvl="3" indent="0">
              <a:buNone/>
            </a:pPr>
            <a:r>
              <a:rPr lang="en-US" altLang="ko-KR" dirty="0" smtClean="0"/>
              <a:t>AVR Dragon 		AVR ONE! 	ICE200 		ICE40</a:t>
            </a:r>
          </a:p>
          <a:p>
            <a:pPr marL="439420" lvl="3" indent="0">
              <a:buNone/>
            </a:pPr>
            <a:r>
              <a:rPr lang="en-US" altLang="ko-KR" dirty="0" smtClean="0"/>
              <a:t>ICE50 		JTAG ICE 	JTAGICE </a:t>
            </a:r>
            <a:r>
              <a:rPr lang="en-US" altLang="ko-KR" dirty="0" err="1" smtClean="0"/>
              <a:t>mkII</a:t>
            </a:r>
            <a:endParaRPr lang="en-US" altLang="ko-KR" dirty="0" smtClean="0"/>
          </a:p>
          <a:p>
            <a:pPr marL="439420" lvl="3" indent="0">
              <a:buNone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1"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10935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251520" y="3933056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365125" eaLnBrk="0" latinLnBrk="0" hangingPunct="0">
              <a:spcBef>
                <a:spcPct val="20000"/>
              </a:spcBef>
              <a:spcAft>
                <a:spcPts val="400"/>
              </a:spcAft>
              <a:buClr>
                <a:srgbClr val="0066CC"/>
              </a:buClr>
              <a:buFont typeface="Wingdings" pitchFamily="2" charset="2"/>
              <a:buChar char=""/>
              <a:defRPr/>
            </a:pPr>
            <a:r>
              <a:rPr kumimoji="0" lang="en-US" altLang="ko-KR" sz="2200" dirty="0" smtClean="0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AVR Studio 4 </a:t>
            </a:r>
            <a:r>
              <a:rPr kumimoji="0" lang="ko-KR" altLang="en-US" sz="2200" dirty="0" smtClean="0">
                <a:solidFill>
                  <a:srgbClr val="0066CC"/>
                </a:solidFill>
                <a:latin typeface="HY헤드라인M" pitchFamily="18" charset="-127"/>
                <a:ea typeface="HY헤드라인M" pitchFamily="18" charset="-127"/>
              </a:rPr>
              <a:t>통합 개발 환경 구축 절차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78738" cy="550068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AVR </a:t>
            </a:r>
            <a:r>
              <a:rPr lang="ko-KR" altLang="en-US" dirty="0" err="1" smtClean="0"/>
              <a:t>툴체인과</a:t>
            </a:r>
            <a:r>
              <a:rPr lang="ko-KR" altLang="en-US" dirty="0" smtClean="0"/>
              <a:t> </a:t>
            </a:r>
            <a:r>
              <a:rPr lang="en-US" altLang="ko-KR" dirty="0" smtClean="0"/>
              <a:t>AVR Studio 4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AVR </a:t>
            </a:r>
            <a:r>
              <a:rPr lang="ko-KR" altLang="en-US" dirty="0" err="1" smtClean="0"/>
              <a:t>툴체인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WinAVR</a:t>
            </a:r>
            <a:r>
              <a:rPr lang="ko-KR" altLang="en-US" dirty="0" smtClean="0"/>
              <a:t> 툴체인 설치</a:t>
            </a:r>
            <a:endParaRPr lang="en-US" altLang="ko-KR" dirty="0" smtClean="0"/>
          </a:p>
          <a:p>
            <a:pPr lvl="4"/>
            <a:r>
              <a:rPr lang="en-US" altLang="ko-KR" dirty="0" smtClean="0"/>
              <a:t>ATMEL</a:t>
            </a:r>
            <a:r>
              <a:rPr lang="ko-KR" altLang="en-US" dirty="0" smtClean="0"/>
              <a:t>사의 </a:t>
            </a:r>
            <a:r>
              <a:rPr lang="en-US" altLang="ko-KR" dirty="0" smtClean="0"/>
              <a:t>AVR </a:t>
            </a:r>
            <a:r>
              <a:rPr lang="ko-KR" altLang="en-US" dirty="0" smtClean="0"/>
              <a:t>시리즈의 </a:t>
            </a:r>
            <a:r>
              <a:rPr lang="en-US" altLang="ko-KR" dirty="0" smtClean="0"/>
              <a:t>RISC</a:t>
            </a:r>
            <a:r>
              <a:rPr lang="ko-KR" altLang="en-US" dirty="0" smtClean="0"/>
              <a:t>형 </a:t>
            </a:r>
            <a:r>
              <a:rPr lang="ko-KR" altLang="en-US" dirty="0" err="1" smtClean="0"/>
              <a:t>마이크로컨트롤러와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AVR32 </a:t>
            </a:r>
            <a:r>
              <a:rPr lang="ko-KR" altLang="en-US" dirty="0" smtClean="0"/>
              <a:t>시리즈를 위한 개방형 소스 소프트웨어 툴의 모음</a:t>
            </a:r>
            <a:endParaRPr lang="en-US" altLang="ko-KR" dirty="0" smtClean="0"/>
          </a:p>
          <a:p>
            <a:pPr lvl="4"/>
            <a:r>
              <a:rPr lang="en-US" altLang="ko-KR" dirty="0" err="1" smtClean="0"/>
              <a:t>WinAVR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설치가 종료되면 </a:t>
            </a:r>
            <a:r>
              <a:rPr lang="en-US" altLang="ko-KR" dirty="0" smtClean="0"/>
              <a:t>C:\WinAVR-20100110 </a:t>
            </a:r>
            <a:r>
              <a:rPr lang="ko-KR" altLang="en-US" dirty="0" smtClean="0"/>
              <a:t>폴더에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실행 파일과 다양한 파일의 </a:t>
            </a:r>
            <a:r>
              <a:rPr lang="ko-KR" altLang="en-US" dirty="0" err="1" smtClean="0"/>
              <a:t>툴체인이</a:t>
            </a:r>
            <a:r>
              <a:rPr lang="ko-KR" altLang="en-US" dirty="0" smtClean="0"/>
              <a:t> 설치됨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490733"/>
            <a:ext cx="6336705" cy="307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hlinkClick r:id="rId3" highlightClick="1"/>
          </p:cNvPr>
          <p:cNvSpPr txBox="1"/>
          <p:nvPr/>
        </p:nvSpPr>
        <p:spPr>
          <a:xfrm>
            <a:off x="6012160" y="1844824"/>
            <a:ext cx="15841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다운로드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AVR Studio 4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http://www.atmel.com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AVR Studio 4</a:t>
            </a:r>
            <a:r>
              <a:rPr lang="ko-KR" altLang="en-US" dirty="0" smtClean="0"/>
              <a:t> 다운로드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ko-KR" altLang="en-US" dirty="0" smtClean="0"/>
              <a:t>클릭하여 설치</a:t>
            </a:r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4288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5065"/>
            <a:ext cx="7731562" cy="31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ISP </a:t>
            </a:r>
            <a:r>
              <a:rPr lang="ko-KR" altLang="en-US" dirty="0" err="1" smtClean="0"/>
              <a:t>다운로더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디버거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SPI </a:t>
            </a:r>
            <a:r>
              <a:rPr lang="ko-KR" altLang="en-US" dirty="0" smtClean="0"/>
              <a:t>채널을 이용한 </a:t>
            </a:r>
            <a:r>
              <a:rPr lang="ko-KR" altLang="en-US" dirty="0" err="1" smtClean="0"/>
              <a:t>다운로더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MOSI, MISO, SCK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</a:t>
            </a:r>
            <a:r>
              <a:rPr lang="ko-KR" altLang="en-US" dirty="0" err="1" smtClean="0"/>
              <a:t>신호선을</a:t>
            </a:r>
            <a:r>
              <a:rPr lang="ko-KR" altLang="en-US" dirty="0" smtClean="0"/>
              <a:t> 이용한 시리얼 통신 방식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6</a:t>
            </a:r>
            <a:r>
              <a:rPr lang="ko-KR" altLang="en-US" dirty="0" smtClean="0"/>
              <a:t>핀 또는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핀의 다운로드 핀으로 구성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5362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ISP </a:t>
            </a:r>
            <a:r>
              <a:rPr lang="ko-KR" altLang="en-US" dirty="0" smtClean="0"/>
              <a:t>다운로드가 진행되는 동안</a:t>
            </a:r>
            <a:r>
              <a:rPr lang="en-US" altLang="ko-KR" dirty="0" smtClean="0"/>
              <a:t>,</a:t>
            </a:r>
            <a:r>
              <a:rPr lang="ko-KR" altLang="en-US" dirty="0" smtClean="0"/>
              <a:t> 신호가 </a:t>
            </a:r>
            <a:r>
              <a:rPr lang="en-US" altLang="ko-KR" dirty="0" smtClean="0"/>
              <a:t>SPI </a:t>
            </a:r>
            <a:r>
              <a:rPr lang="ko-KR" altLang="en-US" dirty="0" smtClean="0"/>
              <a:t>신호와 충돌 유의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46" y="1636117"/>
            <a:ext cx="6336704" cy="31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05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en-US" altLang="ko-KR" dirty="0" smtClean="0"/>
              <a:t>JTAG </a:t>
            </a:r>
            <a:r>
              <a:rPr lang="ko-KR" altLang="en-US" dirty="0" smtClean="0"/>
              <a:t>인터페이스 방식을 이용한 </a:t>
            </a:r>
            <a:r>
              <a:rPr lang="ko-KR" altLang="en-US" dirty="0" err="1" smtClean="0"/>
              <a:t>디버거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CC3300"/>
                </a:solidFill>
              </a:rPr>
              <a:t>ICE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</a:t>
            </a:r>
            <a:r>
              <a:rPr lang="ko-KR" altLang="en-US" dirty="0" err="1" smtClean="0">
                <a:solidFill>
                  <a:srgbClr val="CC3300"/>
                </a:solidFill>
              </a:rPr>
              <a:t>디버거</a:t>
            </a:r>
            <a:r>
              <a:rPr lang="ko-KR" altLang="en-US" dirty="0" err="1" smtClean="0"/>
              <a:t>라고도</a:t>
            </a:r>
            <a:r>
              <a:rPr lang="ko-KR" altLang="en-US" dirty="0" smtClean="0"/>
              <a:t> 함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바운더리</a:t>
            </a:r>
            <a:r>
              <a:rPr lang="ko-KR" altLang="en-US" dirty="0" smtClean="0"/>
              <a:t> 스캔</a:t>
            </a:r>
            <a:r>
              <a:rPr lang="en-US" altLang="ko-KR" dirty="0" smtClean="0"/>
              <a:t>(Boundary Scan) </a:t>
            </a:r>
            <a:r>
              <a:rPr lang="ko-KR" altLang="en-US" dirty="0" smtClean="0"/>
              <a:t>방식을 이용하여 </a:t>
            </a:r>
            <a:r>
              <a:rPr lang="en-US" altLang="ko-KR" dirty="0" smtClean="0"/>
              <a:t>IC </a:t>
            </a:r>
            <a:r>
              <a:rPr lang="ko-KR" altLang="en-US" dirty="0" smtClean="0"/>
              <a:t>내부를 모니터링하고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내용을 변경할 수 있음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플래시 프로그램 메모리에 다운로드 기능은 물론 명령어 진행을 정지시키고 내부 레지스터 및 </a:t>
            </a:r>
            <a:r>
              <a:rPr lang="en-US" altLang="ko-KR" dirty="0" smtClean="0"/>
              <a:t>SRAM </a:t>
            </a:r>
            <a:r>
              <a:rPr lang="ko-KR" altLang="en-US" dirty="0" smtClean="0"/>
              <a:t>데이터를 관찰할 수 있음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PF4(TCK), PF5(TMS), PF6(TDO), PF7(TDI)</a:t>
            </a:r>
            <a:r>
              <a:rPr lang="ko-KR" altLang="en-US" dirty="0" smtClean="0"/>
              <a:t>을 포함한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핀 인터페이스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10</a:t>
            </a:r>
            <a:r>
              <a:rPr lang="ko-KR" altLang="en-US" dirty="0" smtClean="0"/>
              <a:t>핀 </a:t>
            </a:r>
            <a:r>
              <a:rPr lang="en-US" altLang="ko-KR" dirty="0" smtClean="0"/>
              <a:t>SPI</a:t>
            </a:r>
            <a:r>
              <a:rPr lang="ko-KR" altLang="en-US" dirty="0" smtClean="0"/>
              <a:t>용 </a:t>
            </a:r>
            <a:r>
              <a:rPr lang="en-US" altLang="ko-KR" dirty="0" smtClean="0"/>
              <a:t>ISP </a:t>
            </a:r>
            <a:r>
              <a:rPr lang="ko-KR" altLang="en-US" dirty="0" smtClean="0"/>
              <a:t>커넥터와 혼돈되지 않도록 주의 필요</a:t>
            </a:r>
            <a:endParaRPr lang="en-US" altLang="ko-KR" dirty="0" smtClean="0"/>
          </a:p>
          <a:p>
            <a:pPr lvl="1"/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24" y="4005064"/>
            <a:ext cx="34725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536" y="1285875"/>
            <a:ext cx="860444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ko-KR" altLang="en-US" sz="2800" dirty="0" err="1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이용한 디지털시스템 개발</a:t>
            </a: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다운로드 파일 생성과 교차 컴파일러</a:t>
            </a: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통합 개발 환경과 </a:t>
            </a: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make, </a:t>
            </a:r>
            <a:r>
              <a:rPr lang="en-US" altLang="ko-KR" sz="2800" dirty="0" err="1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Makefile</a:t>
            </a: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컴파일러 최적화 옵션과 라이브러리 링크</a:t>
            </a: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개발 환경 구축</a:t>
            </a: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r>
              <a:rPr lang="en-US" altLang="ko-KR" sz="28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lang="ko-KR" altLang="en-US" sz="28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동영상</a:t>
            </a:r>
            <a:r>
              <a:rPr lang="en-US" altLang="ko-KR" sz="28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 smtClean="0">
              <a:solidFill>
                <a:schemeClr val="accent3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ATmega128</a:t>
            </a: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LCD </a:t>
            </a: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디스플레이와 </a:t>
            </a: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float </a:t>
            </a: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출력 프로젝트</a:t>
            </a:r>
            <a:r>
              <a:rPr lang="en-US" altLang="ko-KR" sz="28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lang="ko-KR" altLang="en-US" sz="28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동영상</a:t>
            </a:r>
            <a:r>
              <a:rPr lang="en-US" altLang="ko-KR" sz="280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dirty="0" smtClean="0">
              <a:solidFill>
                <a:schemeClr val="accent3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14350" indent="-514350">
              <a:lnSpc>
                <a:spcPts val="3600"/>
              </a:lnSpc>
              <a:spcBef>
                <a:spcPts val="600"/>
              </a:spcBef>
              <a:buAutoNum type="arabicPeriod"/>
            </a:pPr>
            <a:r>
              <a:rPr lang="ko-KR" altLang="en-US" sz="28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하드웨어 환경 구축</a:t>
            </a:r>
          </a:p>
        </p:txBody>
      </p:sp>
      <p:sp>
        <p:nvSpPr>
          <p:cNvPr id="6147" name="제목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mtClean="0"/>
              <a:t>목 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실험 목적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(1) </a:t>
            </a:r>
            <a:r>
              <a:rPr lang="ko-KR" altLang="en-US" dirty="0" smtClean="0"/>
              <a:t>프로젝트 생성 절차를 알아본다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(2) </a:t>
            </a:r>
            <a:r>
              <a:rPr lang="ko-KR" altLang="en-US" dirty="0" smtClean="0"/>
              <a:t>컴파일러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링커의</a:t>
            </a:r>
            <a:r>
              <a:rPr lang="ko-KR" altLang="en-US" dirty="0" smtClean="0"/>
              <a:t> 환경 설정을 알아본다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(3) </a:t>
            </a:r>
            <a:r>
              <a:rPr lang="ko-KR" altLang="en-US" dirty="0" smtClean="0"/>
              <a:t>다운로드 파일 생성 과정을 알아본다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(4) </a:t>
            </a:r>
            <a:r>
              <a:rPr lang="ko-KR" altLang="en-US" dirty="0" err="1" smtClean="0"/>
              <a:t>다운로더를</a:t>
            </a:r>
            <a:r>
              <a:rPr lang="ko-KR" altLang="en-US" dirty="0" smtClean="0"/>
              <a:t> 설정하고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연결하는 방법을 알아본다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(5) </a:t>
            </a:r>
            <a:r>
              <a:rPr lang="ko-KR" altLang="en-US" dirty="0" smtClean="0"/>
              <a:t>디버깅 방법을 알아본다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실험 절차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WinAVR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툴체인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CC3300"/>
                </a:solidFill>
              </a:rPr>
              <a:t>WinAVR-20100110-install.exe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그 이후 버전을 클릭하여 설치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AVR Studio 4(</a:t>
            </a:r>
            <a:r>
              <a:rPr lang="ko-KR" altLang="en-US" dirty="0" smtClean="0"/>
              <a:t>버전 </a:t>
            </a:r>
            <a:r>
              <a:rPr lang="en-US" altLang="ko-KR" dirty="0" smtClean="0"/>
              <a:t>: 4.18)</a:t>
            </a:r>
            <a:r>
              <a:rPr lang="ko-KR" altLang="en-US" dirty="0" smtClean="0"/>
              <a:t>에 해당되는 </a:t>
            </a:r>
            <a:r>
              <a:rPr lang="en-US" altLang="ko-KR" dirty="0" smtClean="0">
                <a:solidFill>
                  <a:srgbClr val="CC3300"/>
                </a:solidFill>
              </a:rPr>
              <a:t>AvrStudio4Setup.exe</a:t>
            </a:r>
            <a:r>
              <a:rPr lang="ko-KR" altLang="en-US" dirty="0" smtClean="0"/>
              <a:t>을 더블클릭하여 </a:t>
            </a:r>
            <a:r>
              <a:rPr lang="en-US" altLang="ko-KR" dirty="0" smtClean="0"/>
              <a:t>AVR Studio 4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ISP </a:t>
            </a:r>
            <a:r>
              <a:rPr lang="ko-KR" altLang="en-US" dirty="0" err="1" smtClean="0"/>
              <a:t>다운로더</a:t>
            </a:r>
            <a:r>
              <a:rPr lang="ko-KR" altLang="en-US" dirty="0" smtClean="0"/>
              <a:t> 또는 </a:t>
            </a:r>
            <a:r>
              <a:rPr lang="en-US" altLang="ko-KR" dirty="0" smtClean="0"/>
              <a:t>JTAG </a:t>
            </a:r>
            <a:r>
              <a:rPr lang="ko-KR" altLang="en-US" dirty="0" err="1" smtClean="0"/>
              <a:t>디버거</a:t>
            </a:r>
            <a:r>
              <a:rPr lang="ko-KR" altLang="en-US" dirty="0" smtClean="0"/>
              <a:t> 디바이스 드라이버 설치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만일 </a:t>
            </a:r>
            <a:r>
              <a:rPr lang="en-US" altLang="ko-KR" dirty="0" smtClean="0"/>
              <a:t>USB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STK500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JTAG ICE </a:t>
            </a:r>
            <a:r>
              <a:rPr lang="ko-KR" altLang="en-US" dirty="0" smtClean="0"/>
              <a:t>호환 제품을 사용한다면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설치된 </a:t>
            </a:r>
            <a:r>
              <a:rPr lang="en-US" altLang="ko-KR" dirty="0" smtClean="0"/>
              <a:t>USB </a:t>
            </a:r>
            <a:r>
              <a:rPr lang="ko-KR" altLang="en-US" dirty="0" smtClean="0"/>
              <a:t>시리얼 포트 번호를 기억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실험회로 구성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5" y="4293096"/>
            <a:ext cx="65206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새로운 프로젝트 작성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계속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① AVR GCC</a:t>
            </a:r>
            <a:r>
              <a:rPr lang="ko-KR" altLang="en-US" dirty="0" smtClean="0"/>
              <a:t> 선택</a:t>
            </a:r>
            <a:r>
              <a:rPr lang="en-US" altLang="ko-KR" dirty="0" smtClean="0"/>
              <a:t>,</a:t>
            </a:r>
            <a:r>
              <a:rPr lang="ko-KR" altLang="en-US" dirty="0" smtClean="0"/>
              <a:t> 프로젝트 이름</a:t>
            </a:r>
            <a:endParaRPr lang="en-US" altLang="ko-KR" dirty="0" smtClean="0"/>
          </a:p>
          <a:p>
            <a:pPr lvl="3">
              <a:buNone/>
            </a:pPr>
            <a:r>
              <a:rPr lang="ko-KR" altLang="en-US" dirty="0" smtClean="0"/>
              <a:t>② 프로젝트마다 폴더 생성</a:t>
            </a:r>
            <a:endParaRPr lang="en-US" altLang="ko-KR" dirty="0" smtClean="0"/>
          </a:p>
          <a:p>
            <a:pPr lvl="3">
              <a:buNone/>
            </a:pPr>
            <a:r>
              <a:rPr lang="ko-KR" altLang="en-US" dirty="0" smtClean="0"/>
              <a:t>③ </a:t>
            </a:r>
            <a:r>
              <a:rPr lang="en-US" altLang="ko-KR" dirty="0" smtClean="0"/>
              <a:t>Location </a:t>
            </a:r>
            <a:r>
              <a:rPr lang="ko-KR" altLang="en-US" dirty="0" smtClean="0"/>
              <a:t>영역에서 저장 폴더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④ [Finish] </a:t>
            </a:r>
            <a:r>
              <a:rPr lang="ko-KR" altLang="en-US" dirty="0" smtClean="0"/>
              <a:t>버튼 클릭</a:t>
            </a:r>
            <a:endParaRPr lang="en-US" altLang="ko-KR" dirty="0" smtClean="0"/>
          </a:p>
          <a:p>
            <a:pPr lvl="2"/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176464" cy="264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20" y="3574471"/>
            <a:ext cx="4244644" cy="309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Project → Configuration Options</a:t>
            </a:r>
          </a:p>
          <a:p>
            <a:pPr lvl="3">
              <a:buNone/>
            </a:pPr>
            <a:r>
              <a:rPr lang="ko-KR" altLang="en-US" dirty="0" smtClean="0"/>
              <a:t>① </a:t>
            </a:r>
            <a:r>
              <a:rPr lang="en-US" altLang="ko-KR" dirty="0" smtClean="0"/>
              <a:t>Device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atmega128</a:t>
            </a:r>
          </a:p>
          <a:p>
            <a:pPr lvl="3">
              <a:buNone/>
            </a:pPr>
            <a:r>
              <a:rPr lang="en-US" altLang="ko-KR" dirty="0" smtClean="0"/>
              <a:t>② </a:t>
            </a:r>
            <a:r>
              <a:rPr lang="en-US" altLang="ko-KR" dirty="0" err="1" smtClean="0"/>
              <a:t>Frequencey</a:t>
            </a:r>
            <a:r>
              <a:rPr lang="en-US" altLang="ko-KR" dirty="0" smtClean="0"/>
              <a:t> :</a:t>
            </a:r>
            <a:r>
              <a:rPr lang="ko-KR" altLang="en-US" dirty="0" smtClean="0"/>
              <a:t> </a:t>
            </a:r>
            <a:r>
              <a:rPr lang="en-US" altLang="ko-KR" dirty="0" smtClean="0"/>
              <a:t>ATmega128 </a:t>
            </a:r>
            <a:r>
              <a:rPr lang="ko-KR" altLang="en-US" dirty="0" smtClean="0"/>
              <a:t>보드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 주파수 값 입력</a:t>
            </a:r>
            <a:endParaRPr lang="en-US" altLang="ko-KR" dirty="0" smtClean="0"/>
          </a:p>
          <a:p>
            <a:pPr lvl="3">
              <a:buNone/>
            </a:pPr>
            <a:r>
              <a:rPr lang="ko-KR" altLang="en-US" dirty="0" smtClean="0"/>
              <a:t>③ 최적화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-Os</a:t>
            </a:r>
            <a:r>
              <a:rPr lang="ko-KR" altLang="en-US" dirty="0" smtClean="0"/>
              <a:t> 선택</a:t>
            </a:r>
          </a:p>
          <a:p>
            <a:pPr lvl="3">
              <a:buNone/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/>
            <a:r>
              <a:rPr lang="en-US" altLang="ko-KR" dirty="0" smtClean="0"/>
              <a:t>Project Options </a:t>
            </a:r>
            <a:r>
              <a:rPr lang="ko-KR" altLang="en-US" dirty="0" smtClean="0"/>
              <a:t> </a:t>
            </a:r>
            <a:r>
              <a:rPr lang="en-US" altLang="ko-KR" dirty="0" smtClean="0"/>
              <a:t>: Libraries</a:t>
            </a:r>
          </a:p>
          <a:p>
            <a:pPr lvl="3"/>
            <a:r>
              <a:rPr lang="en-US" altLang="ko-KR" dirty="0" smtClean="0"/>
              <a:t>sin( ), </a:t>
            </a:r>
            <a:r>
              <a:rPr lang="en-US" altLang="ko-KR" dirty="0" err="1" smtClean="0"/>
              <a:t>cos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수학 함수는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libm.a</a:t>
            </a: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712784"/>
            <a:ext cx="4716016" cy="293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59" y="3696484"/>
            <a:ext cx="4701063" cy="292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4286250" cy="2860923"/>
          </a:xfrm>
        </p:spPr>
        <p:txBody>
          <a:bodyPr/>
          <a:lstStyle/>
          <a:p>
            <a:pPr lvl="2"/>
            <a:r>
              <a:rPr lang="en-US" altLang="ko-KR" dirty="0" smtClean="0"/>
              <a:t>Project Options: Custom Options</a:t>
            </a:r>
          </a:p>
          <a:p>
            <a:pPr lvl="3"/>
            <a:r>
              <a:rPr lang="ko-KR" altLang="en-US" dirty="0" smtClean="0"/>
              <a:t>추가 옵션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빈 영역에 입력</a:t>
            </a:r>
            <a:r>
              <a:rPr lang="en-US" altLang="ko-KR" dirty="0" smtClean="0"/>
              <a:t> </a:t>
            </a:r>
            <a:r>
              <a:rPr lang="ko-KR" altLang="en-US" dirty="0" smtClean="0"/>
              <a:t>후 </a:t>
            </a:r>
            <a:r>
              <a:rPr lang="en-US" altLang="ko-KR" dirty="0" smtClean="0"/>
              <a:t>[Add]</a:t>
            </a:r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err="1" smtClean="0"/>
              <a:t>WinAVR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툴체인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설치 시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External Tools </a:t>
            </a:r>
            <a:r>
              <a:rPr lang="ko-KR" altLang="en-US" dirty="0" smtClean="0"/>
              <a:t>영역에 표시</a:t>
            </a: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699003" cy="293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편집 창에서 간단히 프로그램 작성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4" y="1381204"/>
            <a:ext cx="6624736" cy="523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Build </a:t>
            </a:r>
          </a:p>
          <a:p>
            <a:pPr lvl="3"/>
            <a:r>
              <a:rPr lang="en-US" altLang="ko-KR" dirty="0" smtClean="0"/>
              <a:t>Build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Build </a:t>
            </a:r>
            <a:r>
              <a:rPr lang="ko-KR" altLang="en-US" dirty="0" smtClean="0"/>
              <a:t>메뉴 클릭 혹은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메뉴 아이콘 클릭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Makefile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규칙에 따라</a:t>
            </a:r>
            <a:r>
              <a:rPr lang="en-US" altLang="ko-KR" dirty="0" smtClean="0"/>
              <a:t>,</a:t>
            </a:r>
            <a:r>
              <a:rPr lang="ko-KR" altLang="en-US" dirty="0" smtClean="0"/>
              <a:t> 앞에서 설정한 컴파일과 링크 수행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2"/>
            <a:r>
              <a:rPr lang="ko-KR" altLang="en-US" dirty="0" smtClean="0"/>
              <a:t>지정 폴더에 생성한 파일 확인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test.hex : </a:t>
            </a:r>
            <a:r>
              <a:rPr lang="ko-KR" altLang="en-US" dirty="0" smtClean="0"/>
              <a:t>타깃인 </a:t>
            </a:r>
            <a:r>
              <a:rPr lang="en-US" altLang="ko-KR" dirty="0" smtClean="0"/>
              <a:t>ATmega128</a:t>
            </a:r>
            <a:r>
              <a:rPr lang="ko-KR" altLang="en-US" dirty="0" smtClean="0"/>
              <a:t>에 다운로드될 파일</a:t>
            </a:r>
          </a:p>
          <a:p>
            <a:pPr lvl="3"/>
            <a:r>
              <a:rPr lang="en-US" altLang="ko-KR" dirty="0" smtClean="0"/>
              <a:t>test.elf : </a:t>
            </a:r>
            <a:r>
              <a:rPr lang="ko-KR" altLang="en-US" dirty="0" smtClean="0"/>
              <a:t>디버깅에 사용될 파일</a:t>
            </a:r>
          </a:p>
          <a:p>
            <a:pPr lvl="3"/>
            <a:r>
              <a:rPr lang="en-US" altLang="ko-KR" dirty="0" smtClean="0"/>
              <a:t>test.lss : </a:t>
            </a:r>
            <a:r>
              <a:rPr lang="ko-KR" altLang="en-US" dirty="0" smtClean="0"/>
              <a:t>어셈블리 코드와 주소가 포함된 파일</a:t>
            </a:r>
          </a:p>
          <a:p>
            <a:pPr lvl="3"/>
            <a:r>
              <a:rPr lang="en-US" altLang="ko-KR" dirty="0" smtClean="0"/>
              <a:t>test.map :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인터럽트 서비스 루틴의 위치 정보 포함 파일</a:t>
            </a:r>
            <a:endParaRPr lang="en-US" altLang="ko-KR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34" y="1402412"/>
            <a:ext cx="4000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다운로드 프로그래밍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Tools → Program AVR → Connect... </a:t>
            </a:r>
            <a:r>
              <a:rPr lang="ko-KR" altLang="en-US" dirty="0" smtClean="0"/>
              <a:t>메뉴 클릭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STK500 </a:t>
            </a:r>
            <a:r>
              <a:rPr lang="ko-KR" altLang="en-US" dirty="0" smtClean="0"/>
              <a:t>호환 </a:t>
            </a:r>
            <a:r>
              <a:rPr lang="ko-KR" altLang="en-US" dirty="0" err="1" smtClean="0"/>
              <a:t>다운로더를</a:t>
            </a:r>
            <a:r>
              <a:rPr lang="ko-KR" altLang="en-US" dirty="0" smtClean="0"/>
              <a:t> 이용하여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SPI </a:t>
            </a:r>
            <a:r>
              <a:rPr lang="ko-KR" altLang="en-US" dirty="0" smtClean="0"/>
              <a:t>채널 </a:t>
            </a:r>
            <a:r>
              <a:rPr lang="en-US" altLang="ko-KR" dirty="0" smtClean="0"/>
              <a:t>ISP </a:t>
            </a:r>
            <a:r>
              <a:rPr lang="ko-KR" altLang="en-US" dirty="0" smtClean="0"/>
              <a:t>다운로드 사례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Port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Auto </a:t>
            </a:r>
            <a:r>
              <a:rPr lang="ko-KR" altLang="en-US" dirty="0" smtClean="0"/>
              <a:t>또는 설정된 포트 번호 선택 후 </a:t>
            </a:r>
            <a:r>
              <a:rPr lang="en-US" altLang="ko-KR" dirty="0" smtClean="0"/>
              <a:t>Connect…</a:t>
            </a:r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0" y="2647186"/>
            <a:ext cx="51530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ISP mode </a:t>
            </a:r>
            <a:r>
              <a:rPr lang="ko-KR" altLang="en-US" dirty="0" smtClean="0"/>
              <a:t>다운로드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다운로드할</a:t>
            </a:r>
            <a:r>
              <a:rPr lang="ko-KR" altLang="en-US" dirty="0" smtClean="0"/>
              <a:t> </a:t>
            </a:r>
            <a:r>
              <a:rPr lang="en-US" altLang="ko-KR" dirty="0" smtClean="0"/>
              <a:t>Input HEX File</a:t>
            </a:r>
            <a:r>
              <a:rPr lang="ko-KR" altLang="en-US" dirty="0" smtClean="0"/>
              <a:t> 탐색 선정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보드 연결 케이블을 </a:t>
            </a:r>
            <a:endParaRPr lang="en-US" altLang="ko-KR" dirty="0" smtClean="0"/>
          </a:p>
          <a:p>
            <a:pPr marL="439420" lvl="3" indent="0">
              <a:buNone/>
            </a:pPr>
            <a:r>
              <a:rPr lang="en-US" altLang="ko-KR" dirty="0" smtClean="0"/>
              <a:t>  ISP </a:t>
            </a:r>
            <a:r>
              <a:rPr lang="ko-KR" altLang="en-US" dirty="0" smtClean="0"/>
              <a:t>커넥터에 연결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[Program] </a:t>
            </a:r>
            <a:r>
              <a:rPr lang="ko-KR" altLang="en-US" dirty="0" smtClean="0"/>
              <a:t>버튼 클릭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창 아래 쪽 영역에 </a:t>
            </a:r>
            <a:endParaRPr lang="en-US" altLang="ko-KR" dirty="0" smtClean="0"/>
          </a:p>
          <a:p>
            <a:pPr marL="439420" lvl="3" indent="0"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다운로드 절차 출력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단계별 동작이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rgbClr val="CC3300"/>
                </a:solidFill>
              </a:rPr>
              <a:t>‘</a:t>
            </a:r>
            <a:r>
              <a:rPr lang="en-US" altLang="ko-KR" dirty="0" smtClean="0">
                <a:solidFill>
                  <a:srgbClr val="CC3300"/>
                </a:solidFill>
              </a:rPr>
              <a:t>OK!’</a:t>
            </a:r>
            <a:r>
              <a:rPr lang="ko-KR" altLang="en-US" dirty="0" smtClean="0"/>
              <a:t>이면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CC3300"/>
                </a:solidFill>
              </a:rPr>
              <a:t/>
            </a:r>
            <a:br>
              <a:rPr lang="en-US" altLang="ko-KR" dirty="0" smtClean="0">
                <a:solidFill>
                  <a:srgbClr val="CC3300"/>
                </a:solidFill>
              </a:rPr>
            </a:br>
            <a:r>
              <a:rPr lang="ko-KR" altLang="en-US" dirty="0" smtClean="0"/>
              <a:t>성공적인 프로그래밍</a:t>
            </a:r>
            <a:endParaRPr lang="en-US" altLang="ko-KR" dirty="0" smtClean="0"/>
          </a:p>
          <a:p>
            <a:pPr lvl="3"/>
            <a:endParaRPr lang="ko-KR" altLang="en-US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14162"/>
            <a:ext cx="5500814" cy="47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JTAG mode</a:t>
            </a:r>
            <a:r>
              <a:rPr lang="ko-KR" altLang="en-US" dirty="0" smtClean="0"/>
              <a:t> 디바이스로 디버깅 사례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Tools → Program AVR → Connect...</a:t>
            </a:r>
          </a:p>
          <a:p>
            <a:pPr lvl="3"/>
            <a:r>
              <a:rPr lang="en-US" altLang="ko-KR" dirty="0" smtClean="0"/>
              <a:t>Platform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Port</a:t>
            </a:r>
            <a:r>
              <a:rPr lang="ko-KR" altLang="en-US" dirty="0" smtClean="0"/>
              <a:t>를 선택하고 </a:t>
            </a:r>
            <a:r>
              <a:rPr lang="en-US" altLang="ko-KR" dirty="0" smtClean="0"/>
              <a:t>[Connect...] </a:t>
            </a:r>
            <a:r>
              <a:rPr lang="ko-KR" altLang="en-US" dirty="0" smtClean="0"/>
              <a:t>버튼 클릭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JTAG ICE </a:t>
            </a:r>
            <a:r>
              <a:rPr lang="ko-KR" altLang="en-US" dirty="0" smtClean="0"/>
              <a:t>호환 장치 사례</a:t>
            </a:r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5" y="2636912"/>
            <a:ext cx="51530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68" y="2955766"/>
            <a:ext cx="587737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3626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01 </a:t>
            </a:r>
            <a:r>
              <a:rPr lang="ko-KR" altLang="en-US" sz="2600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이용한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디지털시스템 개발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>
              <a:defRPr/>
            </a:pPr>
            <a:r>
              <a:rPr lang="ko-KR" altLang="en-US" dirty="0" err="1" smtClean="0"/>
              <a:t>마이크로컨트롤러와</a:t>
            </a:r>
            <a:r>
              <a:rPr lang="ko-KR" altLang="en-US" dirty="0" smtClean="0"/>
              <a:t> 디지털시스템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디지털 시스템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아날로그시스템과 상대되는 용어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마이크로컨트롤러가</a:t>
            </a:r>
            <a:r>
              <a:rPr lang="ko-KR" altLang="en-US" dirty="0" smtClean="0"/>
              <a:t> 포함된 디지털 회로로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사용자의 목적에 맞게 장치를 제어하기 위한 시스템</a:t>
            </a:r>
          </a:p>
          <a:p>
            <a:pPr lvl="2"/>
            <a:endParaRPr lang="ko-KR" altLang="en-US" dirty="0" smtClean="0"/>
          </a:p>
          <a:p>
            <a:pPr lvl="1">
              <a:buNone/>
            </a:pPr>
            <a:endParaRPr lang="ko-KR" altLang="en-US" dirty="0" smtClean="0"/>
          </a:p>
          <a:p>
            <a:pPr lvl="3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3"/>
            <a:r>
              <a:rPr lang="ko-KR" altLang="en-US" dirty="0" smtClean="0"/>
              <a:t>퓨즈비트의 </a:t>
            </a:r>
            <a:r>
              <a:rPr lang="en-US" altLang="ko-KR" dirty="0" smtClean="0"/>
              <a:t>JTAGEN </a:t>
            </a:r>
            <a:r>
              <a:rPr lang="ko-KR" altLang="en-US" dirty="0" smtClean="0"/>
              <a:t>비트가 활성화되지 않은 경우 메시지 창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SPI </a:t>
            </a:r>
            <a:r>
              <a:rPr lang="ko-KR" altLang="en-US" dirty="0" smtClean="0"/>
              <a:t>핀을 사용하는 </a:t>
            </a:r>
            <a:r>
              <a:rPr lang="en-US" altLang="ko-KR" dirty="0" smtClean="0"/>
              <a:t>ISP </a:t>
            </a:r>
            <a:r>
              <a:rPr lang="ko-KR" altLang="en-US" dirty="0" err="1" smtClean="0"/>
              <a:t>다운로더로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JTAGEN </a:t>
            </a:r>
            <a:r>
              <a:rPr lang="ko-KR" altLang="en-US" dirty="0" err="1" smtClean="0"/>
              <a:t>비트를</a:t>
            </a:r>
            <a:r>
              <a:rPr lang="ko-KR" altLang="en-US" dirty="0" smtClean="0"/>
              <a:t> 활성화하여 사용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ko-KR" altLang="en-US" dirty="0" smtClean="0"/>
              <a:t>성공적인 </a:t>
            </a:r>
            <a:r>
              <a:rPr lang="en-US" altLang="ko-KR" dirty="0" smtClean="0"/>
              <a:t>JTAG mode </a:t>
            </a:r>
            <a:r>
              <a:rPr lang="ko-KR" altLang="en-US" dirty="0" smtClean="0"/>
              <a:t>메시지 창 </a:t>
            </a:r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6" y="1505422"/>
            <a:ext cx="53435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2" y="4869160"/>
            <a:ext cx="57531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JTAG </a:t>
            </a:r>
            <a:r>
              <a:rPr lang="ko-KR" altLang="en-US" dirty="0" smtClean="0"/>
              <a:t>인터페이스를 이용하여 디버깅</a:t>
            </a:r>
          </a:p>
          <a:p>
            <a:pPr lvl="3"/>
            <a:r>
              <a:rPr lang="en-US" altLang="ko-KR" dirty="0" smtClean="0"/>
              <a:t>Debug → Start Debugging </a:t>
            </a:r>
            <a:r>
              <a:rPr lang="ko-KR" altLang="en-US" dirty="0" smtClean="0"/>
              <a:t>메뉴를 클릭하여 </a:t>
            </a:r>
            <a:r>
              <a:rPr lang="ko-KR" altLang="en-US" dirty="0" err="1" smtClean="0"/>
              <a:t>디버거</a:t>
            </a:r>
            <a:r>
              <a:rPr lang="ko-KR" altLang="en-US" dirty="0" smtClean="0"/>
              <a:t> 선택창 출현</a:t>
            </a:r>
          </a:p>
          <a:p>
            <a:pPr lvl="3"/>
            <a:r>
              <a:rPr lang="en-US" altLang="ko-KR" dirty="0" smtClean="0"/>
              <a:t>Debug platform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Device</a:t>
            </a:r>
            <a:r>
              <a:rPr lang="ko-KR" altLang="en-US" dirty="0" smtClean="0"/>
              <a:t> 선택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6" y="2266598"/>
            <a:ext cx="50863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디버깅 창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명령어 단위로 프로그램 수행 가능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Processor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, I/O View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메모리 영역의 데이터 관찰 및 수정 가능</a:t>
            </a:r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6" y="2174042"/>
            <a:ext cx="713779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06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프로그램 개발과 실행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JTAG </a:t>
            </a:r>
            <a:r>
              <a:rPr lang="ko-KR" altLang="en-US" dirty="0" smtClean="0"/>
              <a:t>인터페이스를 이용한 디버깅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특정 위치에서 프로그램 수행이 논리 동작에서 벗어나는 경우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원인을 알아내는 데 유용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의심나는</a:t>
            </a:r>
            <a:r>
              <a:rPr lang="ko-KR" altLang="en-US" dirty="0" smtClean="0"/>
              <a:t> 프로그램 위치의 명령어를 하나씩 추적하면서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레지스터값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프로그램 카운터의 동작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외부 입출력 상황 등을 모니터링하고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원인 찾아 디버깅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9" y="3264236"/>
            <a:ext cx="8784976" cy="282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en-US" altLang="ko-KR" dirty="0" smtClean="0"/>
              <a:t>C </a:t>
            </a:r>
            <a:r>
              <a:rPr lang="ko-KR" altLang="en-US" dirty="0" smtClean="0"/>
              <a:t>언어 프로그램의 구성</a:t>
            </a: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8883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23528" y="980728"/>
            <a:ext cx="8568952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2" indent="-274638" eaLnBrk="0" latinLnBrk="0" hangingPunct="0"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  <a:buFont typeface="Wingdings" pitchFamily="2" charset="2"/>
              <a:buChar char="Ø"/>
            </a:pPr>
            <a:r>
              <a:rPr kumimoji="0" lang="ko-KR" altLang="en-US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전역 변수와 지역 변수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변수는 사용하기 전에 선언</a:t>
            </a:r>
            <a:endParaRPr kumimoji="0" lang="en-US" altLang="ko-KR" sz="18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전역 변수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함수 밖에서 선언된 변수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선언 위치 아래에 있는 함수에서만 사용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가능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프로그램이 종료될 때까지 유효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지역 변수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중괄호로 내부에 해당되는 블록에 선언된 변수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프로그램의 실행 위치가 블록 안으로 진입될 때 자동으로 생성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블록을 벗어나면 소멸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274638" lvl="2" indent="-274638" eaLnBrk="0" latinLnBrk="0" hangingPunct="0"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  <a:buFont typeface="Wingdings" pitchFamily="2" charset="2"/>
              <a:buChar char="Ø"/>
            </a:pPr>
            <a:r>
              <a:rPr kumimoji="0" lang="ko-KR" altLang="en-US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함수는 선언 또는 정의한 후에 사용</a:t>
            </a:r>
            <a:endParaRPr kumimoji="0" lang="en-US" altLang="ko-KR" sz="18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함수를 호출하려면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,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 그 파일 앞에서 반드시 선언 또는 정의한 후 사용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MS Mincho"/>
                <a:ea typeface="맑은 고딕"/>
              </a:rPr>
              <a:t>➊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 위치에서 </a:t>
            </a:r>
            <a:r>
              <a:rPr kumimoji="0" lang="en-US" altLang="ko-KR" sz="16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LCD_str_write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( )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함수 호출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en-US" altLang="ko-KR" sz="16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main.c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파일 내부에 </a:t>
            </a:r>
            <a:r>
              <a:rPr kumimoji="0" lang="en-US" altLang="ko-KR" sz="16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LCD_str_write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( )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함수의 동작이 미리 정의되어 있음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#include </a:t>
            </a:r>
            <a:r>
              <a:rPr lang="ko-KR" altLang="en-US" dirty="0" smtClean="0"/>
              <a:t>지시어는 그 위치에 파일 내용을 펼쳐 놓은 것과 같음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#include "</a:t>
            </a:r>
            <a:r>
              <a:rPr lang="en-US" altLang="ko-KR" dirty="0" err="1" smtClean="0"/>
              <a:t>lcd.h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는 그 위치에 </a:t>
            </a:r>
            <a:r>
              <a:rPr lang="en-US" altLang="ko-KR" dirty="0" err="1" smtClean="0"/>
              <a:t>lcd.h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끼워 펼쳐놓은 것과 같음</a:t>
            </a:r>
            <a:endParaRPr lang="en-US" altLang="ko-KR" dirty="0" smtClean="0"/>
          </a:p>
          <a:p>
            <a:pPr lvl="3"/>
            <a:r>
              <a:rPr lang="ko-KR" altLang="en-US" dirty="0" smtClean="0">
                <a:latin typeface="MS Mincho"/>
              </a:rPr>
              <a:t>➋</a:t>
            </a:r>
            <a:r>
              <a:rPr lang="en-US" altLang="ko-KR" dirty="0" smtClean="0">
                <a:latin typeface="MS Mincho"/>
              </a:rPr>
              <a:t>, </a:t>
            </a:r>
            <a:r>
              <a:rPr lang="ko-KR" altLang="en-US" dirty="0" smtClean="0">
                <a:latin typeface="MS Mincho"/>
              </a:rPr>
              <a:t>➌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위치에서 </a:t>
            </a:r>
            <a:r>
              <a:rPr lang="en-US" altLang="ko-KR" dirty="0" err="1" smtClean="0"/>
              <a:t>LCD_init</a:t>
            </a:r>
            <a:r>
              <a:rPr lang="en-US" altLang="ko-KR" dirty="0" smtClean="0"/>
              <a:t>( )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LCD_data_write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 호출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lcd.h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내용 중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>
                <a:latin typeface="MS Mincho"/>
              </a:rPr>
              <a:t>➏</a:t>
            </a:r>
            <a:r>
              <a:rPr lang="ko-KR" altLang="en-US" dirty="0" smtClean="0"/>
              <a:t> 위치에 함수 </a:t>
            </a:r>
            <a:r>
              <a:rPr lang="en-US" altLang="ko-KR" dirty="0" err="1" smtClean="0"/>
              <a:t>LCD_init</a:t>
            </a:r>
            <a:r>
              <a:rPr lang="en-US" altLang="ko-KR" dirty="0" smtClean="0"/>
              <a:t>( )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LCD_data_write</a:t>
            </a:r>
            <a:r>
              <a:rPr lang="en-US" altLang="ko-KR" dirty="0" smtClean="0"/>
              <a:t>( )</a:t>
            </a:r>
            <a:r>
              <a:rPr lang="ko-KR" altLang="en-US" dirty="0" smtClean="0"/>
              <a:t>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반환 자료형과 매개 변수에 대한 </a:t>
            </a:r>
            <a:r>
              <a:rPr lang="ko-KR" altLang="en-US" dirty="0" err="1" smtClean="0"/>
              <a:t>자료형</a:t>
            </a:r>
            <a:r>
              <a:rPr lang="ko-KR" altLang="en-US" dirty="0" smtClean="0"/>
              <a:t> 선언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2"/>
            <a:r>
              <a:rPr lang="en-US" altLang="ko-KR" dirty="0" smtClean="0"/>
              <a:t>#include &lt;</a:t>
            </a:r>
            <a:r>
              <a:rPr lang="en-US" altLang="ko-KR" dirty="0" err="1" smtClean="0"/>
              <a:t>stdio.h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는 </a:t>
            </a:r>
            <a:r>
              <a:rPr lang="en-US" altLang="ko-KR" dirty="0" err="1" smtClean="0"/>
              <a:t>stdio.h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라이브러리 헤더 폴더에서 탐색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" " </a:t>
            </a:r>
            <a:r>
              <a:rPr lang="ko-KR" altLang="en-US" dirty="0" smtClean="0"/>
              <a:t>안에 적힌 파일은 현재 작업 폴더에서 탐색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&lt; &gt; </a:t>
            </a:r>
            <a:r>
              <a:rPr lang="ko-KR" altLang="en-US" dirty="0" smtClean="0"/>
              <a:t>안에 적힌 파일은 이미 정해진 라이브러리 헤더 폴더에서 탐색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sprintf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함수는 라이브러리 헤더 폴더의 </a:t>
            </a:r>
            <a:r>
              <a:rPr lang="en-US" altLang="ko-KR" dirty="0" err="1" smtClean="0"/>
              <a:t>stdio.h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파일에서 </a:t>
            </a:r>
            <a:r>
              <a:rPr lang="ko-KR" altLang="en-US" dirty="0" err="1" smtClean="0"/>
              <a:t>프로토타입</a:t>
            </a:r>
            <a:r>
              <a:rPr lang="ko-KR" altLang="en-US" dirty="0" smtClean="0"/>
              <a:t> 선언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_</a:t>
            </a:r>
            <a:r>
              <a:rPr lang="en-US" altLang="ko-KR" dirty="0" err="1" smtClean="0"/>
              <a:t>delay_ms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함수는 라이브러리 헤더 폴더의 하위 폴더인 </a:t>
            </a:r>
            <a:r>
              <a:rPr lang="en-US" altLang="ko-KR" dirty="0" err="1" smtClean="0"/>
              <a:t>util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delay.h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파일에서 </a:t>
            </a:r>
            <a:r>
              <a:rPr lang="ko-KR" altLang="en-US" dirty="0" err="1" smtClean="0"/>
              <a:t>프로토타입</a:t>
            </a:r>
            <a:r>
              <a:rPr lang="ko-KR" altLang="en-US" dirty="0" smtClean="0"/>
              <a:t> 선언</a:t>
            </a:r>
          </a:p>
          <a:p>
            <a:pPr lvl="3"/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링크할 때 다른 파일에서 선언 또는 정의된 변수와 함수의 주소가 연결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링크가 진행될 때 </a:t>
            </a:r>
            <a:r>
              <a:rPr lang="en-US" altLang="ko-KR" dirty="0" err="1" smtClean="0"/>
              <a:t>main.o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lcd.o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libc.a</a:t>
            </a:r>
            <a:r>
              <a:rPr lang="en-US" altLang="ko-KR" dirty="0" smtClean="0"/>
              <a:t>(</a:t>
            </a:r>
            <a:r>
              <a:rPr lang="ko-KR" altLang="en-US" dirty="0" smtClean="0"/>
              <a:t>라이브러리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같이 결합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호출하는 함수의 시작 주소를 알아낼 수 있음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다른 파일에서 정의된 변수의 위치 주소를 알아낼 수 있음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함수와 변수의 주소를 연결하여 다운로드 파일 생성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#define </a:t>
            </a:r>
            <a:r>
              <a:rPr lang="ko-KR" altLang="en-US" dirty="0" smtClean="0"/>
              <a:t>매크로로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상수 또는 복잡한 식을 레이블로 대응하여 사용</a:t>
            </a:r>
            <a:endParaRPr lang="en-US" altLang="ko-KR" dirty="0" smtClean="0"/>
          </a:p>
          <a:p>
            <a:pPr marL="439420" lvl="3" indent="0">
              <a:buNone/>
            </a:pPr>
            <a:r>
              <a:rPr lang="en-US" altLang="ko-KR" dirty="0" smtClean="0"/>
              <a:t>	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439420" lvl="3" indent="0">
              <a:buNone/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3"/>
            <a:r>
              <a:rPr lang="en-US" altLang="ko-KR" dirty="0" smtClean="0"/>
              <a:t>MAX_LCD_STRING </a:t>
            </a:r>
            <a:r>
              <a:rPr lang="ko-KR" altLang="en-US" dirty="0" smtClean="0"/>
              <a:t>레이블이 등장하면 </a:t>
            </a:r>
            <a:r>
              <a:rPr lang="en-US" altLang="ko-KR" dirty="0" smtClean="0"/>
              <a:t>0x40</a:t>
            </a:r>
            <a:r>
              <a:rPr lang="ko-KR" altLang="en-US" dirty="0" smtClean="0"/>
              <a:t>으로 대치</a:t>
            </a:r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430016" y="3933056"/>
            <a:ext cx="35101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#define MAX_LCD_STRING 0x40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8" y="949816"/>
            <a:ext cx="6973829" cy="559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타깃이 </a:t>
            </a:r>
            <a:r>
              <a:rPr lang="en-US" altLang="ko-KR" dirty="0" smtClean="0"/>
              <a:t>ATmega128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AVR GCC </a:t>
            </a:r>
            <a:r>
              <a:rPr lang="ko-KR" altLang="en-US" dirty="0" smtClean="0"/>
              <a:t>컴파일러 </a:t>
            </a:r>
            <a:r>
              <a:rPr lang="ko-KR" altLang="en-US" dirty="0" err="1" smtClean="0"/>
              <a:t>자료형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타깃 프로세서를 </a:t>
            </a:r>
            <a:r>
              <a:rPr lang="en-US" altLang="ko-KR" dirty="0" smtClean="0"/>
              <a:t>ATmega128</a:t>
            </a:r>
            <a:r>
              <a:rPr lang="ko-KR" altLang="en-US" dirty="0" smtClean="0"/>
              <a:t>로 하는 </a:t>
            </a:r>
            <a:r>
              <a:rPr lang="en-US" altLang="ko-KR" dirty="0" smtClean="0"/>
              <a:t>AVR GCC</a:t>
            </a:r>
            <a:r>
              <a:rPr lang="ko-KR" altLang="en-US" dirty="0" smtClean="0"/>
              <a:t>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펜티엄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로 하는 </a:t>
            </a:r>
            <a:r>
              <a:rPr lang="en-US" altLang="ko-KR" dirty="0" smtClean="0"/>
              <a:t>Visual C++ </a:t>
            </a:r>
            <a:r>
              <a:rPr lang="ko-KR" altLang="en-US" dirty="0" smtClean="0"/>
              <a:t>컴파일러에서 각 </a:t>
            </a:r>
            <a:r>
              <a:rPr lang="ko-KR" altLang="en-US" dirty="0" err="1" smtClean="0"/>
              <a:t>자료형의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byte </a:t>
            </a:r>
            <a:r>
              <a:rPr lang="ko-KR" altLang="en-US" dirty="0" smtClean="0"/>
              <a:t>크기 비교</a:t>
            </a:r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20" y="2215138"/>
            <a:ext cx="6516216" cy="36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01 </a:t>
            </a:r>
            <a:r>
              <a:rPr lang="ko-KR" altLang="en-US" sz="2600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이용한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디지털시스템 개발</a:t>
            </a:r>
            <a:endParaRPr lang="ko-KR" altLang="en-US" sz="2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디지털 시스템 동작</a:t>
            </a:r>
            <a:endParaRPr lang="en-US" altLang="ko-KR" dirty="0" smtClean="0"/>
          </a:p>
          <a:p>
            <a:pPr lvl="2">
              <a:buNone/>
            </a:pPr>
            <a:r>
              <a:rPr lang="ko-KR" altLang="en-US" dirty="0" smtClean="0"/>
              <a:t>❶ 제어 프로그램은 장치 제어를 위해 명령 신호를 출력</a:t>
            </a:r>
            <a:endParaRPr lang="en-US" altLang="ko-KR" dirty="0" smtClean="0"/>
          </a:p>
          <a:p>
            <a:pPr lvl="2">
              <a:buNone/>
            </a:pPr>
            <a:r>
              <a:rPr lang="ko-KR" altLang="en-US" dirty="0" smtClean="0"/>
              <a:t>❷ 장치는 명령 신호를 </a:t>
            </a:r>
            <a:r>
              <a:rPr lang="ko-KR" altLang="en-US" dirty="0" err="1" smtClean="0"/>
              <a:t>입력받아</a:t>
            </a:r>
            <a:r>
              <a:rPr lang="ko-KR" altLang="en-US" dirty="0" smtClean="0"/>
              <a:t> 명령에 대한 동작을 수행</a:t>
            </a:r>
            <a:endParaRPr lang="en-US" altLang="ko-KR" dirty="0" smtClean="0"/>
          </a:p>
          <a:p>
            <a:pPr lvl="2">
              <a:buNone/>
            </a:pPr>
            <a:r>
              <a:rPr lang="ko-KR" altLang="en-US" dirty="0" smtClean="0"/>
              <a:t>❸ </a:t>
            </a:r>
            <a:r>
              <a:rPr lang="ko-KR" altLang="en-US" dirty="0" err="1" smtClean="0"/>
              <a:t>마이크로컨트롤러를</a:t>
            </a:r>
            <a:r>
              <a:rPr lang="ko-KR" altLang="en-US" dirty="0" smtClean="0"/>
              <a:t> 포함한 디지털 회로는 아래 신호를 입력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명령 신호에 따라 장치가 작동되면서 출력되는 장치 신호</a:t>
            </a:r>
          </a:p>
          <a:p>
            <a:pPr lvl="3"/>
            <a:r>
              <a:rPr lang="ko-KR" altLang="en-US" dirty="0" smtClean="0"/>
              <a:t>외부 상황을 측정하는 장치에서 출력되는 장치 신호</a:t>
            </a:r>
          </a:p>
          <a:p>
            <a:pPr lvl="3"/>
            <a:r>
              <a:rPr lang="ko-KR" altLang="en-US" dirty="0" smtClean="0"/>
              <a:t>사람이 시스템 동작을 위해 인가하는 신호</a:t>
            </a:r>
            <a:endParaRPr lang="en-US" altLang="ko-KR" dirty="0" smtClean="0"/>
          </a:p>
          <a:p>
            <a:pPr lvl="2">
              <a:buNone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❹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마이크로컨트롤러는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입력 신호를 받아 제어 프로그램의 진행 상태를 </a:t>
            </a:r>
            <a:r>
              <a:rPr lang="ko-KR" altLang="en-US" dirty="0" smtClean="0"/>
              <a:t>변경하면서 장치 제어를 위해 필요한 출력을 결정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부호지시어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2"/>
            <a:endParaRPr lang="en-US" altLang="ko-KR" dirty="0" smtClean="0">
              <a:solidFill>
                <a:prstClr val="black"/>
              </a:solidFill>
            </a:endParaRPr>
          </a:p>
          <a:p>
            <a:pPr lvl="2"/>
            <a:endParaRPr lang="en-US" altLang="ko-KR" dirty="0" smtClean="0">
              <a:solidFill>
                <a:prstClr val="black"/>
              </a:solidFill>
            </a:endParaRPr>
          </a:p>
          <a:p>
            <a:pPr lvl="2"/>
            <a:endParaRPr lang="en-US" altLang="ko-KR" dirty="0" smtClean="0">
              <a:solidFill>
                <a:prstClr val="black"/>
              </a:solidFill>
            </a:endParaRPr>
          </a:p>
          <a:p>
            <a:pPr lvl="2"/>
            <a:endParaRPr lang="en-US" altLang="ko-KR" dirty="0" smtClean="0">
              <a:solidFill>
                <a:prstClr val="black"/>
              </a:solidFill>
            </a:endParaRPr>
          </a:p>
          <a:p>
            <a:pPr lvl="4"/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95536" y="2708920"/>
            <a:ext cx="7920880" cy="221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char, </a:t>
            </a:r>
            <a:r>
              <a:rPr kumimoji="0" lang="en-US" altLang="ko-KR" sz="18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int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와 같은 정수형 변수에 부호 지시어 사용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부호지시어를 표시하지 않으면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,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signed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로 간주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Project → Configuration Options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-</a:t>
            </a:r>
            <a:r>
              <a:rPr kumimoji="0" lang="en-US" altLang="ko-KR" sz="16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funsigned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-char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를 선택하였다면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char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를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unsigned char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로 간주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274638" lvl="2" indent="-274638" eaLnBrk="0" latinLnBrk="0" hangingPunct="0"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  <a:buFont typeface="Wingdings" pitchFamily="2" charset="2"/>
              <a:buChar char="Ø"/>
            </a:pPr>
            <a:endParaRPr kumimoji="0" lang="en-US" altLang="ko-KR" sz="18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6300" y="4365104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lvl="2" indent="-274638" eaLnBrk="0" latinLnBrk="0" hangingPunct="0">
              <a:spcBef>
                <a:spcPts val="600"/>
              </a:spcBef>
              <a:spcAft>
                <a:spcPts val="300"/>
              </a:spcAft>
              <a:buClr>
                <a:srgbClr val="1D4940"/>
              </a:buClr>
              <a:buFont typeface="Wingdings" pitchFamily="2" charset="2"/>
              <a:buChar char="Ø"/>
            </a:pPr>
            <a:r>
              <a:rPr kumimoji="0" lang="ko-KR" altLang="en-US" sz="1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기타 지시어</a:t>
            </a:r>
            <a:endParaRPr kumimoji="0" lang="en-US" altLang="ko-KR" sz="18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97" y="1446684"/>
            <a:ext cx="5366711" cy="10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56" y="4848612"/>
            <a:ext cx="619558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숫자 상수 표현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79512" y="5475565"/>
            <a:ext cx="864096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특이사항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: AVR GCC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는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2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진수 표현을 위해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0bxxx 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형식 사용 가능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</a:pP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                 PC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의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Visual C++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에서는 사용할 수 없음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2875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err="1" smtClean="0"/>
              <a:t>printf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함수에서 출력을 위한 </a:t>
            </a:r>
            <a:r>
              <a:rPr lang="en-US" altLang="ko-KR" dirty="0" smtClean="0"/>
              <a:t>% </a:t>
            </a:r>
            <a:r>
              <a:rPr lang="ko-KR" altLang="en-US" dirty="0" smtClean="0"/>
              <a:t>포맷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08" y="1464235"/>
            <a:ext cx="8064896" cy="51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 </a:t>
            </a:r>
            <a:r>
              <a:rPr lang="en-US" altLang="ko-KR" dirty="0" err="1" smtClean="0"/>
              <a:t>printf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함수에서 </a:t>
            </a:r>
            <a:r>
              <a:rPr lang="en-US" altLang="ko-KR" dirty="0" smtClean="0"/>
              <a:t>float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double </a:t>
            </a:r>
            <a:r>
              <a:rPr lang="ko-KR" altLang="en-US" dirty="0" smtClean="0"/>
              <a:t>데이터를 출력하는 설정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Project → Configuration Options → Custom Options → Linker Options</a:t>
            </a:r>
          </a:p>
          <a:p>
            <a:pPr lvl="3"/>
            <a:r>
              <a:rPr lang="ko-KR" altLang="en-US" dirty="0" smtClean="0"/>
              <a:t>아래 옵션 내용 추가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scanf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함수에서 </a:t>
            </a:r>
            <a:r>
              <a:rPr lang="en-US" altLang="ko-KR" dirty="0" smtClean="0"/>
              <a:t>float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double</a:t>
            </a:r>
            <a:r>
              <a:rPr lang="ko-KR" altLang="en-US" dirty="0" smtClean="0"/>
              <a:t>형 데이터를 입력하는 설정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Project → Configuration Options → Custom Options → Linker Options</a:t>
            </a:r>
          </a:p>
          <a:p>
            <a:pPr lvl="3"/>
            <a:r>
              <a:rPr lang="ko-KR" altLang="en-US" dirty="0" smtClean="0"/>
              <a:t>아래 옵션 내용 추가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          	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699792" y="2348880"/>
            <a:ext cx="35101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1800" dirty="0" err="1" smtClean="0">
                <a:latin typeface="HY헤드라인M" pitchFamily="18" charset="-127"/>
                <a:ea typeface="HY헤드라인M" pitchFamily="18" charset="-127"/>
              </a:rPr>
              <a:t>Wl,-u,vfprintf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-</a:t>
            </a:r>
            <a:r>
              <a:rPr lang="en-US" altLang="ko-KR" sz="1800" dirty="0" err="1" smtClean="0">
                <a:latin typeface="HY헤드라인M" pitchFamily="18" charset="-127"/>
                <a:ea typeface="HY헤드라인M" pitchFamily="18" charset="-127"/>
              </a:rPr>
              <a:t>lprintf_flt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99792" y="4715852"/>
            <a:ext cx="35101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1800" dirty="0" err="1" smtClean="0">
                <a:latin typeface="HY헤드라인M" pitchFamily="18" charset="-127"/>
                <a:ea typeface="HY헤드라인M" pitchFamily="18" charset="-127"/>
              </a:rPr>
              <a:t>Wl,-u,vfscanf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-</a:t>
            </a:r>
            <a:r>
              <a:rPr lang="en-US" altLang="ko-KR" sz="1800" dirty="0" err="1" smtClean="0">
                <a:latin typeface="HY헤드라인M" pitchFamily="18" charset="-127"/>
                <a:ea typeface="HY헤드라인M" pitchFamily="18" charset="-127"/>
              </a:rPr>
              <a:t>lscanf_flt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-lm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err="1" smtClean="0"/>
              <a:t>enum</a:t>
            </a:r>
            <a:r>
              <a:rPr lang="en-US" altLang="ko-KR" dirty="0" smtClean="0"/>
              <a:t> </a:t>
            </a:r>
            <a:r>
              <a:rPr lang="ko-KR" altLang="en-US" dirty="0" smtClean="0"/>
              <a:t>열거 </a:t>
            </a:r>
            <a:r>
              <a:rPr lang="ko-KR" altLang="en-US" dirty="0" err="1" smtClean="0"/>
              <a:t>자료형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23528" y="2996952"/>
            <a:ext cx="8064896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사례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1)</a:t>
            </a: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각 레이블에 할당되는 값은 왼쪽부터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0, 1, … </a:t>
            </a: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READY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값은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0, WAIT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값은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1,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412776"/>
            <a:ext cx="63150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프로그램 흐름제어 명령어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if( ) </a:t>
            </a:r>
            <a:r>
              <a:rPr lang="ko-KR" altLang="en-US" dirty="0" err="1" smtClean="0"/>
              <a:t>조건문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5536" y="3573016"/>
            <a:ext cx="849694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사례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1) </a:t>
            </a: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조건식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a &gt; b</a:t>
            </a: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참이면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max=a;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명령 실행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거짓이면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max=b;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명령 실행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66115"/>
            <a:ext cx="7920880" cy="16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err="1" smtClean="0"/>
              <a:t>삼항</a:t>
            </a:r>
            <a:r>
              <a:rPr lang="ko-KR" altLang="en-US" dirty="0" smtClean="0"/>
              <a:t> 조건 연산자 </a:t>
            </a:r>
            <a:r>
              <a:rPr lang="en-US" altLang="ko-KR" dirty="0" smtClean="0"/>
              <a:t>? :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5536" y="2276872"/>
            <a:ext cx="7560840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ko-KR" altLang="en-US" sz="1800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조건식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참이면 ① 위치의 연산 값을 변수에 할당</a:t>
            </a: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거짓이면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 ②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위치의 연산 값을 변수에 할당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/>
            </a:r>
            <a:b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</a:br>
            <a:endParaRPr kumimoji="0" lang="en-US" altLang="ko-KR" sz="16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사례 </a:t>
            </a:r>
            <a:r>
              <a:rPr kumimoji="0" lang="en-US" altLang="ko-KR" sz="1800" dirty="0" smtClean="0">
                <a:solidFill>
                  <a:prstClr val="black"/>
                </a:solidFill>
                <a:latin typeface="맑은 고딕"/>
                <a:ea typeface="맑은 고딕"/>
              </a:rPr>
              <a:t>1)</a:t>
            </a:r>
          </a:p>
          <a:p>
            <a:pPr marL="806450" lvl="4" indent="-268288" eaLnBrk="0" hangingPunct="0">
              <a:spcBef>
                <a:spcPct val="20000"/>
              </a:spcBef>
              <a:buFont typeface="Arial" charset="0"/>
              <a:buChar char="»"/>
            </a:pP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a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와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b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중 큰 값을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max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맑은 고딕"/>
                <a:ea typeface="맑은 고딕"/>
              </a:rPr>
              <a:t>변수에 대입하는 명령</a:t>
            </a:r>
            <a:endParaRPr kumimoji="0" lang="en-US" altLang="ko-KR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530225" lvl="3" indent="-255588" eaLnBrk="0" latin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endParaRPr kumimoji="0" lang="ko-KR" altLang="en-US" sz="18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65734"/>
            <a:ext cx="62823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while( ) </a:t>
            </a:r>
            <a:r>
              <a:rPr lang="ko-KR" altLang="en-US" dirty="0" err="1" smtClean="0"/>
              <a:t>반복문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조건식</a:t>
            </a:r>
            <a:r>
              <a:rPr lang="ko-KR" altLang="en-US" dirty="0" smtClean="0"/>
              <a:t> → </a:t>
            </a:r>
            <a:r>
              <a:rPr lang="en-US" altLang="ko-KR" dirty="0" smtClean="0"/>
              <a:t>A </a:t>
            </a:r>
            <a:r>
              <a:rPr lang="ko-KR" altLang="en-US" dirty="0" smtClean="0"/>
              <a:t>순서로 반복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반복을 중단하기 위해서는 반드시 조건식이 거짓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1) 10</a:t>
            </a:r>
            <a:r>
              <a:rPr lang="ko-KR" altLang="en-US" dirty="0" smtClean="0"/>
              <a:t>회 반복한 후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while( ) </a:t>
            </a:r>
            <a:r>
              <a:rPr lang="ko-KR" altLang="en-US" dirty="0" smtClean="0"/>
              <a:t>문 종료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2) </a:t>
            </a:r>
            <a:r>
              <a:rPr lang="ko-KR" altLang="en-US" dirty="0" smtClean="0"/>
              <a:t>무한 반복</a:t>
            </a:r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85633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for(;;) </a:t>
            </a:r>
            <a:r>
              <a:rPr lang="ko-KR" altLang="en-US" dirty="0" err="1" smtClean="0"/>
              <a:t>반복문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① 위치를 처음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실행하고 난 후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조건식</a:t>
            </a:r>
            <a:r>
              <a:rPr lang="ko-KR" altLang="en-US" dirty="0" smtClean="0"/>
              <a:t> → </a:t>
            </a:r>
            <a:r>
              <a:rPr lang="en-US" altLang="ko-KR" dirty="0" smtClean="0"/>
              <a:t>A </a:t>
            </a:r>
            <a:r>
              <a:rPr lang="ko-KR" altLang="en-US" dirty="0" smtClean="0"/>
              <a:t>→ ② 순서를 반복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break </a:t>
            </a:r>
            <a:r>
              <a:rPr lang="ko-KR" altLang="en-US" dirty="0" smtClean="0"/>
              <a:t>명령이 실행되면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조건식에</a:t>
            </a:r>
            <a:r>
              <a:rPr lang="ko-KR" altLang="en-US" dirty="0" smtClean="0"/>
              <a:t> 관계없이 즉시 </a:t>
            </a:r>
            <a:r>
              <a:rPr lang="en-US" altLang="ko-KR" dirty="0" smtClean="0"/>
              <a:t>for(;;) </a:t>
            </a:r>
            <a:r>
              <a:rPr lang="ko-KR" altLang="en-US" dirty="0" smtClean="0"/>
              <a:t>문 종료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1) while() </a:t>
            </a:r>
            <a:r>
              <a:rPr lang="ko-KR" altLang="en-US" dirty="0" smtClean="0"/>
              <a:t>반복문의 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1)</a:t>
            </a:r>
            <a:r>
              <a:rPr lang="ko-KR" altLang="en-US" dirty="0" smtClean="0"/>
              <a:t>과 동일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2) </a:t>
            </a:r>
            <a:r>
              <a:rPr lang="ko-KR" altLang="en-US" dirty="0" smtClean="0"/>
              <a:t>무한 반복</a:t>
            </a:r>
            <a:endParaRPr lang="en-US" altLang="ko-KR" dirty="0" smtClean="0"/>
          </a:p>
          <a:p>
            <a:pPr lvl="3"/>
            <a:endParaRPr lang="ko-KR" altLang="en-US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5"/>
            <a:ext cx="7848872" cy="110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switch(</a:t>
            </a:r>
            <a:r>
              <a:rPr lang="ko-KR" altLang="en-US" dirty="0" smtClean="0"/>
              <a:t>식</a:t>
            </a:r>
            <a:r>
              <a:rPr lang="en-US" altLang="ko-KR" dirty="0" smtClean="0"/>
              <a:t>)-case </a:t>
            </a:r>
            <a:r>
              <a:rPr lang="ko-KR" altLang="en-US" dirty="0" err="1" smtClean="0"/>
              <a:t>분기문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식의 연산 결과와 </a:t>
            </a:r>
            <a:r>
              <a:rPr lang="ko-KR" altLang="en-US" dirty="0" err="1" smtClean="0"/>
              <a:t>정수값이</a:t>
            </a:r>
            <a:r>
              <a:rPr lang="ko-KR" altLang="en-US" dirty="0" smtClean="0"/>
              <a:t> 일치하는 위치의 </a:t>
            </a:r>
            <a:r>
              <a:rPr lang="en-US" altLang="ko-KR" dirty="0" smtClean="0"/>
              <a:t>case </a:t>
            </a:r>
            <a:r>
              <a:rPr lang="ko-KR" altLang="en-US" dirty="0" smtClean="0"/>
              <a:t>부분이 수행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식의 결과값과 </a:t>
            </a:r>
            <a:r>
              <a:rPr lang="en-US" altLang="ko-KR" dirty="0" smtClean="0"/>
              <a:t>case </a:t>
            </a:r>
            <a:r>
              <a:rPr lang="ko-KR" altLang="en-US" dirty="0" smtClean="0"/>
              <a:t>정수 </a:t>
            </a:r>
            <a:r>
              <a:rPr lang="en-US" altLang="ko-KR" dirty="0" smtClean="0"/>
              <a:t>n</a:t>
            </a:r>
            <a:r>
              <a:rPr lang="ko-KR" altLang="en-US" dirty="0" smtClean="0"/>
              <a:t>의 일치값이 없을 때 </a:t>
            </a:r>
            <a:r>
              <a:rPr lang="en-US" altLang="ko-KR" dirty="0" smtClean="0"/>
              <a:t>default : </a:t>
            </a:r>
            <a:r>
              <a:rPr lang="ko-KR" altLang="en-US" dirty="0" smtClean="0"/>
              <a:t>위치 수행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break </a:t>
            </a:r>
            <a:r>
              <a:rPr lang="ko-KR" altLang="en-US" dirty="0" smtClean="0"/>
              <a:t>명령 </a:t>
            </a:r>
            <a:r>
              <a:rPr lang="en-US" altLang="ko-KR" dirty="0" smtClean="0"/>
              <a:t>switch(</a:t>
            </a:r>
            <a:r>
              <a:rPr lang="ko-KR" altLang="en-US" dirty="0" smtClean="0"/>
              <a:t>식</a:t>
            </a:r>
            <a:r>
              <a:rPr lang="en-US" altLang="ko-KR" dirty="0" smtClean="0"/>
              <a:t>)-case </a:t>
            </a:r>
            <a:r>
              <a:rPr lang="ko-KR" altLang="en-US" dirty="0" err="1" smtClean="0"/>
              <a:t>분기문</a:t>
            </a:r>
            <a:r>
              <a:rPr lang="ko-KR" altLang="en-US" dirty="0" smtClean="0"/>
              <a:t> 종료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그렇지 않으면 계속 실행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1) A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B</a:t>
            </a:r>
            <a:r>
              <a:rPr lang="ko-KR" altLang="en-US" dirty="0" smtClean="0"/>
              <a:t>를 번갈아 실행함</a:t>
            </a:r>
            <a:endParaRPr lang="en-US" altLang="ko-KR" dirty="0" smtClean="0"/>
          </a:p>
          <a:p>
            <a:pPr marL="439420" lvl="3" indent="0">
              <a:buNone/>
            </a:pPr>
            <a:r>
              <a:rPr lang="en-US" altLang="ko-KR" dirty="0" smtClean="0"/>
              <a:t>         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6" y="2924944"/>
            <a:ext cx="4935265" cy="365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01 </a:t>
            </a:r>
            <a:r>
              <a:rPr lang="ko-KR" altLang="en-US" sz="2600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이용한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디지털시스템 개발</a:t>
            </a:r>
            <a:endParaRPr lang="ko-KR" altLang="en-US" sz="2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장치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제품이거나 전자 소자 또는 부품으로 만든 장치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디지털 회로에서 명령 신호가 인가되면 작동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디지털 회로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마이크로컨트롤러를</a:t>
            </a:r>
            <a:r>
              <a:rPr lang="ko-KR" altLang="en-US" dirty="0" smtClean="0"/>
              <a:t> 포함한 </a:t>
            </a:r>
            <a:r>
              <a:rPr lang="en-US" altLang="ko-KR" dirty="0" smtClean="0"/>
              <a:t>IC </a:t>
            </a:r>
            <a:r>
              <a:rPr lang="ko-KR" altLang="en-US" dirty="0" smtClean="0"/>
              <a:t>및 인터페이스 소자들이 연결된 회로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제어 프로그램이 수행되면서 만들어진 명령 신호는 장치를 작동시킴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마이크로컨트롤러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제어 프로그램을 수행하면서 위의 작업 단계를 수행시키는 핵심 </a:t>
            </a:r>
            <a:r>
              <a:rPr lang="ko-KR" altLang="en-US" dirty="0" err="1" smtClean="0"/>
              <a:t>제어부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IC </a:t>
            </a:r>
            <a:r>
              <a:rPr lang="ko-KR" altLang="en-US" dirty="0" smtClean="0"/>
              <a:t>및 인터페이스 소자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외부 장치를 </a:t>
            </a:r>
            <a:r>
              <a:rPr lang="ko-KR" altLang="en-US" dirty="0" err="1" smtClean="0"/>
              <a:t>인터페이스하려면</a:t>
            </a:r>
            <a:r>
              <a:rPr lang="en-US" altLang="ko-KR" dirty="0" smtClean="0"/>
              <a:t>, IC</a:t>
            </a:r>
            <a:r>
              <a:rPr lang="ko-KR" altLang="en-US" dirty="0" smtClean="0"/>
              <a:t>를 추가하거나 인터페이스 회로를 설계하여 장치와 연결</a:t>
            </a:r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비트 연산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비트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연산자 </a:t>
            </a:r>
            <a:r>
              <a:rPr lang="en-US" altLang="ko-KR" dirty="0" smtClean="0"/>
              <a:t>|</a:t>
            </a:r>
          </a:p>
          <a:p>
            <a:pPr lvl="3"/>
            <a:r>
              <a:rPr lang="ko-KR" altLang="en-US" dirty="0" smtClean="0"/>
              <a:t>동일한 위치의 비트끼리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연산 수행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둘 중 하나가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이면 결과는 </a:t>
            </a:r>
            <a:r>
              <a:rPr lang="en-US" altLang="ko-KR" dirty="0" smtClean="0"/>
              <a:t>1, </a:t>
            </a:r>
            <a:r>
              <a:rPr lang="ko-KR" altLang="en-US" dirty="0" smtClean="0"/>
              <a:t>다시 말해서 둘 다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일 때만 </a:t>
            </a:r>
            <a:r>
              <a:rPr lang="en-US" altLang="ko-KR" dirty="0" smtClean="0"/>
              <a:t>0</a:t>
            </a:r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a | control</a:t>
            </a:r>
            <a:r>
              <a:rPr lang="ko-KR" altLang="en-US" dirty="0" smtClean="0"/>
              <a:t> 연산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control </a:t>
            </a:r>
            <a:r>
              <a:rPr lang="ko-KR" altLang="en-US" dirty="0" err="1" smtClean="0"/>
              <a:t>비트값에</a:t>
            </a:r>
            <a:r>
              <a:rPr lang="ko-KR" altLang="en-US" dirty="0" smtClean="0"/>
              <a:t> 따라 통과 혹은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매스킹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17701"/>
            <a:ext cx="4752528" cy="92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6660210" cy="116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비트 </a:t>
            </a:r>
            <a:r>
              <a:rPr lang="en-US" altLang="ko-KR" dirty="0" smtClean="0"/>
              <a:t>XOR </a:t>
            </a:r>
            <a:r>
              <a:rPr lang="ko-KR" altLang="en-US" dirty="0" smtClean="0"/>
              <a:t>연산자 </a:t>
            </a:r>
            <a:r>
              <a:rPr lang="en-US" altLang="ko-KR" dirty="0" smtClean="0"/>
              <a:t>^</a:t>
            </a:r>
          </a:p>
          <a:p>
            <a:pPr lvl="3"/>
            <a:r>
              <a:rPr lang="ko-KR" altLang="en-US" dirty="0" smtClean="0"/>
              <a:t>동일한 위치의 비트끼리 </a:t>
            </a:r>
            <a:r>
              <a:rPr lang="en-US" altLang="ko-KR" dirty="0" smtClean="0"/>
              <a:t>XOR </a:t>
            </a:r>
            <a:r>
              <a:rPr lang="ko-KR" altLang="en-US" dirty="0" smtClean="0"/>
              <a:t>연산 수행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둘이 서로 다르면 결과는 </a:t>
            </a:r>
            <a:r>
              <a:rPr lang="en-US" altLang="ko-KR" dirty="0" smtClean="0"/>
              <a:t>1, </a:t>
            </a:r>
            <a:r>
              <a:rPr lang="ko-KR" altLang="en-US" dirty="0" smtClean="0"/>
              <a:t>둘 다 같으면 </a:t>
            </a:r>
            <a:r>
              <a:rPr lang="en-US" altLang="ko-KR" dirty="0" smtClean="0"/>
              <a:t>0</a:t>
            </a:r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a ^ control</a:t>
            </a:r>
            <a:r>
              <a:rPr lang="ko-KR" altLang="en-US" dirty="0" smtClean="0"/>
              <a:t> 연산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control </a:t>
            </a:r>
            <a:r>
              <a:rPr lang="ko-KR" altLang="en-US" dirty="0" err="1" smtClean="0"/>
              <a:t>비트값에</a:t>
            </a:r>
            <a:r>
              <a:rPr lang="ko-KR" altLang="en-US" dirty="0" smtClean="0"/>
              <a:t> 따라 통과 혹은 반전</a:t>
            </a:r>
          </a:p>
          <a:p>
            <a:pPr lvl="3"/>
            <a:endParaRPr lang="ko-KR" altLang="en-US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64110"/>
            <a:ext cx="5144570" cy="10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4149080"/>
            <a:ext cx="6768751" cy="11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비트 </a:t>
            </a:r>
            <a:r>
              <a:rPr lang="en-US" altLang="ko-KR" dirty="0" smtClean="0"/>
              <a:t>AND </a:t>
            </a:r>
            <a:r>
              <a:rPr lang="ko-KR" altLang="en-US" dirty="0" smtClean="0"/>
              <a:t>연산자 </a:t>
            </a:r>
            <a:r>
              <a:rPr lang="en-US" altLang="ko-KR" dirty="0" smtClean="0"/>
              <a:t>&amp;</a:t>
            </a:r>
          </a:p>
          <a:p>
            <a:pPr lvl="3"/>
            <a:r>
              <a:rPr lang="ko-KR" altLang="en-US" dirty="0" smtClean="0"/>
              <a:t>동일한 위치의 비트끼리 </a:t>
            </a:r>
            <a:r>
              <a:rPr lang="en-US" altLang="ko-KR" dirty="0" smtClean="0"/>
              <a:t>AND </a:t>
            </a:r>
            <a:r>
              <a:rPr lang="ko-KR" altLang="en-US" dirty="0" smtClean="0"/>
              <a:t>연산 수행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둘 중 하나가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이면 결과는 </a:t>
            </a:r>
            <a:r>
              <a:rPr lang="en-US" altLang="ko-KR" dirty="0" smtClean="0"/>
              <a:t>0, </a:t>
            </a:r>
            <a:r>
              <a:rPr lang="ko-KR" altLang="en-US" dirty="0" smtClean="0"/>
              <a:t>둘 다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때만 </a:t>
            </a:r>
            <a:r>
              <a:rPr lang="en-US" altLang="ko-KR" dirty="0" smtClean="0"/>
              <a:t>1</a:t>
            </a:r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en-US" altLang="ko-KR" dirty="0" smtClean="0"/>
              <a:t>a &amp; control</a:t>
            </a:r>
            <a:r>
              <a:rPr lang="ko-KR" altLang="en-US" dirty="0" smtClean="0"/>
              <a:t> 연산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control </a:t>
            </a:r>
            <a:r>
              <a:rPr lang="ko-KR" altLang="en-US" dirty="0" err="1" smtClean="0"/>
              <a:t>비트값에</a:t>
            </a:r>
            <a:r>
              <a:rPr lang="ko-KR" altLang="en-US" dirty="0" smtClean="0"/>
              <a:t> 따라 통과 혹은 </a:t>
            </a:r>
            <a:r>
              <a:rPr lang="en-US" altLang="ko-KR" dirty="0" smtClean="0"/>
              <a:t>0</a:t>
            </a:r>
            <a:r>
              <a:rPr lang="ko-KR" altLang="en-US" dirty="0" smtClean="0"/>
              <a:t>으로 </a:t>
            </a:r>
            <a:r>
              <a:rPr lang="ko-KR" altLang="en-US" dirty="0" err="1" smtClean="0"/>
              <a:t>매스킹</a:t>
            </a:r>
            <a:endParaRPr lang="en-US" altLang="ko-KR" dirty="0" smtClean="0"/>
          </a:p>
          <a:p>
            <a:pPr lvl="3"/>
            <a:endParaRPr lang="ko-KR" altLang="en-US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276872"/>
            <a:ext cx="5184577" cy="10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4149080"/>
            <a:ext cx="76176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왼쪽 비트 천이 연산자 </a:t>
            </a:r>
            <a:r>
              <a:rPr lang="en-US" altLang="ko-KR" dirty="0" smtClean="0"/>
              <a:t>&lt;&lt;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/>
            <a:r>
              <a:rPr lang="ko-KR" altLang="en-US" dirty="0" smtClean="0"/>
              <a:t>변수를 좌측으로 </a:t>
            </a:r>
            <a:r>
              <a:rPr lang="en-US" altLang="ko-KR" dirty="0" smtClean="0"/>
              <a:t>n</a:t>
            </a:r>
            <a:r>
              <a:rPr lang="ko-KR" altLang="en-US" dirty="0" smtClean="0"/>
              <a:t>비트만큼 천이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천이되면서 우측 비트는 </a:t>
            </a:r>
            <a:r>
              <a:rPr lang="en-US" altLang="ko-KR" dirty="0" smtClean="0"/>
              <a:t>0</a:t>
            </a:r>
            <a:r>
              <a:rPr lang="ko-KR" altLang="en-US" dirty="0" smtClean="0"/>
              <a:t>값이 채워짐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1</a:t>
            </a:r>
            <a:r>
              <a:rPr lang="ko-KR" altLang="en-US" dirty="0" smtClean="0"/>
              <a:t>비트 왼쪽으로 천이할 때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MSB </a:t>
            </a:r>
            <a:r>
              <a:rPr lang="ko-KR" altLang="en-US" dirty="0" smtClean="0"/>
              <a:t>값이 변하지 않으면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를 곱한 결과</a:t>
            </a: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3"/>
            <a:ext cx="5832648" cy="7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오른쪽 비트 천이 연산자 </a:t>
            </a:r>
            <a:r>
              <a:rPr lang="en-US" altLang="ko-KR" dirty="0" smtClean="0"/>
              <a:t>&gt;&gt;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/>
            <a:r>
              <a:rPr lang="ko-KR" altLang="en-US" dirty="0" smtClean="0"/>
              <a:t>변수를 좌측으로 </a:t>
            </a:r>
            <a:r>
              <a:rPr lang="en-US" altLang="ko-KR" dirty="0" smtClean="0"/>
              <a:t>n</a:t>
            </a:r>
            <a:r>
              <a:rPr lang="ko-KR" altLang="en-US" dirty="0" smtClean="0"/>
              <a:t>비트만큼 천이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천이되면서 채워지는 </a:t>
            </a:r>
            <a:r>
              <a:rPr lang="en-US" altLang="ko-KR" dirty="0" smtClean="0"/>
              <a:t>MSB</a:t>
            </a:r>
            <a:r>
              <a:rPr lang="ko-KR" altLang="en-US" dirty="0" smtClean="0"/>
              <a:t> 비트 값</a:t>
            </a:r>
            <a:endParaRPr lang="en-US" altLang="ko-KR" dirty="0" smtClean="0"/>
          </a:p>
          <a:p>
            <a:pPr lvl="4"/>
            <a:r>
              <a:rPr lang="en-US" altLang="ko-KR" dirty="0" smtClean="0"/>
              <a:t> signed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signed char </a:t>
            </a:r>
            <a:r>
              <a:rPr lang="ko-KR" altLang="en-US" dirty="0" smtClean="0"/>
              <a:t>같은 부호가 있는 정수는 부호값 유지</a:t>
            </a:r>
            <a:endParaRPr lang="en-US" altLang="ko-KR" dirty="0" smtClean="0"/>
          </a:p>
          <a:p>
            <a:pPr lvl="4"/>
            <a:r>
              <a:rPr lang="en-US" altLang="ko-KR" dirty="0" smtClean="0"/>
              <a:t>unsigned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unsigned char</a:t>
            </a:r>
            <a:r>
              <a:rPr lang="ko-KR" altLang="en-US" dirty="0" smtClean="0"/>
              <a:t>의 경우는 </a:t>
            </a:r>
            <a:r>
              <a:rPr lang="en-US" altLang="ko-KR" dirty="0" smtClean="0"/>
              <a:t>0</a:t>
            </a:r>
          </a:p>
          <a:p>
            <a:pPr lvl="3"/>
            <a:r>
              <a:rPr lang="en-US" altLang="ko-KR" dirty="0" smtClean="0"/>
              <a:t>1</a:t>
            </a:r>
            <a:r>
              <a:rPr lang="ko-KR" altLang="en-US" dirty="0" smtClean="0"/>
              <a:t>비트 오른쪽으로 천이하면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로 나눈 결과</a:t>
            </a:r>
            <a:endParaRPr lang="en-US" altLang="ko-KR" dirty="0" smtClean="0"/>
          </a:p>
          <a:p>
            <a:pPr marL="439420" lvl="3" indent="0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1) </a:t>
            </a:r>
            <a:r>
              <a:rPr lang="ko-KR" altLang="en-US" dirty="0" smtClean="0"/>
              <a:t>부호를 유지하면서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오른쪽으로 천이되어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로 나눈 값 </a:t>
            </a:r>
            <a:r>
              <a:rPr lang="en-US" altLang="ko-KR" dirty="0" smtClean="0"/>
              <a:t>-32</a:t>
            </a:r>
          </a:p>
          <a:p>
            <a:pPr marL="439420" lvl="3" indent="0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2) 1</a:t>
            </a:r>
            <a:r>
              <a:rPr lang="ko-KR" altLang="en-US" dirty="0" smtClean="0"/>
              <a:t>비트 우측으로 이동할 때 </a:t>
            </a:r>
            <a:r>
              <a:rPr lang="en-US" altLang="ko-KR" dirty="0" smtClean="0"/>
              <a:t>MSB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이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결과는 </a:t>
            </a:r>
            <a:r>
              <a:rPr lang="en-US" altLang="ko-KR" dirty="0" smtClean="0"/>
              <a:t>32</a:t>
            </a:r>
          </a:p>
          <a:p>
            <a:pPr lvl="3"/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488832" cy="9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연산자의 우선순위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우선순위에 따라 연산 순서가 정해짐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&lt;&lt;, &gt;&gt;</a:t>
            </a:r>
            <a:r>
              <a:rPr lang="ko-KR" altLang="en-US" dirty="0" smtClean="0"/>
              <a:t>은 같은 우선순위이지만</a:t>
            </a:r>
            <a:r>
              <a:rPr lang="en-US" altLang="ko-KR" dirty="0" smtClean="0"/>
              <a:t>,</a:t>
            </a:r>
            <a:r>
              <a:rPr lang="ko-KR" altLang="en-US" dirty="0" smtClean="0"/>
              <a:t> 왼쪽에서 오른쪽으로 수행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   ① </a:t>
            </a:r>
            <a:r>
              <a:rPr lang="ko-KR" altLang="en-US" dirty="0" smtClean="0"/>
              <a:t>연산 결과는 </a:t>
            </a:r>
            <a:r>
              <a:rPr lang="en-US" altLang="ko-KR" dirty="0" smtClean="0"/>
              <a:t>4,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3">
              <a:buNone/>
            </a:pPr>
            <a:r>
              <a:rPr lang="ko-KR" altLang="en-US" dirty="0" smtClean="0"/>
              <a:t>   ② 연산 결과는 </a:t>
            </a:r>
            <a:r>
              <a:rPr lang="en-US" altLang="ko-KR" dirty="0" smtClean="0"/>
              <a:t>1, </a:t>
            </a:r>
          </a:p>
          <a:p>
            <a:pPr lvl="3">
              <a:buNone/>
            </a:pPr>
            <a:r>
              <a:rPr lang="ko-KR" altLang="en-US" dirty="0" smtClean="0"/>
              <a:t>   ③ 연산 결과는 </a:t>
            </a:r>
            <a:r>
              <a:rPr lang="en-US" altLang="ko-KR" dirty="0" smtClean="0"/>
              <a:t>5, </a:t>
            </a:r>
          </a:p>
          <a:p>
            <a:pPr lvl="3">
              <a:buNone/>
            </a:pPr>
            <a:r>
              <a:rPr lang="en-US" altLang="ko-KR" dirty="0" smtClean="0"/>
              <a:t>   ④</a:t>
            </a:r>
            <a:r>
              <a:rPr lang="ko-KR" altLang="en-US" dirty="0" smtClean="0"/>
              <a:t> 마지막 연산 결과 대입</a:t>
            </a: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2304256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127476" y="4355010"/>
            <a:ext cx="2039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x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값은 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07 ATmega128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을 위한 </a:t>
            </a:r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C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언어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연산자 우선순위 및 연산 방향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779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08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LCD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디스플레이와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float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출력 프로젝트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실험 목적</a:t>
            </a:r>
            <a:endParaRPr lang="en-US" altLang="ko-KR" dirty="0" smtClean="0"/>
          </a:p>
          <a:p>
            <a:pPr marL="388938" lvl="2" indent="-457200">
              <a:buNone/>
            </a:pPr>
            <a:r>
              <a:rPr lang="en-US" altLang="ko-KR" dirty="0" smtClean="0"/>
              <a:t>(1) </a:t>
            </a:r>
            <a:r>
              <a:rPr lang="ko-KR" altLang="en-US" dirty="0" smtClean="0"/>
              <a:t>여러 개의 파일로 구성된 프로젝트의 컴파일과 링크에 의한 다운로드 파일 생성</a:t>
            </a:r>
            <a:endParaRPr lang="en-US" altLang="ko-KR" dirty="0" smtClean="0"/>
          </a:p>
          <a:p>
            <a:pPr marL="388938" lvl="2" indent="-457200">
              <a:buNone/>
            </a:pPr>
            <a:r>
              <a:rPr lang="en-US" altLang="ko-KR" dirty="0" smtClean="0"/>
              <a:t>(2) </a:t>
            </a:r>
            <a:r>
              <a:rPr lang="ko-KR" altLang="en-US" dirty="0" smtClean="0"/>
              <a:t>변수와 함수는 참조와 호출에 앞서 선언 또는 정의 확인</a:t>
            </a:r>
            <a:endParaRPr lang="en-US" altLang="ko-KR" dirty="0" smtClean="0"/>
          </a:p>
          <a:p>
            <a:pPr marL="388938" lvl="2" indent="-457200">
              <a:buNone/>
            </a:pPr>
            <a:r>
              <a:rPr lang="en-US" altLang="ko-KR" dirty="0" smtClean="0"/>
              <a:t>(3) LCD </a:t>
            </a:r>
            <a:r>
              <a:rPr lang="ko-KR" altLang="en-US" dirty="0" smtClean="0"/>
              <a:t>디스플레이에 </a:t>
            </a:r>
            <a:r>
              <a:rPr lang="en-US" altLang="ko-KR" dirty="0" err="1" smtClean="0"/>
              <a:t>sprintf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함수를 이용하여 </a:t>
            </a:r>
            <a:r>
              <a:rPr lang="ko-KR" altLang="en-US" dirty="0" err="1" smtClean="0"/>
              <a:t>변수값</a:t>
            </a:r>
            <a:r>
              <a:rPr lang="ko-KR" altLang="en-US" dirty="0" smtClean="0"/>
              <a:t> 출력</a:t>
            </a:r>
            <a:endParaRPr lang="en-US" altLang="ko-KR" dirty="0" smtClean="0"/>
          </a:p>
          <a:p>
            <a:pPr marL="388938" lvl="2" indent="-457200">
              <a:buNone/>
            </a:pPr>
            <a:r>
              <a:rPr lang="en-US" altLang="ko-KR" dirty="0" smtClean="0"/>
              <a:t>(4) double</a:t>
            </a:r>
            <a:r>
              <a:rPr lang="ko-KR" altLang="en-US" dirty="0" smtClean="0"/>
              <a:t>형 출력을 위해 </a:t>
            </a:r>
            <a:r>
              <a:rPr lang="ko-KR" altLang="en-US" dirty="0" err="1" smtClean="0"/>
              <a:t>링커</a:t>
            </a:r>
            <a:r>
              <a:rPr lang="ko-KR" altLang="en-US" dirty="0" smtClean="0"/>
              <a:t> 옵션을 변경하는 방법 확인</a:t>
            </a:r>
            <a:endParaRPr lang="en-US" altLang="ko-KR" dirty="0" smtClean="0"/>
          </a:p>
          <a:p>
            <a:pPr marL="388938" lvl="2" indent="-457200">
              <a:buNone/>
            </a:pPr>
            <a:r>
              <a:rPr lang="en-US" altLang="ko-KR" dirty="0" smtClean="0"/>
              <a:t>(5) </a:t>
            </a:r>
            <a:r>
              <a:rPr lang="en-US" altLang="ko-KR" dirty="0" err="1" smtClean="0"/>
              <a:t>sizeof</a:t>
            </a:r>
            <a:r>
              <a:rPr lang="en-US" altLang="ko-KR" dirty="0" smtClean="0"/>
              <a:t>( ) </a:t>
            </a:r>
            <a:r>
              <a:rPr lang="ko-KR" altLang="en-US" dirty="0" smtClean="0"/>
              <a:t>명령으로 </a:t>
            </a:r>
            <a:r>
              <a:rPr lang="ko-KR" altLang="en-US" dirty="0" err="1" smtClean="0"/>
              <a:t>자료형</a:t>
            </a:r>
            <a:r>
              <a:rPr lang="ko-KR" altLang="en-US" dirty="0" smtClean="0"/>
              <a:t> 크기 확인</a:t>
            </a:r>
          </a:p>
          <a:p>
            <a:pPr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08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LCD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디스플레이와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float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출력 프로젝트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ko-KR" altLang="en-US" dirty="0" smtClean="0"/>
              <a:t>실험 회로</a:t>
            </a: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400600" cy="46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08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LCD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디스플레이와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float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출력 프로젝트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실험 절차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부동소수점 출력을 위해 </a:t>
            </a:r>
            <a:r>
              <a:rPr lang="ko-KR" altLang="en-US" dirty="0" err="1" smtClean="0"/>
              <a:t>링커</a:t>
            </a:r>
            <a:r>
              <a:rPr lang="ko-KR" altLang="en-US" dirty="0" smtClean="0"/>
              <a:t> 옵션 추가</a:t>
            </a:r>
            <a:endParaRPr lang="en-US" altLang="ko-KR" dirty="0" smtClean="0"/>
          </a:p>
          <a:p>
            <a:pPr marL="183833" lvl="2" indent="0">
              <a:buNone/>
            </a:pPr>
            <a:r>
              <a:rPr lang="en-US" altLang="ko-KR" dirty="0" smtClean="0"/>
              <a:t>	</a:t>
            </a:r>
          </a:p>
          <a:p>
            <a:endParaRPr lang="ko-KR" altLang="en-US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6" y="2019752"/>
            <a:ext cx="763565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932040" y="1412776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1800" dirty="0" err="1" smtClean="0">
                <a:latin typeface="HY헤드라인M" pitchFamily="18" charset="-127"/>
                <a:ea typeface="HY헤드라인M" pitchFamily="18" charset="-127"/>
              </a:rPr>
              <a:t>Wl,-u,vfprintf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-</a:t>
            </a:r>
            <a:r>
              <a:rPr lang="en-US" altLang="ko-KR" sz="1800" dirty="0" err="1" smtClean="0">
                <a:latin typeface="HY헤드라인M" pitchFamily="18" charset="-127"/>
                <a:ea typeface="HY헤드라인M" pitchFamily="18" charset="-127"/>
              </a:rPr>
              <a:t>lprintf_flt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34" y="1495058"/>
            <a:ext cx="4176464" cy="514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01 </a:t>
            </a:r>
            <a:r>
              <a:rPr lang="ko-KR" altLang="en-US" sz="2600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이용한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디지털시스템 개발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>
              <a:defRPr/>
            </a:pPr>
            <a:r>
              <a:rPr lang="en-US" altLang="ko-KR" dirty="0" smtClean="0"/>
              <a:t>ATmega128</a:t>
            </a:r>
            <a:r>
              <a:rPr lang="ko-KR" altLang="en-US" dirty="0" smtClean="0"/>
              <a:t>을 이용한 디지털시스템 개발 과정</a:t>
            </a: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08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LCD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디스플레이와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float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출력 프로젝트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실험 결과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여러 개의 파일을 </a:t>
            </a:r>
            <a:r>
              <a:rPr lang="en-US" altLang="ko-KR" dirty="0" smtClean="0"/>
              <a:t>AVR Studio</a:t>
            </a:r>
            <a:r>
              <a:rPr lang="ko-KR" altLang="en-US" dirty="0" smtClean="0"/>
              <a:t>에서 연결하여 컴파일하는 방법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   (video.zip </a:t>
            </a:r>
            <a:r>
              <a:rPr lang="ko-KR" altLang="en-US" dirty="0" smtClean="0">
                <a:solidFill>
                  <a:srgbClr val="C00000"/>
                </a:solidFill>
              </a:rPr>
              <a:t>참고</a:t>
            </a:r>
            <a:r>
              <a:rPr lang="en-US" altLang="ko-KR" dirty="0" smtClean="0">
                <a:solidFill>
                  <a:srgbClr val="C00000"/>
                </a:solidFill>
              </a:rPr>
              <a:t> / 3-8-1)</a:t>
            </a:r>
            <a:endParaRPr lang="ko-KR" altLang="en-US" dirty="0" smtClean="0">
              <a:solidFill>
                <a:srgbClr val="C00000"/>
              </a:solidFill>
            </a:endParaRP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65785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08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LCD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디스플레이와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float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출력 프로젝트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X, Y </a:t>
            </a:r>
            <a:r>
              <a:rPr lang="ko-KR" altLang="en-US" dirty="0" smtClean="0"/>
              <a:t>값은 부동소수점 </a:t>
            </a:r>
            <a:r>
              <a:rPr lang="en-US" altLang="ko-KR" dirty="0" smtClean="0"/>
              <a:t>%-5.1f</a:t>
            </a:r>
            <a:r>
              <a:rPr lang="ko-KR" altLang="en-US" dirty="0" smtClean="0"/>
              <a:t>로 출력 </a:t>
            </a:r>
            <a:r>
              <a:rPr lang="en-US" altLang="ko-KR" dirty="0" smtClean="0">
                <a:solidFill>
                  <a:srgbClr val="C00000"/>
                </a:solidFill>
              </a:rPr>
              <a:t>(video.zip </a:t>
            </a:r>
            <a:r>
              <a:rPr lang="ko-KR" altLang="en-US" dirty="0" smtClean="0">
                <a:solidFill>
                  <a:srgbClr val="C00000"/>
                </a:solidFill>
              </a:rPr>
              <a:t>참고</a:t>
            </a:r>
            <a:r>
              <a:rPr lang="en-US" altLang="ko-KR" dirty="0" smtClean="0">
                <a:solidFill>
                  <a:srgbClr val="C00000"/>
                </a:solidFill>
              </a:rPr>
              <a:t> / 3-8-2)</a:t>
            </a:r>
            <a:endParaRPr lang="ko-KR" altLang="en-US" dirty="0" smtClean="0">
              <a:solidFill>
                <a:srgbClr val="C00000"/>
              </a:solidFill>
            </a:endParaRPr>
          </a:p>
          <a:p>
            <a:pPr lvl="3">
              <a:defRPr/>
            </a:pPr>
            <a:r>
              <a:rPr lang="en-US" altLang="ko-KR" dirty="0" smtClean="0"/>
              <a:t>A, B</a:t>
            </a:r>
            <a:r>
              <a:rPr lang="ko-KR" altLang="en-US" dirty="0" smtClean="0"/>
              <a:t>는 정수형 </a:t>
            </a:r>
            <a:r>
              <a:rPr lang="en-US" altLang="ko-KR" dirty="0" smtClean="0"/>
              <a:t>%-5d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65" y="1988840"/>
            <a:ext cx="6077447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09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하드웨어 환경 구축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1"/>
            <a:r>
              <a:rPr lang="ko-KR" altLang="en-US" dirty="0" smtClean="0"/>
              <a:t>실험 실습을 위한 하드웨어 환경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핵심 부품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 </a:t>
            </a:r>
            <a:r>
              <a:rPr lang="en-US" altLang="ko-KR" dirty="0" smtClean="0"/>
              <a:t>ATmega128 </a:t>
            </a:r>
            <a:r>
              <a:rPr lang="ko-KR" altLang="en-US" dirty="0" smtClean="0"/>
              <a:t>보드</a:t>
            </a:r>
            <a:r>
              <a:rPr lang="en-US" altLang="ko-KR" dirty="0" smtClean="0"/>
              <a:t>, 5[V] </a:t>
            </a:r>
            <a:r>
              <a:rPr lang="ko-KR" altLang="en-US" dirty="0" smtClean="0"/>
              <a:t>전원 어댑터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브레드</a:t>
            </a:r>
            <a:r>
              <a:rPr lang="ko-KR" altLang="en-US" dirty="0" smtClean="0"/>
              <a:t> 보드</a:t>
            </a:r>
            <a:r>
              <a:rPr lang="en-US" altLang="ko-KR" dirty="0" smtClean="0"/>
              <a:t>, ISP </a:t>
            </a:r>
            <a:r>
              <a:rPr lang="ko-KR" altLang="en-US" dirty="0" err="1" smtClean="0"/>
              <a:t>다운로더</a:t>
            </a:r>
            <a:endParaRPr lang="ko-KR" altLang="en-US" dirty="0" smtClean="0"/>
          </a:p>
          <a:p>
            <a:pPr lvl="2"/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5112568" cy="43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09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하드웨어 환경 구축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실험 실습에 필요한 공구 및 부품을 담을 수 있는 보관 가방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2~3</a:t>
            </a:r>
            <a:r>
              <a:rPr lang="ko-KR" altLang="en-US" dirty="0" smtClean="0"/>
              <a:t>명이 함께 팀을 이루어 실험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실습을 수행하는 것이 바람직함</a:t>
            </a:r>
          </a:p>
          <a:p>
            <a:pPr lvl="2"/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064896" cy="28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09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하드웨어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핵심 부품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ATmega128 </a:t>
            </a:r>
            <a:r>
              <a:rPr lang="ko-KR" altLang="en-US" dirty="0" smtClean="0"/>
              <a:t>프로그래밍과 실행에 꼭 필요한 부품</a:t>
            </a:r>
          </a:p>
          <a:p>
            <a:pPr lvl="2"/>
            <a:r>
              <a:rPr lang="ko-KR" altLang="en-US" dirty="0" smtClean="0"/>
              <a:t>기본 부품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기타 실험실습 작업을 쉽게 할 수 있도록 도와주는 부품</a:t>
            </a:r>
            <a:endParaRPr lang="ko-KR" altLang="en-US" dirty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73" y="1875646"/>
            <a:ext cx="84345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09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하드웨어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en-US" altLang="ko-KR" dirty="0" smtClean="0"/>
              <a:t>PWR B/D</a:t>
            </a:r>
          </a:p>
          <a:p>
            <a:pPr lvl="3"/>
            <a:r>
              <a:rPr lang="ko-KR" altLang="en-US" dirty="0" smtClean="0"/>
              <a:t>책 뒷면에 </a:t>
            </a:r>
            <a:r>
              <a:rPr lang="en-US" altLang="ko-KR" dirty="0" smtClean="0"/>
              <a:t>PCB</a:t>
            </a:r>
            <a:r>
              <a:rPr lang="ko-KR" altLang="en-US" dirty="0" smtClean="0"/>
              <a:t>로 제공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콘덴서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저항</a:t>
            </a:r>
            <a:r>
              <a:rPr lang="en-US" altLang="ko-KR" dirty="0" smtClean="0"/>
              <a:t>, LED, </a:t>
            </a:r>
            <a:r>
              <a:rPr lang="ko-KR" altLang="en-US" dirty="0" err="1" smtClean="0"/>
              <a:t>핀헤더를</a:t>
            </a:r>
            <a:r>
              <a:rPr lang="ko-KR" altLang="en-US" dirty="0" smtClean="0"/>
              <a:t> 연결하여 제작 사용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5[V] </a:t>
            </a:r>
            <a:r>
              <a:rPr lang="ko-KR" altLang="en-US" dirty="0" smtClean="0"/>
              <a:t>전원 어댑터를 연결하여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브레드</a:t>
            </a:r>
            <a:r>
              <a:rPr lang="ko-KR" altLang="en-US" dirty="0" smtClean="0"/>
              <a:t> 보드에 꽂아 배선하여 사용</a:t>
            </a: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322091" cy="24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09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하드웨어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작품 제작을 위한 </a:t>
            </a:r>
            <a:r>
              <a:rPr lang="en-US" altLang="ko-KR" dirty="0" smtClean="0"/>
              <a:t>PCB</a:t>
            </a:r>
          </a:p>
          <a:p>
            <a:pPr lvl="3"/>
            <a:r>
              <a:rPr lang="ko-KR" altLang="en-US" dirty="0" smtClean="0"/>
              <a:t>여러 종류의 </a:t>
            </a:r>
            <a:r>
              <a:rPr lang="en-US" altLang="ko-KR" dirty="0" smtClean="0"/>
              <a:t>PCB</a:t>
            </a:r>
            <a:r>
              <a:rPr lang="ko-KR" altLang="en-US" dirty="0" smtClean="0"/>
              <a:t>를 제공하여 다양한 프로젝트에 활용 지원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PCB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V-</a:t>
            </a:r>
            <a:r>
              <a:rPr lang="ko-KR" altLang="en-US" dirty="0" err="1" smtClean="0"/>
              <a:t>컷팅되어</a:t>
            </a:r>
            <a:r>
              <a:rPr lang="ko-KR" altLang="en-US" dirty="0" smtClean="0"/>
              <a:t> 있어</a:t>
            </a:r>
            <a:r>
              <a:rPr lang="en-US" altLang="ko-KR" dirty="0" smtClean="0"/>
              <a:t>,</a:t>
            </a:r>
            <a:r>
              <a:rPr lang="ko-KR" altLang="en-US" dirty="0" smtClean="0"/>
              <a:t> 필요한 보드를 잘라 부품을 조립한 후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9" y="2278804"/>
            <a:ext cx="8265387" cy="352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09 </a:t>
            </a:r>
            <a:r>
              <a:rPr lang="ko-KR" altLang="en-US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하드웨어 환경 구축</a:t>
            </a:r>
            <a:endParaRPr lang="ko-KR" altLang="en-US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lvl="2"/>
            <a:r>
              <a:rPr lang="ko-KR" altLang="en-US" dirty="0" smtClean="0"/>
              <a:t>실험 준비를 위한 </a:t>
            </a:r>
            <a:r>
              <a:rPr lang="ko-KR" altLang="en-US" dirty="0" err="1" smtClean="0"/>
              <a:t>브레드</a:t>
            </a:r>
            <a:r>
              <a:rPr lang="ko-KR" altLang="en-US" dirty="0" smtClean="0"/>
              <a:t> 보드 배선과 </a:t>
            </a:r>
            <a:r>
              <a:rPr lang="en-US" altLang="ko-KR" dirty="0" smtClean="0"/>
              <a:t>PWR B/D </a:t>
            </a:r>
            <a:r>
              <a:rPr lang="ko-KR" altLang="en-US" dirty="0" smtClean="0"/>
              <a:t>연결 </a:t>
            </a:r>
            <a:r>
              <a:rPr lang="en-US" altLang="ko-KR" dirty="0" smtClean="0">
                <a:solidFill>
                  <a:srgbClr val="C00000"/>
                </a:solidFill>
              </a:rPr>
              <a:t>(video.zip </a:t>
            </a:r>
            <a:r>
              <a:rPr lang="ko-KR" altLang="en-US" dirty="0" smtClean="0">
                <a:solidFill>
                  <a:srgbClr val="C00000"/>
                </a:solidFill>
              </a:rPr>
              <a:t>참고</a:t>
            </a:r>
            <a:r>
              <a:rPr lang="en-US" altLang="ko-KR" dirty="0" smtClean="0">
                <a:solidFill>
                  <a:srgbClr val="C00000"/>
                </a:solidFill>
              </a:rPr>
              <a:t> / 3-0)</a:t>
            </a:r>
          </a:p>
          <a:p>
            <a:endParaRPr lang="ko-KR" altLang="en-US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defRPr/>
            </a:pPr>
            <a:endParaRPr lang="en-US" altLang="ko-KR" dirty="0" smtClean="0"/>
          </a:p>
          <a:p>
            <a:pPr lvl="3"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ko-KR" altLang="en-US" dirty="0" smtClean="0"/>
          </a:p>
          <a:p>
            <a:pPr lvl="2"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515100" cy="399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내용 개체 틀 3"/>
          <p:cNvSpPr>
            <a:spLocks noGrp="1"/>
          </p:cNvSpPr>
          <p:nvPr>
            <p:ph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IT </a:t>
            </a:r>
            <a:r>
              <a:rPr lang="en-US" altLang="ko-KR" dirty="0" err="1" smtClean="0"/>
              <a:t>CookBook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마이크로컨트롤러</a:t>
            </a:r>
            <a:r>
              <a:rPr lang="ko-KR" altLang="en-US" dirty="0" smtClean="0"/>
              <a:t> </a:t>
            </a:r>
            <a:r>
              <a:rPr lang="en-US" altLang="ko-KR" dirty="0" smtClean="0"/>
              <a:t>AVR ATmega128</a:t>
            </a:r>
            <a:endParaRPr lang="ko-KR" altLang="en-US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214546" y="4286256"/>
            <a:ext cx="5929354" cy="785819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ko-KR" sz="54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돋움" pitchFamily="50" charset="-127"/>
              </a:rPr>
              <a:t>Thank You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52251" y="-13447"/>
            <a:ext cx="8091749" cy="584947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Section 01 </a:t>
            </a:r>
            <a:r>
              <a:rPr lang="ko-KR" altLang="en-US" sz="2600" dirty="0" err="1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마이크로컨트롤러를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이용한 </a:t>
            </a: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600" dirty="0" smtClean="0">
                <a:solidFill>
                  <a:srgbClr val="FCE9AF"/>
                </a:solidFill>
                <a:latin typeface="HY헤드라인M" pitchFamily="18" charset="-127"/>
                <a:ea typeface="HY헤드라인M" pitchFamily="18" charset="-127"/>
              </a:rPr>
              <a:t>디지털시스템 개발</a:t>
            </a:r>
            <a:endParaRPr lang="ko-KR" altLang="en-US" sz="2600" dirty="0">
              <a:solidFill>
                <a:srgbClr val="FCE9A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285750" y="1000125"/>
            <a:ext cx="8606730" cy="5500688"/>
          </a:xfrm>
        </p:spPr>
        <p:txBody>
          <a:bodyPr/>
          <a:lstStyle/>
          <a:p>
            <a:pPr marL="183833" lvl="2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❶ 요구 분석</a:t>
            </a:r>
          </a:p>
          <a:p>
            <a:pPr lvl="3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디지털시스템의 요구 사항 정의</a:t>
            </a:r>
          </a:p>
          <a:p>
            <a:pPr lvl="3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개발될 디지털시스템이 해결할 수 있는 범위 결정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183833" lvl="2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❷ 디지털시스템 구성 결정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요구 사항을 만족시키기 위해 디지털시스템 구성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규격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</a:rPr>
              <a:t>성능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</a:rPr>
              <a:t>가격 등을 고려하여 사용할 장치 또는 부품 결정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>
              <a:buNone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183833" lvl="2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❸ 디지털시스템 회로 설계</a:t>
            </a:r>
          </a:p>
          <a:p>
            <a:pPr lvl="3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정보 전달과 장치 구동을 위해 적합한 전기 신호가 전달될 수 있도록 회로 설계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3">
              <a:buNone/>
            </a:pPr>
            <a:r>
              <a:rPr lang="ko-KR" altLang="en-US" dirty="0" smtClean="0">
                <a:solidFill>
                  <a:prstClr val="black"/>
                </a:solidFill>
              </a:rPr>
              <a:t>작성된 </a:t>
            </a:r>
            <a:r>
              <a:rPr lang="ko-KR" altLang="en-US" dirty="0" err="1" smtClean="0">
                <a:solidFill>
                  <a:prstClr val="black"/>
                </a:solidFill>
              </a:rPr>
              <a:t>회로도에</a:t>
            </a:r>
            <a:r>
              <a:rPr lang="ko-KR" altLang="en-US" dirty="0" smtClean="0">
                <a:solidFill>
                  <a:prstClr val="black"/>
                </a:solidFill>
              </a:rPr>
              <a:t> 따라 준비된 부품을 사용하여 하드웨어 완성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2">
              <a:buNone/>
              <a:defRPr/>
            </a:pPr>
            <a:endParaRPr lang="en-US" altLang="ko-KR" dirty="0" smtClean="0"/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34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한빛마스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Office\Templates\디자인\자연.pot</Template>
  <TotalTime>13897</TotalTime>
  <Words>3183</Words>
  <Application>Microsoft Office PowerPoint</Application>
  <PresentationFormat>화면 슬라이드 쇼(4:3)</PresentationFormat>
  <Paragraphs>734</Paragraphs>
  <Slides>88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88</vt:i4>
      </vt:variant>
    </vt:vector>
  </HeadingPairs>
  <TitlesOfParts>
    <vt:vector size="101" baseType="lpstr">
      <vt:lpstr>HY견고딕</vt:lpstr>
      <vt:lpstr>HY헤드라인M</vt:lpstr>
      <vt:lpstr>MS Mincho</vt:lpstr>
      <vt:lpstr>Gulim</vt:lpstr>
      <vt:lpstr>Gulim</vt:lpstr>
      <vt:lpstr>돋움</vt:lpstr>
      <vt:lpstr>맑은 고딕</vt:lpstr>
      <vt:lpstr>휴먼둥근헤드라인</vt:lpstr>
      <vt:lpstr>휴먼엑스포</vt:lpstr>
      <vt:lpstr>Arial</vt:lpstr>
      <vt:lpstr>Verdana</vt:lpstr>
      <vt:lpstr>Wingdings</vt:lpstr>
      <vt:lpstr>2_한빛마스터</vt:lpstr>
      <vt:lpstr> 개발 환경과 C 프로그래밍</vt:lpstr>
      <vt:lpstr>학습목표</vt:lpstr>
      <vt:lpstr>학습목표</vt:lpstr>
      <vt:lpstr>목 차</vt:lpstr>
      <vt:lpstr>Section 01 마이크로컨트롤러를 이용한                    디지털시스템 개발</vt:lpstr>
      <vt:lpstr>Section 01 마이크로컨트롤러를 이용한                    디지털시스템 개발</vt:lpstr>
      <vt:lpstr>Section 01 마이크로컨트롤러를 이용한                    디지털시스템 개발</vt:lpstr>
      <vt:lpstr>Section 01 마이크로컨트롤러를 이용한                    디지털시스템 개발</vt:lpstr>
      <vt:lpstr>Section 01 마이크로컨트롤러를 이용한                    디지털시스템 개발</vt:lpstr>
      <vt:lpstr>Section 01 마이크로컨트롤러를 이용한                    디지털시스템 개발</vt:lpstr>
      <vt:lpstr>Section 01 마이크로컨트롤러를 이용한                    디지털시스템 개발</vt:lpstr>
      <vt:lpstr>Section 02 다운로드 파일 생성과 교차 컴파일러</vt:lpstr>
      <vt:lpstr>Section 02 다운로드 파일 생성과 교차 컴파일러</vt:lpstr>
      <vt:lpstr>Section 02 다운로드 파일 생성과 교차 컴파일러</vt:lpstr>
      <vt:lpstr>Section 02 다운로드 파일 생성과 교차 컴파일러</vt:lpstr>
      <vt:lpstr>Section 02 다운로드 파일 생성과 교차 컴파일러</vt:lpstr>
      <vt:lpstr>Section 02 다운로드 파일 생성과 교차 컴파일러</vt:lpstr>
      <vt:lpstr>Section 02 다운로드 파일 생성과 교차 컴파일러</vt:lpstr>
      <vt:lpstr>Section 03 통합 개발 환경과 make, Makefile</vt:lpstr>
      <vt:lpstr>Section 03 통합 개발 환경과 make, Makefile</vt:lpstr>
      <vt:lpstr>Section 03 통합 개발 환경과 make, Makefile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04 컴파일러 최적화 옵션과 라이브러리 링크</vt:lpstr>
      <vt:lpstr>Section 05 개발 환경 구축</vt:lpstr>
      <vt:lpstr>Section 05 개발 환경 구축</vt:lpstr>
      <vt:lpstr>Section 05 개발 환경 구축</vt:lpstr>
      <vt:lpstr>Section 05 개발 환경 구축</vt:lpstr>
      <vt:lpstr>Section 05 개발 환경 구축</vt:lpstr>
      <vt:lpstr>Section 05 개발 환경 구축</vt:lpstr>
      <vt:lpstr>Section 05 개발 환경 구축</vt:lpstr>
      <vt:lpstr>Section 05 개발 환경 구축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06 프로그램 개발과 실행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07 ATmega128을 위한 C 언어</vt:lpstr>
      <vt:lpstr>Section 08 LCD 디스플레이와 float 출력 프로젝트</vt:lpstr>
      <vt:lpstr>Section 08 LCD 디스플레이와 float 출력 프로젝트</vt:lpstr>
      <vt:lpstr>Section 08 LCD 디스플레이와 float 출력 프로젝트</vt:lpstr>
      <vt:lpstr>Section 08 LCD 디스플레이와 float 출력 프로젝트</vt:lpstr>
      <vt:lpstr>Section 08 LCD 디스플레이와 float 출력 프로젝트</vt:lpstr>
      <vt:lpstr>Section 09 하드웨어 환경 구축</vt:lpstr>
      <vt:lpstr>Section 09 하드웨어 환경 구축</vt:lpstr>
      <vt:lpstr>Section 09 하드웨어 환경 구축</vt:lpstr>
      <vt:lpstr>Section 09 하드웨어 환경 구축</vt:lpstr>
      <vt:lpstr>Section 09 하드웨어 환경 구축</vt:lpstr>
      <vt:lpstr>Section 09 하드웨어 환경 구축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JWS</dc:creator>
  <cp:lastModifiedBy>shjung</cp:lastModifiedBy>
  <cp:revision>945</cp:revision>
  <dcterms:created xsi:type="dcterms:W3CDTF">1601-01-01T00:00:00Z</dcterms:created>
  <dcterms:modified xsi:type="dcterms:W3CDTF">2015-07-04T18:25:40Z</dcterms:modified>
</cp:coreProperties>
</file>