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4"/>
  </p:notesMasterIdLst>
  <p:sldIdLst>
    <p:sldId id="256" r:id="rId2"/>
    <p:sldId id="339" r:id="rId3"/>
    <p:sldId id="324" r:id="rId4"/>
    <p:sldId id="259" r:id="rId5"/>
    <p:sldId id="260" r:id="rId6"/>
    <p:sldId id="261" r:id="rId7"/>
    <p:sldId id="262" r:id="rId8"/>
    <p:sldId id="257" r:id="rId9"/>
    <p:sldId id="258" r:id="rId10"/>
    <p:sldId id="263" r:id="rId11"/>
    <p:sldId id="264" r:id="rId12"/>
    <p:sldId id="265" r:id="rId13"/>
    <p:sldId id="266" r:id="rId14"/>
    <p:sldId id="267" r:id="rId15"/>
    <p:sldId id="325" r:id="rId16"/>
    <p:sldId id="271" r:id="rId17"/>
    <p:sldId id="290" r:id="rId18"/>
    <p:sldId id="292" r:id="rId19"/>
    <p:sldId id="289" r:id="rId20"/>
    <p:sldId id="326" r:id="rId21"/>
    <p:sldId id="293" r:id="rId22"/>
    <p:sldId id="327" r:id="rId23"/>
    <p:sldId id="294" r:id="rId24"/>
    <p:sldId id="285" r:id="rId25"/>
    <p:sldId id="287" r:id="rId26"/>
    <p:sldId id="328" r:id="rId27"/>
    <p:sldId id="295" r:id="rId28"/>
    <p:sldId id="329" r:id="rId29"/>
    <p:sldId id="273" r:id="rId30"/>
    <p:sldId id="321" r:id="rId31"/>
    <p:sldId id="275" r:id="rId32"/>
    <p:sldId id="330" r:id="rId33"/>
    <p:sldId id="276" r:id="rId34"/>
    <p:sldId id="277" r:id="rId35"/>
    <p:sldId id="331" r:id="rId36"/>
    <p:sldId id="281" r:id="rId37"/>
    <p:sldId id="282" r:id="rId38"/>
    <p:sldId id="283" r:id="rId39"/>
    <p:sldId id="284" r:id="rId40"/>
    <p:sldId id="332" r:id="rId41"/>
    <p:sldId id="288" r:id="rId42"/>
    <p:sldId id="297" r:id="rId43"/>
    <p:sldId id="298" r:id="rId44"/>
    <p:sldId id="299" r:id="rId45"/>
    <p:sldId id="300" r:id="rId46"/>
    <p:sldId id="333" r:id="rId47"/>
    <p:sldId id="302" r:id="rId48"/>
    <p:sldId id="334" r:id="rId49"/>
    <p:sldId id="303" r:id="rId50"/>
    <p:sldId id="304" r:id="rId51"/>
    <p:sldId id="305" r:id="rId52"/>
    <p:sldId id="306" r:id="rId53"/>
    <p:sldId id="335" r:id="rId54"/>
    <p:sldId id="336" r:id="rId55"/>
    <p:sldId id="309" r:id="rId56"/>
    <p:sldId id="337" r:id="rId57"/>
    <p:sldId id="316" r:id="rId58"/>
    <p:sldId id="338" r:id="rId59"/>
    <p:sldId id="317" r:id="rId60"/>
    <p:sldId id="323" r:id="rId61"/>
    <p:sldId id="319" r:id="rId62"/>
    <p:sldId id="320" r:id="rId6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4" autoAdjust="0"/>
    <p:restoredTop sz="94625" autoAdjust="0"/>
  </p:normalViewPr>
  <p:slideViewPr>
    <p:cSldViewPr>
      <p:cViewPr varScale="1">
        <p:scale>
          <a:sx n="109" d="100"/>
          <a:sy n="109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79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0"/>
            <a:ext cx="9153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ko-KR" altLang="en-US" dirty="0" smtClean="0"/>
              <a:t>명품 </a:t>
            </a:r>
            <a:r>
              <a:rPr lang="en-US" altLang="ko-KR" dirty="0" smtClean="0"/>
              <a:t>JAVA Essential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8610600" y="105660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슬라이드 번호 개체 틀 22"/>
          <p:cNvSpPr txBox="1">
            <a:spLocks/>
          </p:cNvSpPr>
          <p:nvPr userDrawn="1"/>
        </p:nvSpPr>
        <p:spPr>
          <a:xfrm>
            <a:off x="8610600" y="1040731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ko-K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62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0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클래스와</a:t>
            </a:r>
            <a:r>
              <a:rPr lang="en-US" altLang="ko-KR" smtClean="0"/>
              <a:t> </a:t>
            </a:r>
            <a:r>
              <a:rPr lang="ko-KR" altLang="en-US" smtClean="0"/>
              <a:t>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객체의 속성</a:t>
            </a:r>
            <a:r>
              <a:rPr lang="en-US" altLang="ko-KR" dirty="0" smtClean="0"/>
              <a:t>(state)</a:t>
            </a:r>
            <a:r>
              <a:rPr lang="ko-KR" altLang="en-US" dirty="0" smtClean="0"/>
              <a:t>과 행위</a:t>
            </a:r>
            <a:r>
              <a:rPr lang="en-US" altLang="ko-KR" dirty="0" smtClean="0"/>
              <a:t>(behavior)</a:t>
            </a:r>
            <a:r>
              <a:rPr lang="ko-KR" altLang="en-US" dirty="0" smtClean="0"/>
              <a:t> 선언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객체의 설계도 혹은 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클래스의 틀로 찍어낸 실체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프로그램 실행 중에 생성되는 실체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메모리 공간을 갖는 구체적인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실체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인스턴스</a:t>
            </a:r>
            <a:r>
              <a:rPr lang="en-US" altLang="ko-KR" dirty="0" smtClean="0"/>
              <a:t>(instance)</a:t>
            </a:r>
            <a:r>
              <a:rPr lang="ko-KR" altLang="en-US" dirty="0" smtClean="0"/>
              <a:t>라고</a:t>
            </a:r>
            <a:r>
              <a:rPr lang="ko-KR" altLang="en-US" dirty="0"/>
              <a:t>도</a:t>
            </a:r>
            <a:r>
              <a:rPr lang="ko-KR" altLang="en-US" dirty="0" smtClean="0"/>
              <a:t> 부름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소나타자동차</a:t>
            </a:r>
            <a:r>
              <a:rPr lang="en-US" altLang="ko-KR" dirty="0" smtClean="0"/>
              <a:t>, 	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출고된 실제 소나타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대</a:t>
            </a:r>
          </a:p>
          <a:p>
            <a:pPr lvl="1"/>
            <a:r>
              <a:rPr lang="ko-KR" altLang="en-US" dirty="0" smtClean="0"/>
              <a:t>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벽시계</a:t>
            </a:r>
            <a:r>
              <a:rPr lang="en-US" altLang="ko-KR" dirty="0" smtClean="0"/>
              <a:t>, 		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우리집</a:t>
            </a:r>
            <a:r>
              <a:rPr lang="ko-KR" altLang="en-US" dirty="0" smtClean="0"/>
              <a:t> 벽에 걸린 벽시계들</a:t>
            </a:r>
          </a:p>
          <a:p>
            <a:pPr lvl="1"/>
            <a:r>
              <a:rPr lang="ko-KR" altLang="en-US" dirty="0" smtClean="0"/>
              <a:t>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책상</a:t>
            </a:r>
            <a:r>
              <a:rPr lang="en-US" altLang="ko-KR" dirty="0" smtClean="0"/>
              <a:t>, 		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우리가 사용중인 실제 책상들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1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클래스와 객체와의 관계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7175"/>
            <a:ext cx="7182247" cy="247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2987824" y="1639797"/>
            <a:ext cx="3816424" cy="1008112"/>
          </a:xfrm>
          <a:prstGeom prst="wedgeRoundRectCallout">
            <a:avLst>
              <a:gd name="adj1" fmla="val -19648"/>
              <a:gd name="adj2" fmla="val 858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붕어빵 틀은 클래스이며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이 틀의 형태로 구워진 붕어빵은 바로 객체입니다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  <a:r>
              <a:rPr lang="ko-KR" altLang="en-US" sz="1200" dirty="0">
                <a:solidFill>
                  <a:schemeClr val="tx1"/>
                </a:solidFill>
              </a:rPr>
              <a:t>붕어빵은 틀의 모양대로 만들어지지만 서로 조금씩 다릅니다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치즈붕어빵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크림붕어빵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</a:rPr>
              <a:t>앙코붕어빵</a:t>
            </a:r>
            <a:r>
              <a:rPr lang="ko-KR" altLang="en-US" sz="1200" dirty="0">
                <a:solidFill>
                  <a:schemeClr val="tx1"/>
                </a:solidFill>
              </a:rPr>
              <a:t> 등이 있습니다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  <a:r>
              <a:rPr lang="ko-KR" altLang="en-US" sz="1200" dirty="0">
                <a:solidFill>
                  <a:schemeClr val="tx1"/>
                </a:solidFill>
              </a:rPr>
              <a:t>그래도 이들은 모두 붕어빵입니다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사람을 사례로 든 클래스와 객체 사례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5868"/>
            <a:ext cx="6717457" cy="48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475656" y="621756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</a:rPr>
              <a:t>객체들은 클래스에 선언된 동일한 속성을 가지지만 속성 값은 서로 다름</a:t>
            </a:r>
          </a:p>
        </p:txBody>
      </p:sp>
    </p:spTree>
    <p:extLst>
      <p:ext uri="{BB962C8B-B14F-4D97-AF65-F5344CB8AC3E}">
        <p14:creationId xmlns:p14="http://schemas.microsoft.com/office/powerpoint/2010/main" val="11375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 클래스 구성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class </a:t>
            </a:r>
            <a:r>
              <a:rPr lang="ko-KR" altLang="en-US" sz="1600" dirty="0" smtClean="0"/>
              <a:t>키워드로 선</a:t>
            </a:r>
            <a:r>
              <a:rPr lang="ko-KR" altLang="en-US" sz="1600" dirty="0"/>
              <a:t>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멤버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클래스 구성 요소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필드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멤버 변수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 err="1" smtClean="0"/>
              <a:t>메소드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멤버 함수</a:t>
            </a:r>
            <a:r>
              <a:rPr lang="en-US" altLang="ko-KR" sz="1400" dirty="0" smtClean="0"/>
              <a:t>)</a:t>
            </a:r>
          </a:p>
          <a:p>
            <a:pPr lvl="1"/>
            <a:r>
              <a:rPr lang="ko-KR" altLang="en-US" sz="1600" dirty="0" smtClean="0"/>
              <a:t>클래스에 대한 </a:t>
            </a:r>
            <a:r>
              <a:rPr lang="en-US" altLang="ko-KR" sz="1600" dirty="0" smtClean="0"/>
              <a:t>public </a:t>
            </a:r>
            <a:r>
              <a:rPr lang="ko-KR" altLang="en-US" sz="1600" dirty="0" smtClean="0"/>
              <a:t>접근 지정 </a:t>
            </a:r>
            <a:r>
              <a:rPr lang="en-US" altLang="ko-KR" sz="1600" dirty="0" smtClean="0"/>
              <a:t>: </a:t>
            </a:r>
            <a:r>
              <a:rPr lang="ko-KR" altLang="en-US" sz="1400" dirty="0" smtClean="0"/>
              <a:t>다른 모든 클래스에서 클래스 사용 허락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멤버에 대한 </a:t>
            </a:r>
            <a:r>
              <a:rPr lang="en-US" altLang="ko-KR" sz="1600" dirty="0" smtClean="0"/>
              <a:t>public </a:t>
            </a:r>
            <a:r>
              <a:rPr lang="ko-KR" altLang="en-US" sz="1600" dirty="0" smtClean="0"/>
              <a:t>접근 지정 </a:t>
            </a:r>
            <a:r>
              <a:rPr lang="en-US" altLang="ko-KR" sz="1600" dirty="0" smtClean="0"/>
              <a:t>: </a:t>
            </a:r>
            <a:r>
              <a:rPr lang="ko-KR" altLang="en-US" sz="1400" dirty="0" smtClean="0"/>
              <a:t>다른 모든 클래스에게 멤버 접근 허용</a:t>
            </a:r>
            <a:endParaRPr lang="en-US" altLang="ko-KR" sz="1400" dirty="0" smtClean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561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4-1 : </a:t>
            </a:r>
            <a:r>
              <a:rPr lang="en-US" altLang="ko-KR" dirty="0"/>
              <a:t>Circle </a:t>
            </a:r>
            <a:r>
              <a:rPr lang="ko-KR" altLang="en-US" dirty="0"/>
              <a:t>클래스의 객체 생성 및 활용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1099" y="134076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반지름과 이름을 가진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Circle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작성하고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Circle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클래스의 객체를 생성하라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7544" y="1772816"/>
            <a:ext cx="5184576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b="1" dirty="0"/>
              <a:t>public class Circle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radius; </a:t>
            </a:r>
            <a:r>
              <a:rPr lang="en-US" altLang="ko-KR" sz="1200" dirty="0" smtClean="0"/>
              <a:t>							// </a:t>
            </a:r>
            <a:r>
              <a:rPr lang="ko-KR" altLang="en-US" sz="1200" dirty="0"/>
              <a:t>원의 반지름을 저장하는 멤버 변수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String </a:t>
            </a:r>
            <a:r>
              <a:rPr lang="en-US" altLang="ko-KR" sz="1200" b="1" dirty="0"/>
              <a:t>name; </a:t>
            </a:r>
            <a:r>
              <a:rPr lang="en-US" altLang="ko-KR" sz="1200" dirty="0" smtClean="0"/>
              <a:t>						// </a:t>
            </a:r>
            <a:r>
              <a:rPr lang="ko-KR" altLang="en-US" sz="1200" dirty="0" smtClean="0"/>
              <a:t>원의 </a:t>
            </a:r>
            <a:r>
              <a:rPr lang="ko-KR" altLang="en-US" sz="1200" dirty="0"/>
              <a:t>이름을 </a:t>
            </a:r>
            <a:r>
              <a:rPr lang="ko-KR" altLang="en-US" sz="1200" dirty="0" smtClean="0"/>
              <a:t>저장하는 </a:t>
            </a:r>
            <a:r>
              <a:rPr lang="ko-KR" altLang="en-US" sz="1200" dirty="0"/>
              <a:t>멤버 변수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double </a:t>
            </a:r>
            <a:r>
              <a:rPr lang="en-US" altLang="ko-KR" sz="1200" b="1" dirty="0" err="1"/>
              <a:t>getArea</a:t>
            </a:r>
            <a:r>
              <a:rPr lang="en-US" altLang="ko-KR" sz="1200" b="1" dirty="0"/>
              <a:t>() </a:t>
            </a:r>
            <a:r>
              <a:rPr lang="en-US" altLang="ko-KR" sz="1200" dirty="0"/>
              <a:t>{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멤버 </a:t>
            </a:r>
            <a:r>
              <a:rPr lang="ko-KR" altLang="en-US" sz="1200" dirty="0" err="1"/>
              <a:t>메소드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return </a:t>
            </a:r>
            <a:r>
              <a:rPr lang="en-US" altLang="ko-KR" sz="1200" dirty="0"/>
              <a:t>3.14*radius*radius;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Circle </a:t>
            </a:r>
            <a:r>
              <a:rPr lang="en-US" altLang="ko-KR" sz="1200" b="1" dirty="0"/>
              <a:t>pizza; 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pizza </a:t>
            </a:r>
            <a:r>
              <a:rPr lang="en-US" altLang="ko-KR" sz="1200" b="1" dirty="0"/>
              <a:t>= new Circle(); </a:t>
            </a:r>
            <a:r>
              <a:rPr lang="en-US" altLang="ko-KR" sz="1200" b="1" dirty="0" smtClean="0"/>
              <a:t>					</a:t>
            </a:r>
            <a:r>
              <a:rPr lang="en-US" altLang="ko-KR" sz="1200" dirty="0" smtClean="0"/>
              <a:t>// </a:t>
            </a:r>
            <a:r>
              <a:rPr lang="en-US" altLang="ko-KR" sz="1200" dirty="0"/>
              <a:t>Circle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pizza.radius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10; </a:t>
            </a:r>
            <a:r>
              <a:rPr lang="en-US" altLang="ko-KR" sz="1200" dirty="0" smtClean="0"/>
              <a:t>						// </a:t>
            </a:r>
            <a:r>
              <a:rPr lang="ko-KR" altLang="en-US" sz="1200" dirty="0"/>
              <a:t>피자의 반지름을 </a:t>
            </a:r>
            <a:r>
              <a:rPr lang="en-US" altLang="ko-KR" sz="1200" dirty="0"/>
              <a:t>10</a:t>
            </a:r>
            <a:r>
              <a:rPr lang="ko-KR" altLang="en-US" sz="1200" dirty="0"/>
              <a:t>으로 설정</a:t>
            </a:r>
          </a:p>
          <a:p>
            <a:pPr defTabSz="180000"/>
            <a:r>
              <a:rPr lang="en-US" altLang="ko-KR" sz="1200" dirty="0" smtClean="0"/>
              <a:t>		pizza.name </a:t>
            </a:r>
            <a:r>
              <a:rPr lang="en-US" altLang="ko-KR" sz="1200" dirty="0"/>
              <a:t>= "</a:t>
            </a:r>
            <a:r>
              <a:rPr lang="ko-KR" altLang="en-US" sz="1200" dirty="0"/>
              <a:t>자바피자</a:t>
            </a:r>
            <a:r>
              <a:rPr lang="en-US" altLang="ko-KR" sz="1200" dirty="0"/>
              <a:t>"; </a:t>
            </a:r>
            <a:r>
              <a:rPr lang="en-US" altLang="ko-KR" sz="1200" dirty="0" smtClean="0"/>
              <a:t>			// </a:t>
            </a:r>
            <a:r>
              <a:rPr lang="ko-KR" altLang="en-US" sz="1200" dirty="0"/>
              <a:t>피자의 이름 설정</a:t>
            </a:r>
          </a:p>
          <a:p>
            <a:pPr defTabSz="180000"/>
            <a:r>
              <a:rPr lang="en-US" altLang="ko-KR" sz="1200" dirty="0" smtClean="0"/>
              <a:t>		double </a:t>
            </a:r>
            <a:r>
              <a:rPr lang="en-US" altLang="ko-KR" sz="1200" dirty="0"/>
              <a:t>area = </a:t>
            </a:r>
            <a:r>
              <a:rPr lang="en-US" altLang="ko-KR" sz="1200" dirty="0" err="1"/>
              <a:t>pizza.getArea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		// </a:t>
            </a:r>
            <a:r>
              <a:rPr lang="ko-KR" altLang="en-US" sz="1200" dirty="0"/>
              <a:t>피자의 면적 알아내기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(pizza.name </a:t>
            </a:r>
            <a:r>
              <a:rPr lang="en-US" altLang="ko-KR" sz="1200" dirty="0"/>
              <a:t>+ "</a:t>
            </a:r>
            <a:r>
              <a:rPr lang="ko-KR" altLang="en-US" sz="1200" dirty="0"/>
              <a:t>의 면적은 </a:t>
            </a:r>
            <a:r>
              <a:rPr lang="en-US" altLang="ko-KR" sz="1200" dirty="0"/>
              <a:t>" + area</a:t>
            </a:r>
            <a:r>
              <a:rPr lang="en-US" altLang="ko-KR" sz="1200" dirty="0" smtClean="0"/>
              <a:t>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Circle </a:t>
            </a:r>
            <a:r>
              <a:rPr lang="en-US" altLang="ko-KR" sz="1200" b="1" dirty="0"/>
              <a:t>donut = new Circle(); </a:t>
            </a:r>
            <a:r>
              <a:rPr lang="en-US" altLang="ko-KR" sz="1200" b="1" dirty="0" smtClean="0"/>
              <a:t>		</a:t>
            </a:r>
            <a:r>
              <a:rPr lang="en-US" altLang="ko-KR" sz="1200" dirty="0" smtClean="0"/>
              <a:t>// </a:t>
            </a:r>
            <a:r>
              <a:rPr lang="en-US" altLang="ko-KR" sz="1200" dirty="0"/>
              <a:t>Circle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donut.radius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2; </a:t>
            </a:r>
            <a:r>
              <a:rPr lang="en-US" altLang="ko-KR" sz="1200" dirty="0" smtClean="0"/>
              <a:t>							// </a:t>
            </a:r>
            <a:r>
              <a:rPr lang="ko-KR" altLang="en-US" sz="1200" dirty="0"/>
              <a:t>도넛의 반지름을 </a:t>
            </a:r>
            <a:r>
              <a:rPr lang="en-US" altLang="ko-KR" sz="1200" dirty="0"/>
              <a:t>2</a:t>
            </a:r>
            <a:r>
              <a:rPr lang="ko-KR" altLang="en-US" sz="1200" dirty="0"/>
              <a:t>로 설정</a:t>
            </a:r>
          </a:p>
          <a:p>
            <a:pPr defTabSz="180000"/>
            <a:r>
              <a:rPr lang="en-US" altLang="ko-KR" sz="1200" dirty="0" smtClean="0"/>
              <a:t>		donut.name </a:t>
            </a:r>
            <a:r>
              <a:rPr lang="en-US" altLang="ko-KR" sz="1200" dirty="0"/>
              <a:t>= "</a:t>
            </a:r>
            <a:r>
              <a:rPr lang="ko-KR" altLang="en-US" sz="1200" dirty="0"/>
              <a:t>자바도넛</a:t>
            </a:r>
            <a:r>
              <a:rPr lang="en-US" altLang="ko-KR" sz="1200" dirty="0"/>
              <a:t>"; </a:t>
            </a:r>
            <a:r>
              <a:rPr lang="en-US" altLang="ko-KR" sz="1200" dirty="0" smtClean="0"/>
              <a:t>			// </a:t>
            </a:r>
            <a:r>
              <a:rPr lang="ko-KR" altLang="en-US" sz="1200" dirty="0"/>
              <a:t>도넛의 이름 설정</a:t>
            </a:r>
          </a:p>
          <a:p>
            <a:pPr defTabSz="180000"/>
            <a:r>
              <a:rPr lang="en-US" altLang="ko-KR" sz="1200" dirty="0" smtClean="0"/>
              <a:t>		area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donut.getArea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				// </a:t>
            </a:r>
            <a:r>
              <a:rPr lang="ko-KR" altLang="en-US" sz="1200" dirty="0"/>
              <a:t>도넛의 면적 알아내기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(donut.name </a:t>
            </a:r>
            <a:r>
              <a:rPr lang="en-US" altLang="ko-KR" sz="1200" dirty="0"/>
              <a:t>+ "</a:t>
            </a:r>
            <a:r>
              <a:rPr lang="ko-KR" altLang="en-US" sz="1200" dirty="0"/>
              <a:t>의 면적은 </a:t>
            </a:r>
            <a:r>
              <a:rPr lang="en-US" altLang="ko-KR" sz="1200" dirty="0"/>
              <a:t>" + area);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467544" y="6237312"/>
            <a:ext cx="5184576" cy="461665"/>
          </a:xfrm>
          <a:prstGeom prst="rect">
            <a:avLst/>
          </a:prstGeom>
          <a:solidFill>
            <a:srgbClr val="DAEEC4"/>
          </a:solidFill>
        </p:spPr>
        <p:txBody>
          <a:bodyPr wrap="square">
            <a:spAutoFit/>
          </a:bodyPr>
          <a:lstStyle/>
          <a:p>
            <a:r>
              <a:rPr lang="ko-KR" altLang="en-US" sz="1200" dirty="0"/>
              <a:t>자바피자의 면적은 </a:t>
            </a:r>
            <a:r>
              <a:rPr lang="en-US" altLang="ko-KR" sz="1200" dirty="0"/>
              <a:t>314.0</a:t>
            </a:r>
          </a:p>
          <a:p>
            <a:r>
              <a:rPr lang="ko-KR" altLang="en-US" sz="1200" dirty="0"/>
              <a:t>자바도넛의 면적은 </a:t>
            </a:r>
            <a:r>
              <a:rPr lang="en-US" altLang="ko-KR" sz="1200" dirty="0"/>
              <a:t>12.56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51" y="1796735"/>
            <a:ext cx="2358538" cy="20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51" y="4098904"/>
            <a:ext cx="2358538" cy="205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126559"/>
            <a:ext cx="2520280" cy="56886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100" dirty="0" smtClean="0"/>
              <a:t>객체 생성과 활용</a:t>
            </a:r>
            <a:endParaRPr lang="en-US" altLang="ko-KR" sz="2100" dirty="0" smtClean="0"/>
          </a:p>
          <a:p>
            <a:endParaRPr lang="en-US" altLang="ko-KR" sz="2000" dirty="0" smtClean="0"/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1.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레퍼런스</a:t>
            </a:r>
            <a:r>
              <a:rPr lang="ko-KR" altLang="en-US" sz="1600" dirty="0" smtClean="0">
                <a:solidFill>
                  <a:schemeClr val="tx1"/>
                </a:solidFill>
              </a:rPr>
              <a:t> 변수 선언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</a:t>
            </a:r>
            <a:r>
              <a:rPr lang="en-US" altLang="ko-KR" sz="16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Circle pizza;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2. </a:t>
            </a:r>
            <a:r>
              <a:rPr lang="ko-KR" altLang="en-US" sz="1600" dirty="0" smtClean="0">
                <a:solidFill>
                  <a:schemeClr val="tx1"/>
                </a:solidFill>
              </a:rPr>
              <a:t>객체 생성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en-US" altLang="ko-KR" sz="1800" dirty="0" smtClean="0">
                <a:solidFill>
                  <a:schemeClr val="tx1"/>
                </a:solidFill>
              </a:rPr>
              <a:t>- </a:t>
            </a:r>
            <a:r>
              <a:rPr lang="en-US" altLang="ko-KR" sz="1400" dirty="0" smtClean="0">
                <a:solidFill>
                  <a:schemeClr val="tx1"/>
                </a:solidFill>
              </a:rPr>
              <a:t>new </a:t>
            </a:r>
            <a:r>
              <a:rPr lang="ko-KR" altLang="en-US" sz="1400" dirty="0" smtClean="0">
                <a:solidFill>
                  <a:schemeClr val="tx1"/>
                </a:solidFill>
              </a:rPr>
              <a:t>연산자 이용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   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pizza = </a:t>
            </a:r>
            <a:r>
              <a:rPr lang="en-US" altLang="ko-KR" sz="1400" b="1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new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Circle();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3. </a:t>
            </a:r>
            <a:r>
              <a:rPr lang="ko-KR" altLang="en-US" sz="1600" dirty="0" smtClean="0">
                <a:solidFill>
                  <a:schemeClr val="tx1"/>
                </a:solidFill>
              </a:rPr>
              <a:t>객체 멤버 접근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- </a:t>
            </a:r>
            <a:r>
              <a:rPr lang="ko-KR" altLang="en-US" sz="1600" dirty="0" smtClean="0">
                <a:solidFill>
                  <a:schemeClr val="tx1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점</a:t>
            </a:r>
            <a:r>
              <a:rPr lang="en-US" altLang="ko-KR" sz="1600" dirty="0" smtClean="0">
                <a:solidFill>
                  <a:schemeClr val="tx1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(.) </a:t>
            </a:r>
            <a:r>
              <a:rPr lang="ko-KR" altLang="en-US" sz="1600" dirty="0" smtClean="0">
                <a:solidFill>
                  <a:schemeClr val="tx1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연산자 이용</a:t>
            </a:r>
            <a:endParaRPr lang="en-US" altLang="ko-KR" sz="1600" dirty="0" smtClean="0">
              <a:solidFill>
                <a:schemeClr val="tx1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   </a:t>
            </a:r>
            <a:r>
              <a:rPr lang="en-US" altLang="ko-KR" sz="1400" dirty="0" err="1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pizza.radius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= 10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;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area = </a:t>
            </a:r>
            <a:r>
              <a:rPr lang="en-US" altLang="ko-KR" sz="1400" dirty="0" err="1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pizza.getArea</a:t>
            </a:r>
            <a:r>
              <a:rPr lang="en-US" altLang="ko-KR" sz="1400" dirty="0" smtClean="0">
                <a:solidFill>
                  <a:srgbClr val="0070C0"/>
                </a:solidFill>
                <a:latin typeface="HY나무L" panose="02030600000101010101" pitchFamily="18" charset="-127"/>
                <a:ea typeface="HY나무L" panose="02030600000101010101" pitchFamily="18" charset="-127"/>
              </a:rPr>
              <a:t>();</a:t>
            </a:r>
          </a:p>
          <a:p>
            <a:endParaRPr lang="en-US" altLang="ko-KR" sz="1600" dirty="0" smtClean="0">
              <a:solidFill>
                <a:schemeClr val="tx1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  <a:p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4427"/>
            <a:ext cx="6077704" cy="65484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0007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4-2 : </a:t>
            </a:r>
            <a:r>
              <a:rPr lang="en-US" altLang="ko-KR" dirty="0"/>
              <a:t>Rectangle </a:t>
            </a:r>
            <a:r>
              <a:rPr lang="ko-KR" altLang="en-US" dirty="0"/>
              <a:t>클래스 만들기 연습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1099" y="1340768"/>
            <a:ext cx="8001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너비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(width)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와 높이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(height)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필드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그리고 면적 값을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제공하는 </a:t>
            </a:r>
            <a:r>
              <a:rPr lang="en-US" altLang="ko-KR" sz="1600" dirty="0" err="1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getArea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메소드를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가진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Rectangle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69930" y="2059832"/>
            <a:ext cx="6018294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/>
              <a:t>public class Rectangle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width;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height;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getArea</a:t>
            </a:r>
            <a:r>
              <a:rPr lang="en-US" altLang="ko-KR" sz="1400" dirty="0"/>
              <a:t>() {</a:t>
            </a:r>
          </a:p>
          <a:p>
            <a:pPr defTabSz="180000"/>
            <a:r>
              <a:rPr lang="en-US" altLang="ko-KR" sz="1400" dirty="0" smtClean="0"/>
              <a:t>		return </a:t>
            </a:r>
            <a:r>
              <a:rPr lang="en-US" altLang="ko-KR" sz="1400" dirty="0"/>
              <a:t>width*height;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Rectangle </a:t>
            </a:r>
            <a:r>
              <a:rPr lang="en-US" altLang="ko-KR" sz="1400" b="1" dirty="0" err="1"/>
              <a:t>rect</a:t>
            </a:r>
            <a:r>
              <a:rPr lang="en-US" altLang="ko-KR" sz="1400" b="1" dirty="0"/>
              <a:t> = new Rectangle(); </a:t>
            </a:r>
            <a:r>
              <a:rPr lang="en-US" altLang="ko-KR" sz="1400" dirty="0"/>
              <a:t>// </a:t>
            </a:r>
            <a:r>
              <a:rPr lang="ko-KR" altLang="en-US" sz="1400" dirty="0"/>
              <a:t>객체 생성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rect.width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4;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rect.height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5;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사각형의 면적은 </a:t>
            </a:r>
            <a:r>
              <a:rPr lang="en-US" altLang="ko-KR" sz="1400" dirty="0"/>
              <a:t>" + </a:t>
            </a:r>
            <a:r>
              <a:rPr lang="en-US" altLang="ko-KR" sz="1400" b="1" dirty="0" err="1"/>
              <a:t>rect.getArea</a:t>
            </a:r>
            <a:r>
              <a:rPr lang="en-US" altLang="ko-KR" sz="1400" b="1" dirty="0"/>
              <a:t>()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9930" y="5312241"/>
            <a:ext cx="6018294" cy="27699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ko-KR" altLang="en-US" dirty="0">
                <a:solidFill>
                  <a:schemeClr val="tx1"/>
                </a:solidFill>
              </a:rPr>
              <a:t>사각형의 면적은 </a:t>
            </a:r>
            <a:r>
              <a:rPr lang="en-US" altLang="ko-KR" dirty="0">
                <a:solidFill>
                  <a:schemeClr val="tx1"/>
                </a:solidFill>
              </a:rPr>
              <a:t>20</a:t>
            </a:r>
            <a:endParaRPr lang="ko-KR" alt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생성자</a:t>
            </a:r>
            <a:r>
              <a:rPr lang="ko-KR" altLang="en-US" dirty="0" smtClean="0"/>
              <a:t> 개념과 목적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생성자</a:t>
            </a:r>
            <a:endParaRPr lang="en-US" altLang="ko-KR" dirty="0"/>
          </a:p>
          <a:p>
            <a:pPr lvl="1"/>
            <a:r>
              <a:rPr lang="ko-KR" altLang="en-US" dirty="0" smtClean="0"/>
              <a:t>객체가 생성될 때 초기화 목적으로 실행되는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객체가 </a:t>
            </a:r>
            <a:r>
              <a:rPr lang="ko-KR" altLang="en-US" dirty="0"/>
              <a:t>생성되는 순간에 </a:t>
            </a:r>
            <a:r>
              <a:rPr lang="ko-KR" altLang="en-US" dirty="0" smtClean="0"/>
              <a:t>자동 호출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564904"/>
            <a:ext cx="7704857" cy="29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4-3 : </a:t>
            </a:r>
            <a:r>
              <a:rPr lang="ko-KR" altLang="en-US" dirty="0" smtClean="0"/>
              <a:t>두 개의 </a:t>
            </a:r>
            <a:r>
              <a:rPr lang="ko-KR" altLang="en-US" dirty="0" err="1" smtClean="0"/>
              <a:t>생성자를</a:t>
            </a:r>
            <a:r>
              <a:rPr lang="ko-KR" altLang="en-US" dirty="0" smtClean="0"/>
              <a:t> 가진 </a:t>
            </a:r>
            <a:r>
              <a:rPr lang="en-US" altLang="ko-KR" dirty="0" smtClean="0"/>
              <a:t>Circle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54356" y="1268760"/>
            <a:ext cx="692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두 개의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생성자를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가진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Circle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클래스를 만들어 보라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2351" y="1712997"/>
            <a:ext cx="5729213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b="1" dirty="0"/>
              <a:t>public class Circle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radius;</a:t>
            </a:r>
          </a:p>
          <a:p>
            <a:pPr defTabSz="180000"/>
            <a:r>
              <a:rPr lang="en-US" altLang="ko-KR" sz="1200" dirty="0" smtClean="0"/>
              <a:t>	String </a:t>
            </a:r>
            <a:r>
              <a:rPr lang="en-US" altLang="ko-KR" sz="1200" dirty="0"/>
              <a:t>name</a:t>
            </a:r>
            <a:r>
              <a:rPr lang="en-US" altLang="ko-KR" sz="1200" dirty="0" smtClean="0"/>
              <a:t>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Circle() {</a:t>
            </a:r>
            <a:r>
              <a:rPr lang="en-US" altLang="ko-KR" sz="1200" dirty="0"/>
              <a:t> // </a:t>
            </a:r>
            <a:r>
              <a:rPr lang="ko-KR" altLang="en-US" sz="1200" dirty="0"/>
              <a:t>매개 변수 없는 </a:t>
            </a:r>
            <a:r>
              <a:rPr lang="ko-KR" altLang="en-US" sz="1200" dirty="0" err="1"/>
              <a:t>생성자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radius </a:t>
            </a:r>
            <a:r>
              <a:rPr lang="en-US" altLang="ko-KR" sz="1200" dirty="0"/>
              <a:t>= 1; name = ""; // radius</a:t>
            </a:r>
            <a:r>
              <a:rPr lang="ko-KR" altLang="en-US" sz="1200" dirty="0"/>
              <a:t>의 초기값은 </a:t>
            </a:r>
            <a:r>
              <a:rPr lang="en-US" altLang="ko-KR" sz="1200" dirty="0"/>
              <a:t>1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Circle(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r, String n) { </a:t>
            </a:r>
            <a:r>
              <a:rPr lang="en-US" altLang="ko-KR" sz="1200" dirty="0"/>
              <a:t>// </a:t>
            </a:r>
            <a:r>
              <a:rPr lang="ko-KR" altLang="en-US" sz="1200" dirty="0"/>
              <a:t>매개 변수를 가진 </a:t>
            </a:r>
            <a:r>
              <a:rPr lang="ko-KR" altLang="en-US" sz="1200" dirty="0" err="1"/>
              <a:t>생성자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radius </a:t>
            </a:r>
            <a:r>
              <a:rPr lang="en-US" altLang="ko-KR" sz="1200" dirty="0"/>
              <a:t>= r; name = n;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double </a:t>
            </a:r>
            <a:r>
              <a:rPr lang="en-US" altLang="ko-KR" sz="1200" dirty="0" err="1"/>
              <a:t>getArea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return </a:t>
            </a:r>
            <a:r>
              <a:rPr lang="en-US" altLang="ko-KR" sz="1200" dirty="0"/>
              <a:t>3.14*radius*radius;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Circle </a:t>
            </a:r>
            <a:r>
              <a:rPr lang="en-US" altLang="ko-KR" sz="1200" dirty="0"/>
              <a:t>pizza = </a:t>
            </a:r>
            <a:r>
              <a:rPr lang="en-US" altLang="ko-KR" sz="1200" b="1" dirty="0"/>
              <a:t>new Circle(10, "</a:t>
            </a:r>
            <a:r>
              <a:rPr lang="ko-KR" altLang="en-US" sz="1200" b="1" dirty="0"/>
              <a:t>자바피자</a:t>
            </a:r>
            <a:r>
              <a:rPr lang="en-US" altLang="ko-KR" sz="1200" b="1" dirty="0"/>
              <a:t>"); </a:t>
            </a:r>
            <a:r>
              <a:rPr lang="en-US" altLang="ko-KR" sz="1200" dirty="0"/>
              <a:t>// Circle </a:t>
            </a:r>
            <a:r>
              <a:rPr lang="ko-KR" altLang="en-US" sz="1200" dirty="0"/>
              <a:t>객체 생성</a:t>
            </a:r>
            <a:r>
              <a:rPr lang="en-US" altLang="ko-KR" sz="1200" dirty="0"/>
              <a:t>, </a:t>
            </a:r>
            <a:r>
              <a:rPr lang="ko-KR" altLang="en-US" sz="1200" dirty="0"/>
              <a:t>반지름 </a:t>
            </a:r>
            <a:r>
              <a:rPr lang="en-US" altLang="ko-KR" sz="1200" dirty="0"/>
              <a:t>10</a:t>
            </a:r>
          </a:p>
          <a:p>
            <a:pPr defTabSz="180000"/>
            <a:r>
              <a:rPr lang="en-US" altLang="ko-KR" sz="1200" dirty="0" smtClean="0"/>
              <a:t>		double </a:t>
            </a:r>
            <a:r>
              <a:rPr lang="en-US" altLang="ko-KR" sz="1200" dirty="0"/>
              <a:t>area = </a:t>
            </a:r>
            <a:r>
              <a:rPr lang="en-US" altLang="ko-KR" sz="1200" dirty="0" err="1"/>
              <a:t>pizza.getArea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(pizza.name </a:t>
            </a:r>
            <a:r>
              <a:rPr lang="en-US" altLang="ko-KR" sz="1200" dirty="0"/>
              <a:t>+ "</a:t>
            </a:r>
            <a:r>
              <a:rPr lang="ko-KR" altLang="en-US" sz="1200" dirty="0"/>
              <a:t>의 면적은 </a:t>
            </a:r>
            <a:r>
              <a:rPr lang="en-US" altLang="ko-KR" sz="1200" dirty="0"/>
              <a:t>" + area</a:t>
            </a:r>
            <a:r>
              <a:rPr lang="en-US" altLang="ko-KR" sz="1200" dirty="0" smtClean="0"/>
              <a:t>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Circle </a:t>
            </a:r>
            <a:r>
              <a:rPr lang="en-US" altLang="ko-KR" sz="1200" dirty="0"/>
              <a:t>donut = </a:t>
            </a:r>
            <a:r>
              <a:rPr lang="en-US" altLang="ko-KR" sz="1200" b="1" dirty="0"/>
              <a:t>new Circle(); </a:t>
            </a:r>
            <a:r>
              <a:rPr lang="en-US" altLang="ko-KR" sz="1200" dirty="0"/>
              <a:t>// Circle </a:t>
            </a:r>
            <a:r>
              <a:rPr lang="ko-KR" altLang="en-US" sz="1200" dirty="0"/>
              <a:t>객체 생성</a:t>
            </a:r>
            <a:r>
              <a:rPr lang="en-US" altLang="ko-KR" sz="1200" dirty="0"/>
              <a:t>, </a:t>
            </a:r>
            <a:r>
              <a:rPr lang="ko-KR" altLang="en-US" sz="1200" dirty="0"/>
              <a:t>반지름 </a:t>
            </a:r>
            <a:r>
              <a:rPr lang="en-US" altLang="ko-KR" sz="1200" dirty="0"/>
              <a:t>1</a:t>
            </a:r>
          </a:p>
          <a:p>
            <a:pPr defTabSz="180000"/>
            <a:r>
              <a:rPr lang="en-US" altLang="ko-KR" sz="1200" dirty="0" smtClean="0"/>
              <a:t>		donut.name </a:t>
            </a:r>
            <a:r>
              <a:rPr lang="en-US" altLang="ko-KR" sz="1200" dirty="0"/>
              <a:t>= "</a:t>
            </a:r>
            <a:r>
              <a:rPr lang="ko-KR" altLang="en-US" sz="1200" dirty="0"/>
              <a:t>도넛피자</a:t>
            </a:r>
            <a:r>
              <a:rPr lang="en-US" altLang="ko-KR" sz="1200" dirty="0"/>
              <a:t>";</a:t>
            </a:r>
          </a:p>
          <a:p>
            <a:pPr defTabSz="180000"/>
            <a:r>
              <a:rPr lang="en-US" altLang="ko-KR" sz="1200" dirty="0" smtClean="0"/>
              <a:t>		area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donut.getArea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(donut.name </a:t>
            </a:r>
            <a:r>
              <a:rPr lang="en-US" altLang="ko-KR" sz="1200" dirty="0"/>
              <a:t>+ "</a:t>
            </a:r>
            <a:r>
              <a:rPr lang="ko-KR" altLang="en-US" sz="1200" dirty="0"/>
              <a:t>의 면적은 </a:t>
            </a:r>
            <a:r>
              <a:rPr lang="en-US" altLang="ko-KR" sz="1200" dirty="0"/>
              <a:t>" + area);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527007" y="5965216"/>
            <a:ext cx="1912789" cy="461665"/>
          </a:xfrm>
          <a:prstGeom prst="rect">
            <a:avLst/>
          </a:prstGeom>
          <a:solidFill>
            <a:srgbClr val="DAEEC4"/>
          </a:solidFill>
        </p:spPr>
        <p:txBody>
          <a:bodyPr wrap="square">
            <a:spAutoFit/>
          </a:bodyPr>
          <a:lstStyle/>
          <a:p>
            <a:r>
              <a:rPr lang="ko-KR" altLang="en-US" sz="1200" dirty="0"/>
              <a:t>자바피자의 면적은 </a:t>
            </a:r>
            <a:r>
              <a:rPr lang="en-US" altLang="ko-KR" sz="1200" dirty="0"/>
              <a:t>314.0</a:t>
            </a:r>
          </a:p>
          <a:p>
            <a:r>
              <a:rPr lang="ko-KR" altLang="en-US" sz="1200" dirty="0"/>
              <a:t>도넛피자의 면적은 </a:t>
            </a:r>
            <a:r>
              <a:rPr lang="en-US" altLang="ko-KR" sz="1200" dirty="0"/>
              <a:t>3.14</a:t>
            </a:r>
            <a:endParaRPr lang="ko-KR" altLang="en-US" sz="1200" dirty="0"/>
          </a:p>
        </p:txBody>
      </p:sp>
      <p:sp>
        <p:nvSpPr>
          <p:cNvPr id="8" name="자유형 7"/>
          <p:cNvSpPr/>
          <p:nvPr/>
        </p:nvSpPr>
        <p:spPr>
          <a:xfrm>
            <a:off x="2630690" y="3248201"/>
            <a:ext cx="1778097" cy="1322773"/>
          </a:xfrm>
          <a:custGeom>
            <a:avLst/>
            <a:gdLst>
              <a:gd name="connsiteX0" fmla="*/ 1358284 w 1778097"/>
              <a:gd name="connsiteY0" fmla="*/ 1322773 h 1322773"/>
              <a:gd name="connsiteX1" fmla="*/ 1695635 w 1778097"/>
              <a:gd name="connsiteY1" fmla="*/ 692458 h 1322773"/>
              <a:gd name="connsiteX2" fmla="*/ 0 w 1778097"/>
              <a:gd name="connsiteY2" fmla="*/ 0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97" h="1322773">
                <a:moveTo>
                  <a:pt x="1358284" y="1322773"/>
                </a:moveTo>
                <a:cubicBezTo>
                  <a:pt x="1640150" y="1117846"/>
                  <a:pt x="1922016" y="912920"/>
                  <a:pt x="1695635" y="692458"/>
                </a:cubicBezTo>
                <a:cubicBezTo>
                  <a:pt x="1469254" y="471996"/>
                  <a:pt x="734627" y="235998"/>
                  <a:pt x="0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323528" y="2680030"/>
            <a:ext cx="1793381" cy="2618913"/>
          </a:xfrm>
          <a:custGeom>
            <a:avLst/>
            <a:gdLst>
              <a:gd name="connsiteX0" fmla="*/ 1793381 w 1793381"/>
              <a:gd name="connsiteY0" fmla="*/ 2618913 h 2618913"/>
              <a:gd name="connsiteX1" fmla="*/ 62236 w 1793381"/>
              <a:gd name="connsiteY1" fmla="*/ 2024109 h 2618913"/>
              <a:gd name="connsiteX2" fmla="*/ 550507 w 1793381"/>
              <a:gd name="connsiteY2" fmla="*/ 0 h 261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3381" h="2618913">
                <a:moveTo>
                  <a:pt x="1793381" y="2618913"/>
                </a:moveTo>
                <a:cubicBezTo>
                  <a:pt x="1031381" y="2539753"/>
                  <a:pt x="269382" y="2460594"/>
                  <a:pt x="62236" y="2024109"/>
                </a:cubicBezTo>
                <a:cubicBezTo>
                  <a:pt x="-144910" y="1587624"/>
                  <a:pt x="202798" y="793812"/>
                  <a:pt x="55050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2090985" y="1988840"/>
            <a:ext cx="2304256" cy="299028"/>
          </a:xfrm>
          <a:prstGeom prst="wedgeRoundRectCallout">
            <a:avLst>
              <a:gd name="adj1" fmla="val -63547"/>
              <a:gd name="adj2" fmla="val 1274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생성자</a:t>
            </a:r>
            <a:r>
              <a:rPr lang="ko-KR" altLang="en-US" sz="1000" dirty="0" smtClean="0">
                <a:solidFill>
                  <a:schemeClr val="tx1"/>
                </a:solidFill>
              </a:rPr>
              <a:t> 이름은 클래스 이름과 동일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436096" y="2949173"/>
            <a:ext cx="1802397" cy="299028"/>
          </a:xfrm>
          <a:prstGeom prst="wedgeRoundRectCallout">
            <a:avLst>
              <a:gd name="adj1" fmla="val -76481"/>
              <a:gd name="adj2" fmla="val 176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생성자는</a:t>
            </a:r>
            <a:r>
              <a:rPr lang="ko-KR" altLang="en-US" sz="1000" dirty="0" smtClean="0">
                <a:solidFill>
                  <a:schemeClr val="tx1"/>
                </a:solidFill>
              </a:rPr>
              <a:t> 리턴 타입 없음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생성자의 특징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sz="1600" dirty="0" err="1" smtClean="0"/>
              <a:t>생성자</a:t>
            </a:r>
            <a:r>
              <a:rPr lang="ko-KR" altLang="en-US" sz="1600" dirty="0" smtClean="0"/>
              <a:t> 이름은 클래스 이름과 동일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생성자는</a:t>
            </a:r>
            <a:r>
              <a:rPr lang="ko-KR" altLang="en-US" sz="1600" dirty="0" smtClean="0"/>
              <a:t> 여러 개 작성 가능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생성자</a:t>
            </a:r>
            <a:r>
              <a:rPr lang="ko-KR" altLang="en-US" sz="1600" dirty="0" smtClean="0"/>
              <a:t> 중복</a:t>
            </a:r>
            <a:r>
              <a:rPr lang="en-US" altLang="ko-KR" sz="1600" dirty="0" smtClean="0"/>
              <a:t>)</a:t>
            </a:r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생성자는</a:t>
            </a:r>
            <a:r>
              <a:rPr lang="ko-KR" altLang="en-US" sz="1600" dirty="0" smtClean="0"/>
              <a:t> 객체 생성시 한 번만 호출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자바에서 객체 생성은 반드시 </a:t>
            </a:r>
            <a:r>
              <a:rPr lang="en-US" altLang="ko-KR" sz="1400" dirty="0" smtClean="0"/>
              <a:t>new </a:t>
            </a:r>
            <a:r>
              <a:rPr lang="ko-KR" altLang="en-US" sz="1400" dirty="0" smtClean="0"/>
              <a:t>연산자로 함</a:t>
            </a:r>
            <a:endParaRPr lang="en-US" altLang="ko-KR" sz="1400" dirty="0" smtClean="0"/>
          </a:p>
          <a:p>
            <a:pPr lvl="2"/>
            <a:endParaRPr lang="en-US" altLang="ko-KR" sz="1400" dirty="0"/>
          </a:p>
          <a:p>
            <a:pPr lvl="2"/>
            <a:endParaRPr lang="en-US" altLang="ko-KR" sz="1400" dirty="0" smtClean="0"/>
          </a:p>
          <a:p>
            <a:pPr lvl="2"/>
            <a:endParaRPr lang="en-US" altLang="ko-KR" sz="1400" dirty="0" smtClean="0"/>
          </a:p>
          <a:p>
            <a:pPr lvl="1"/>
            <a:r>
              <a:rPr lang="ko-KR" altLang="en-US" sz="1600" dirty="0" smtClean="0"/>
              <a:t>생성자의 목적은 객체 생성 시 초기화</a:t>
            </a:r>
            <a:endParaRPr lang="en-US" altLang="ko-KR" sz="1600" dirty="0" smtClean="0"/>
          </a:p>
          <a:p>
            <a:pPr lvl="1"/>
            <a:r>
              <a:rPr lang="ko-KR" altLang="en-US" sz="1600" dirty="0" err="1"/>
              <a:t>생성자는</a:t>
            </a:r>
            <a:r>
              <a:rPr lang="ko-KR" altLang="en-US" sz="1600" dirty="0"/>
              <a:t> 리턴 타입을 지정할 수 없음</a:t>
            </a:r>
            <a:endParaRPr lang="en-US" altLang="ko-KR" sz="1600" dirty="0"/>
          </a:p>
          <a:p>
            <a:pPr lvl="1"/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364193" y="2060848"/>
            <a:ext cx="66247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public class Circle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b="1" dirty="0"/>
              <a:t>Circle() </a:t>
            </a:r>
            <a:r>
              <a:rPr lang="en-US" altLang="ko-KR" sz="1400" dirty="0"/>
              <a:t>{...} // </a:t>
            </a:r>
            <a:r>
              <a:rPr lang="ko-KR" altLang="en-US" sz="1400" dirty="0"/>
              <a:t>매개 변수 없는 </a:t>
            </a:r>
            <a:r>
              <a:rPr lang="ko-KR" altLang="en-US" sz="1400" dirty="0" err="1"/>
              <a:t>생성자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b="1" dirty="0"/>
              <a:t>Circle(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r, String n) </a:t>
            </a:r>
            <a:r>
              <a:rPr lang="en-US" altLang="ko-KR" sz="1400" dirty="0"/>
              <a:t>{...} // 2</a:t>
            </a:r>
            <a:r>
              <a:rPr lang="ko-KR" altLang="en-US" sz="1400" dirty="0"/>
              <a:t>개의 매개 변수를 가진 </a:t>
            </a:r>
            <a:r>
              <a:rPr lang="ko-KR" altLang="en-US" sz="1400" dirty="0" err="1"/>
              <a:t>생성자</a:t>
            </a:r>
            <a:endParaRPr lang="ko-KR" altLang="en-US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364193" y="3913892"/>
            <a:ext cx="66247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Circle pizza = </a:t>
            </a:r>
            <a:r>
              <a:rPr lang="en-US" altLang="ko-KR" sz="1400" b="1" dirty="0"/>
              <a:t>new Circle(10, "</a:t>
            </a:r>
            <a:r>
              <a:rPr lang="ko-KR" altLang="en-US" sz="1400" b="1" dirty="0"/>
              <a:t>자바피자</a:t>
            </a:r>
            <a:r>
              <a:rPr lang="en-US" altLang="ko-KR" sz="1400" b="1" dirty="0"/>
              <a:t>");</a:t>
            </a:r>
            <a:r>
              <a:rPr lang="en-US" altLang="ko-KR" sz="1400" dirty="0"/>
              <a:t> // </a:t>
            </a:r>
            <a:r>
              <a:rPr lang="ko-KR" altLang="en-US" sz="1400" dirty="0" err="1">
                <a:solidFill>
                  <a:srgbClr val="FF0000"/>
                </a:solidFill>
              </a:rPr>
              <a:t>생성자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Circle(</a:t>
            </a:r>
            <a:r>
              <a:rPr lang="en-US" altLang="ko-KR" sz="1400" dirty="0" err="1">
                <a:solidFill>
                  <a:srgbClr val="FF0000"/>
                </a:solidFill>
              </a:rPr>
              <a:t>int</a:t>
            </a:r>
            <a:r>
              <a:rPr lang="en-US" altLang="ko-KR" sz="1400" dirty="0">
                <a:solidFill>
                  <a:srgbClr val="FF0000"/>
                </a:solidFill>
              </a:rPr>
              <a:t> r, String n) </a:t>
            </a:r>
            <a:r>
              <a:rPr lang="ko-KR" altLang="en-US" sz="1400" dirty="0">
                <a:solidFill>
                  <a:srgbClr val="FF0000"/>
                </a:solidFill>
              </a:rPr>
              <a:t>호출</a:t>
            </a:r>
          </a:p>
          <a:p>
            <a:r>
              <a:rPr lang="en-US" altLang="ko-KR" sz="1400" dirty="0"/>
              <a:t>Circle donut = </a:t>
            </a:r>
            <a:r>
              <a:rPr lang="en-US" altLang="ko-KR" sz="1400" b="1" dirty="0"/>
              <a:t>new Circle(); </a:t>
            </a:r>
            <a:r>
              <a:rPr lang="en-US" altLang="ko-KR" sz="1400" dirty="0"/>
              <a:t>// </a:t>
            </a:r>
            <a:r>
              <a:rPr lang="ko-KR" altLang="en-US" sz="1400" dirty="0" err="1">
                <a:solidFill>
                  <a:srgbClr val="FF0000"/>
                </a:solidFill>
              </a:rPr>
              <a:t>생성자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Circle() </a:t>
            </a:r>
            <a:r>
              <a:rPr lang="ko-KR" altLang="en-US" sz="1400" dirty="0">
                <a:solidFill>
                  <a:srgbClr val="FF0000"/>
                </a:solidFill>
              </a:rPr>
              <a:t>호출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2489" y="5445224"/>
            <a:ext cx="66247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public</a:t>
            </a:r>
            <a:r>
              <a:rPr lang="en-US" altLang="ko-KR" sz="1400" b="1" strike="sngStrike" dirty="0" smtClean="0"/>
              <a:t> void </a:t>
            </a:r>
            <a:r>
              <a:rPr lang="en-US" altLang="ko-KR" sz="1400" b="1" dirty="0" smtClean="0"/>
              <a:t>Circle</a:t>
            </a:r>
            <a:r>
              <a:rPr lang="en-US" altLang="ko-KR" sz="1400" b="1" dirty="0"/>
              <a:t>() </a:t>
            </a:r>
            <a:r>
              <a:rPr lang="en-US" altLang="ko-KR" sz="1400" dirty="0" smtClean="0"/>
              <a:t>{...} // </a:t>
            </a:r>
            <a:r>
              <a:rPr lang="ko-KR" altLang="en-US" sz="1400" dirty="0" smtClean="0"/>
              <a:t>오류</a:t>
            </a:r>
            <a:r>
              <a:rPr lang="en-US" altLang="ko-KR" sz="1400" dirty="0" smtClean="0"/>
              <a:t>. void</a:t>
            </a:r>
            <a:r>
              <a:rPr lang="ko-KR" altLang="en-US" sz="1400" dirty="0" smtClean="0"/>
              <a:t>도 사용 안 됨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07" y="5427349"/>
            <a:ext cx="359082" cy="2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55800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객체 지향의 개념과 특성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자바 클래스 만들기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err="1" smtClean="0"/>
              <a:t>생성자</a:t>
            </a:r>
            <a:r>
              <a:rPr lang="ko-KR" altLang="en-US" dirty="0" smtClean="0"/>
              <a:t> 만들기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객체 배열 선언 및 활용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객체 치환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객체의 소멸과 </a:t>
            </a:r>
            <a:r>
              <a:rPr lang="ko-KR" altLang="en-US" dirty="0" err="1" smtClean="0"/>
              <a:t>가비지</a:t>
            </a:r>
            <a:r>
              <a:rPr lang="ko-KR" altLang="en-US" dirty="0" smtClean="0"/>
              <a:t> 컬렉션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smtClean="0"/>
              <a:t>클래스와 멤버에 대한 접근 지정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static </a:t>
            </a:r>
            <a:r>
              <a:rPr lang="ko-KR" altLang="en-US" dirty="0" smtClean="0"/>
              <a:t>속성을 가진 멤버의 특성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final</a:t>
            </a:r>
            <a:r>
              <a:rPr lang="ko-KR" altLang="en-US" dirty="0" smtClean="0"/>
              <a:t>로 선언된 클래스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필드에 대한 이해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32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4-4 : </a:t>
            </a:r>
            <a:r>
              <a:rPr lang="ko-KR" altLang="en-US" dirty="0" err="1" smtClean="0"/>
              <a:t>생성자</a:t>
            </a:r>
            <a:r>
              <a:rPr lang="ko-KR" altLang="en-US" dirty="0" smtClean="0"/>
              <a:t> 선언 및 호출 연습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340768"/>
            <a:ext cx="810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title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과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author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필드를 가진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Book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선언하고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필드 값을 매개변수로 받아 초기화하는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개의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생성자를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987099"/>
            <a:ext cx="8106324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/>
              <a:t>public class Book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String </a:t>
            </a:r>
            <a:r>
              <a:rPr lang="en-US" altLang="ko-KR" sz="1400" b="1" dirty="0"/>
              <a:t>title;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String </a:t>
            </a:r>
            <a:r>
              <a:rPr lang="en-US" altLang="ko-KR" sz="1400" b="1" dirty="0"/>
              <a:t>author</a:t>
            </a:r>
            <a:r>
              <a:rPr lang="en-US" altLang="ko-KR" sz="1400" b="1" dirty="0" smtClean="0"/>
              <a:t>;</a:t>
            </a:r>
          </a:p>
          <a:p>
            <a:pPr defTabSz="180000"/>
            <a:endParaRPr lang="en-US" altLang="ko-KR" sz="1400" b="1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public </a:t>
            </a:r>
            <a:r>
              <a:rPr lang="en-US" altLang="ko-KR" sz="1400" b="1" dirty="0"/>
              <a:t>Book(String </a:t>
            </a:r>
            <a:r>
              <a:rPr lang="en-US" altLang="ko-KR" sz="1400" b="1" dirty="0" smtClean="0"/>
              <a:t>t) </a:t>
            </a:r>
            <a:r>
              <a:rPr lang="en-US" altLang="ko-KR" sz="1400" dirty="0"/>
              <a:t>{ // </a:t>
            </a:r>
            <a:r>
              <a:rPr lang="ko-KR" altLang="en-US" sz="1400" dirty="0" err="1"/>
              <a:t>생성자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title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t;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author </a:t>
            </a:r>
            <a:r>
              <a:rPr lang="en-US" altLang="ko-KR" sz="1400" dirty="0"/>
              <a:t>= "</a:t>
            </a:r>
            <a:r>
              <a:rPr lang="ko-KR" altLang="en-US" sz="1400" dirty="0"/>
              <a:t>작자미상</a:t>
            </a:r>
            <a:r>
              <a:rPr lang="en-US" altLang="ko-KR" sz="1400" dirty="0"/>
              <a:t>";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public </a:t>
            </a:r>
            <a:r>
              <a:rPr lang="en-US" altLang="ko-KR" sz="1400" b="1" dirty="0"/>
              <a:t>Book(String </a:t>
            </a:r>
            <a:r>
              <a:rPr lang="en-US" altLang="ko-KR" sz="1400" b="1" dirty="0" smtClean="0"/>
              <a:t>t, </a:t>
            </a:r>
            <a:r>
              <a:rPr lang="en-US" altLang="ko-KR" sz="1400" b="1" dirty="0"/>
              <a:t>String a</a:t>
            </a:r>
            <a:r>
              <a:rPr lang="en-US" altLang="ko-KR" sz="1400" b="1" dirty="0" smtClean="0"/>
              <a:t>) </a:t>
            </a:r>
            <a:r>
              <a:rPr lang="en-US" altLang="ko-KR" sz="1400" dirty="0"/>
              <a:t>{ // </a:t>
            </a:r>
            <a:r>
              <a:rPr lang="ko-KR" altLang="en-US" sz="1400" dirty="0" err="1"/>
              <a:t>생성자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title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t;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author </a:t>
            </a:r>
            <a:r>
              <a:rPr lang="en-US" altLang="ko-KR" sz="1400" dirty="0"/>
              <a:t>= </a:t>
            </a:r>
            <a:r>
              <a:rPr lang="en-US" altLang="ko-KR" sz="1400" dirty="0" smtClean="0"/>
              <a:t>a;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 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Book </a:t>
            </a:r>
            <a:r>
              <a:rPr lang="en-US" altLang="ko-KR" sz="1400" dirty="0" err="1"/>
              <a:t>javaBook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Book("Java", "</a:t>
            </a:r>
            <a:r>
              <a:rPr lang="ko-KR" altLang="en-US" sz="1400" b="1" dirty="0"/>
              <a:t>황기태</a:t>
            </a:r>
            <a:r>
              <a:rPr lang="en-US" altLang="ko-KR" sz="1400" b="1" dirty="0"/>
              <a:t>");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// </a:t>
            </a:r>
            <a:r>
              <a:rPr lang="ko-KR" altLang="en-US" sz="1400" dirty="0" err="1"/>
              <a:t>생성자</a:t>
            </a:r>
            <a:r>
              <a:rPr lang="ko-KR" altLang="en-US" sz="1400" dirty="0"/>
              <a:t> </a:t>
            </a:r>
            <a:r>
              <a:rPr lang="en-US" altLang="ko-KR" sz="1400" dirty="0"/>
              <a:t>Book(String </a:t>
            </a:r>
            <a:r>
              <a:rPr lang="en-US" altLang="ko-KR" sz="1400" dirty="0" smtClean="0"/>
              <a:t>t, String a) </a:t>
            </a:r>
            <a:r>
              <a:rPr lang="ko-KR" altLang="en-US" sz="1400" dirty="0"/>
              <a:t>호출</a:t>
            </a:r>
          </a:p>
          <a:p>
            <a:pPr defTabSz="180000"/>
            <a:r>
              <a:rPr lang="en-US" altLang="ko-KR" sz="1400" dirty="0" smtClean="0"/>
              <a:t>		Book </a:t>
            </a:r>
            <a:r>
              <a:rPr lang="en-US" altLang="ko-KR" sz="1400" dirty="0"/>
              <a:t>bible = </a:t>
            </a:r>
            <a:r>
              <a:rPr lang="en-US" altLang="ko-KR" sz="1400" b="1" dirty="0"/>
              <a:t>new Book("Bible");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						// </a:t>
            </a:r>
            <a:r>
              <a:rPr lang="ko-KR" altLang="en-US" sz="1400" dirty="0" err="1"/>
              <a:t>생성자</a:t>
            </a:r>
            <a:r>
              <a:rPr lang="ko-KR" altLang="en-US" sz="1400" dirty="0"/>
              <a:t> </a:t>
            </a:r>
            <a:r>
              <a:rPr lang="en-US" altLang="ko-KR" sz="1400" dirty="0"/>
              <a:t>Book(String </a:t>
            </a:r>
            <a:r>
              <a:rPr lang="en-US" altLang="ko-KR" sz="1400" dirty="0" smtClean="0"/>
              <a:t>t) </a:t>
            </a:r>
            <a:r>
              <a:rPr lang="ko-KR" altLang="en-US" sz="1400" dirty="0"/>
              <a:t>호출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8009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기본 생성자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기본 </a:t>
            </a:r>
            <a:r>
              <a:rPr lang="ko-KR" altLang="en-US" sz="2000" dirty="0" err="1" smtClean="0"/>
              <a:t>생성자</a:t>
            </a:r>
            <a:r>
              <a:rPr lang="en-US" altLang="ko-KR" sz="2000" dirty="0" smtClean="0"/>
              <a:t>(default constructor)</a:t>
            </a:r>
          </a:p>
          <a:p>
            <a:pPr lvl="1"/>
            <a:r>
              <a:rPr lang="ko-KR" altLang="en-US" sz="1800" dirty="0" smtClean="0"/>
              <a:t>매개 변수 없고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아무 작업 없이 단순 </a:t>
            </a:r>
            <a:r>
              <a:rPr lang="ko-KR" altLang="en-US" sz="1800" dirty="0" err="1" smtClean="0"/>
              <a:t>리턴하는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생성자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디폴트 생성자라고도 불림</a:t>
            </a:r>
            <a:endParaRPr lang="en-US" altLang="ko-KR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31640" y="2276872"/>
            <a:ext cx="547260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class Circle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Circle() { } // </a:t>
            </a:r>
            <a:r>
              <a:rPr lang="ko-KR" altLang="en-US" sz="1400" dirty="0"/>
              <a:t>기본 </a:t>
            </a:r>
            <a:r>
              <a:rPr lang="ko-KR" altLang="en-US" sz="1400" dirty="0" err="1" smtClean="0"/>
              <a:t>생성자</a:t>
            </a:r>
            <a:endParaRPr lang="ko-KR" altLang="en-US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7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기본 생성자가 자동 생성되는 경우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클래스에 생성자가 하나도 </a:t>
            </a:r>
            <a:r>
              <a:rPr lang="ko-KR" altLang="en-US" sz="2000" dirty="0" smtClean="0"/>
              <a:t>선언되어 있지 않을 때</a:t>
            </a:r>
            <a:endParaRPr lang="en-US" altLang="ko-KR" sz="2000" dirty="0" smtClean="0"/>
          </a:p>
          <a:p>
            <a:pPr lvl="1"/>
            <a:r>
              <a:rPr lang="ko-KR" altLang="en-US" sz="1800" dirty="0"/>
              <a:t>컴파일러에 </a:t>
            </a:r>
            <a:r>
              <a:rPr lang="ko-KR" altLang="en-US" sz="1800" dirty="0" smtClean="0"/>
              <a:t>의해 기본 </a:t>
            </a:r>
            <a:r>
              <a:rPr lang="ko-KR" altLang="en-US" sz="1800" dirty="0" err="1" smtClean="0"/>
              <a:t>생성자</a:t>
            </a:r>
            <a:r>
              <a:rPr lang="ko-KR" altLang="en-US" sz="1800" dirty="0" smtClean="0"/>
              <a:t> 자동 생성</a:t>
            </a:r>
            <a:endParaRPr lang="en-US" altLang="ko-KR" sz="1800" dirty="0"/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228501" cy="32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자유형 4"/>
          <p:cNvSpPr/>
          <p:nvPr/>
        </p:nvSpPr>
        <p:spPr>
          <a:xfrm>
            <a:off x="2663301" y="4607352"/>
            <a:ext cx="1242874" cy="106691"/>
          </a:xfrm>
          <a:custGeom>
            <a:avLst/>
            <a:gdLst>
              <a:gd name="connsiteX0" fmla="*/ 0 w 1242874"/>
              <a:gd name="connsiteY0" fmla="*/ 62302 h 106691"/>
              <a:gd name="connsiteX1" fmla="*/ 88777 w 1242874"/>
              <a:gd name="connsiteY1" fmla="*/ 159 h 106691"/>
              <a:gd name="connsiteX2" fmla="*/ 115410 w 1242874"/>
              <a:gd name="connsiteY2" fmla="*/ 9036 h 106691"/>
              <a:gd name="connsiteX3" fmla="*/ 230819 w 1242874"/>
              <a:gd name="connsiteY3" fmla="*/ 44547 h 106691"/>
              <a:gd name="connsiteX4" fmla="*/ 275208 w 1242874"/>
              <a:gd name="connsiteY4" fmla="*/ 26792 h 106691"/>
              <a:gd name="connsiteX5" fmla="*/ 301841 w 1242874"/>
              <a:gd name="connsiteY5" fmla="*/ 17914 h 106691"/>
              <a:gd name="connsiteX6" fmla="*/ 363984 w 1242874"/>
              <a:gd name="connsiteY6" fmla="*/ 71180 h 106691"/>
              <a:gd name="connsiteX7" fmla="*/ 443883 w 1242874"/>
              <a:gd name="connsiteY7" fmla="*/ 53425 h 106691"/>
              <a:gd name="connsiteX8" fmla="*/ 479394 w 1242874"/>
              <a:gd name="connsiteY8" fmla="*/ 35669 h 106691"/>
              <a:gd name="connsiteX9" fmla="*/ 506027 w 1242874"/>
              <a:gd name="connsiteY9" fmla="*/ 26792 h 106691"/>
              <a:gd name="connsiteX10" fmla="*/ 532660 w 1242874"/>
              <a:gd name="connsiteY10" fmla="*/ 44547 h 106691"/>
              <a:gd name="connsiteX11" fmla="*/ 550416 w 1242874"/>
              <a:gd name="connsiteY11" fmla="*/ 71180 h 106691"/>
              <a:gd name="connsiteX12" fmla="*/ 621437 w 1242874"/>
              <a:gd name="connsiteY12" fmla="*/ 62302 h 106691"/>
              <a:gd name="connsiteX13" fmla="*/ 665825 w 1242874"/>
              <a:gd name="connsiteY13" fmla="*/ 44547 h 106691"/>
              <a:gd name="connsiteX14" fmla="*/ 701336 w 1242874"/>
              <a:gd name="connsiteY14" fmla="*/ 26792 h 106691"/>
              <a:gd name="connsiteX15" fmla="*/ 736847 w 1242874"/>
              <a:gd name="connsiteY15" fmla="*/ 35669 h 106691"/>
              <a:gd name="connsiteX16" fmla="*/ 772357 w 1242874"/>
              <a:gd name="connsiteY16" fmla="*/ 80058 h 106691"/>
              <a:gd name="connsiteX17" fmla="*/ 807868 w 1242874"/>
              <a:gd name="connsiteY17" fmla="*/ 71180 h 106691"/>
              <a:gd name="connsiteX18" fmla="*/ 843379 w 1242874"/>
              <a:gd name="connsiteY18" fmla="*/ 53425 h 106691"/>
              <a:gd name="connsiteX19" fmla="*/ 905522 w 1242874"/>
              <a:gd name="connsiteY19" fmla="*/ 26792 h 106691"/>
              <a:gd name="connsiteX20" fmla="*/ 949911 w 1242874"/>
              <a:gd name="connsiteY20" fmla="*/ 62302 h 106691"/>
              <a:gd name="connsiteX21" fmla="*/ 985421 w 1242874"/>
              <a:gd name="connsiteY21" fmla="*/ 71180 h 106691"/>
              <a:gd name="connsiteX22" fmla="*/ 1012054 w 1242874"/>
              <a:gd name="connsiteY22" fmla="*/ 62302 h 106691"/>
              <a:gd name="connsiteX23" fmla="*/ 1065320 w 1242874"/>
              <a:gd name="connsiteY23" fmla="*/ 35669 h 106691"/>
              <a:gd name="connsiteX24" fmla="*/ 1091953 w 1242874"/>
              <a:gd name="connsiteY24" fmla="*/ 80058 h 106691"/>
              <a:gd name="connsiteX25" fmla="*/ 1100831 w 1242874"/>
              <a:gd name="connsiteY25" fmla="*/ 106691 h 106691"/>
              <a:gd name="connsiteX26" fmla="*/ 1145219 w 1242874"/>
              <a:gd name="connsiteY26" fmla="*/ 62302 h 106691"/>
              <a:gd name="connsiteX27" fmla="*/ 1207363 w 1242874"/>
              <a:gd name="connsiteY27" fmla="*/ 35669 h 106691"/>
              <a:gd name="connsiteX28" fmla="*/ 1242874 w 1242874"/>
              <a:gd name="connsiteY28" fmla="*/ 17914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42874" h="106691">
                <a:moveTo>
                  <a:pt x="0" y="62302"/>
                </a:moveTo>
                <a:cubicBezTo>
                  <a:pt x="12683" y="51733"/>
                  <a:pt x="61653" y="4034"/>
                  <a:pt x="88777" y="159"/>
                </a:cubicBezTo>
                <a:cubicBezTo>
                  <a:pt x="98041" y="-1164"/>
                  <a:pt x="106532" y="6077"/>
                  <a:pt x="115410" y="9036"/>
                </a:cubicBezTo>
                <a:cubicBezTo>
                  <a:pt x="176668" y="70295"/>
                  <a:pt x="139035" y="56021"/>
                  <a:pt x="230819" y="44547"/>
                </a:cubicBezTo>
                <a:cubicBezTo>
                  <a:pt x="245615" y="38629"/>
                  <a:pt x="260287" y="32387"/>
                  <a:pt x="275208" y="26792"/>
                </a:cubicBezTo>
                <a:cubicBezTo>
                  <a:pt x="283970" y="23506"/>
                  <a:pt x="292843" y="15343"/>
                  <a:pt x="301841" y="17914"/>
                </a:cubicBezTo>
                <a:cubicBezTo>
                  <a:pt x="317784" y="22469"/>
                  <a:pt x="352015" y="59211"/>
                  <a:pt x="363984" y="71180"/>
                </a:cubicBezTo>
                <a:cubicBezTo>
                  <a:pt x="376030" y="68771"/>
                  <a:pt x="429560" y="58796"/>
                  <a:pt x="443883" y="53425"/>
                </a:cubicBezTo>
                <a:cubicBezTo>
                  <a:pt x="456275" y="48778"/>
                  <a:pt x="467230" y="40882"/>
                  <a:pt x="479394" y="35669"/>
                </a:cubicBezTo>
                <a:cubicBezTo>
                  <a:pt x="487995" y="31983"/>
                  <a:pt x="497149" y="29751"/>
                  <a:pt x="506027" y="26792"/>
                </a:cubicBezTo>
                <a:cubicBezTo>
                  <a:pt x="514905" y="32710"/>
                  <a:pt x="525115" y="37003"/>
                  <a:pt x="532660" y="44547"/>
                </a:cubicBezTo>
                <a:cubicBezTo>
                  <a:pt x="540205" y="52092"/>
                  <a:pt x="539953" y="69088"/>
                  <a:pt x="550416" y="71180"/>
                </a:cubicBezTo>
                <a:cubicBezTo>
                  <a:pt x="573811" y="75859"/>
                  <a:pt x="597763" y="65261"/>
                  <a:pt x="621437" y="62302"/>
                </a:cubicBezTo>
                <a:cubicBezTo>
                  <a:pt x="636233" y="56384"/>
                  <a:pt x="651263" y="51019"/>
                  <a:pt x="665825" y="44547"/>
                </a:cubicBezTo>
                <a:cubicBezTo>
                  <a:pt x="677919" y="39172"/>
                  <a:pt x="688204" y="28434"/>
                  <a:pt x="701336" y="26792"/>
                </a:cubicBezTo>
                <a:cubicBezTo>
                  <a:pt x="713443" y="25279"/>
                  <a:pt x="725010" y="32710"/>
                  <a:pt x="736847" y="35669"/>
                </a:cubicBezTo>
                <a:cubicBezTo>
                  <a:pt x="739088" y="39030"/>
                  <a:pt x="762870" y="78477"/>
                  <a:pt x="772357" y="80058"/>
                </a:cubicBezTo>
                <a:cubicBezTo>
                  <a:pt x="784392" y="82064"/>
                  <a:pt x="796444" y="75464"/>
                  <a:pt x="807868" y="71180"/>
                </a:cubicBezTo>
                <a:cubicBezTo>
                  <a:pt x="820259" y="66533"/>
                  <a:pt x="831215" y="58638"/>
                  <a:pt x="843379" y="53425"/>
                </a:cubicBezTo>
                <a:cubicBezTo>
                  <a:pt x="934807" y="14242"/>
                  <a:pt x="787765" y="85671"/>
                  <a:pt x="905522" y="26792"/>
                </a:cubicBezTo>
                <a:cubicBezTo>
                  <a:pt x="992582" y="55810"/>
                  <a:pt x="869606" y="8765"/>
                  <a:pt x="949911" y="62302"/>
                </a:cubicBezTo>
                <a:cubicBezTo>
                  <a:pt x="960063" y="69070"/>
                  <a:pt x="973584" y="68221"/>
                  <a:pt x="985421" y="71180"/>
                </a:cubicBezTo>
                <a:cubicBezTo>
                  <a:pt x="994299" y="68221"/>
                  <a:pt x="1003684" y="66487"/>
                  <a:pt x="1012054" y="62302"/>
                </a:cubicBezTo>
                <a:cubicBezTo>
                  <a:pt x="1080893" y="27883"/>
                  <a:pt x="998377" y="57984"/>
                  <a:pt x="1065320" y="35669"/>
                </a:cubicBezTo>
                <a:cubicBezTo>
                  <a:pt x="1090470" y="111116"/>
                  <a:pt x="1055395" y="19126"/>
                  <a:pt x="1091953" y="80058"/>
                </a:cubicBezTo>
                <a:cubicBezTo>
                  <a:pt x="1096768" y="88082"/>
                  <a:pt x="1097872" y="97813"/>
                  <a:pt x="1100831" y="106691"/>
                </a:cubicBezTo>
                <a:cubicBezTo>
                  <a:pt x="1115627" y="91895"/>
                  <a:pt x="1125368" y="68919"/>
                  <a:pt x="1145219" y="62302"/>
                </a:cubicBezTo>
                <a:cubicBezTo>
                  <a:pt x="1175101" y="52342"/>
                  <a:pt x="1176643" y="53224"/>
                  <a:pt x="1207363" y="35669"/>
                </a:cubicBezTo>
                <a:cubicBezTo>
                  <a:pt x="1241307" y="16272"/>
                  <a:pt x="1221982" y="17914"/>
                  <a:pt x="1242874" y="1791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03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기본 생성자가 자동 생성되지 않는 경우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71920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클래스에 생성자가 선언되어 있는 경우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컴파일러는 기본 </a:t>
            </a:r>
            <a:r>
              <a:rPr lang="ko-KR" altLang="en-US" sz="1800" dirty="0" err="1" smtClean="0"/>
              <a:t>생성자를</a:t>
            </a:r>
            <a:r>
              <a:rPr lang="ko-KR" altLang="en-US" sz="1800" dirty="0" smtClean="0"/>
              <a:t> 자동 생성해 주지 않는다</a:t>
            </a:r>
            <a:r>
              <a:rPr lang="en-US" altLang="ko-KR" sz="1800" dirty="0" smtClean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9" y="2132856"/>
            <a:ext cx="74185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자유형 16"/>
          <p:cNvSpPr/>
          <p:nvPr/>
        </p:nvSpPr>
        <p:spPr>
          <a:xfrm>
            <a:off x="2688945" y="5733256"/>
            <a:ext cx="1242874" cy="106691"/>
          </a:xfrm>
          <a:custGeom>
            <a:avLst/>
            <a:gdLst>
              <a:gd name="connsiteX0" fmla="*/ 0 w 1242874"/>
              <a:gd name="connsiteY0" fmla="*/ 62302 h 106691"/>
              <a:gd name="connsiteX1" fmla="*/ 88777 w 1242874"/>
              <a:gd name="connsiteY1" fmla="*/ 159 h 106691"/>
              <a:gd name="connsiteX2" fmla="*/ 115410 w 1242874"/>
              <a:gd name="connsiteY2" fmla="*/ 9036 h 106691"/>
              <a:gd name="connsiteX3" fmla="*/ 230819 w 1242874"/>
              <a:gd name="connsiteY3" fmla="*/ 44547 h 106691"/>
              <a:gd name="connsiteX4" fmla="*/ 275208 w 1242874"/>
              <a:gd name="connsiteY4" fmla="*/ 26792 h 106691"/>
              <a:gd name="connsiteX5" fmla="*/ 301841 w 1242874"/>
              <a:gd name="connsiteY5" fmla="*/ 17914 h 106691"/>
              <a:gd name="connsiteX6" fmla="*/ 363984 w 1242874"/>
              <a:gd name="connsiteY6" fmla="*/ 71180 h 106691"/>
              <a:gd name="connsiteX7" fmla="*/ 443883 w 1242874"/>
              <a:gd name="connsiteY7" fmla="*/ 53425 h 106691"/>
              <a:gd name="connsiteX8" fmla="*/ 479394 w 1242874"/>
              <a:gd name="connsiteY8" fmla="*/ 35669 h 106691"/>
              <a:gd name="connsiteX9" fmla="*/ 506027 w 1242874"/>
              <a:gd name="connsiteY9" fmla="*/ 26792 h 106691"/>
              <a:gd name="connsiteX10" fmla="*/ 532660 w 1242874"/>
              <a:gd name="connsiteY10" fmla="*/ 44547 h 106691"/>
              <a:gd name="connsiteX11" fmla="*/ 550416 w 1242874"/>
              <a:gd name="connsiteY11" fmla="*/ 71180 h 106691"/>
              <a:gd name="connsiteX12" fmla="*/ 621437 w 1242874"/>
              <a:gd name="connsiteY12" fmla="*/ 62302 h 106691"/>
              <a:gd name="connsiteX13" fmla="*/ 665825 w 1242874"/>
              <a:gd name="connsiteY13" fmla="*/ 44547 h 106691"/>
              <a:gd name="connsiteX14" fmla="*/ 701336 w 1242874"/>
              <a:gd name="connsiteY14" fmla="*/ 26792 h 106691"/>
              <a:gd name="connsiteX15" fmla="*/ 736847 w 1242874"/>
              <a:gd name="connsiteY15" fmla="*/ 35669 h 106691"/>
              <a:gd name="connsiteX16" fmla="*/ 772357 w 1242874"/>
              <a:gd name="connsiteY16" fmla="*/ 80058 h 106691"/>
              <a:gd name="connsiteX17" fmla="*/ 807868 w 1242874"/>
              <a:gd name="connsiteY17" fmla="*/ 71180 h 106691"/>
              <a:gd name="connsiteX18" fmla="*/ 843379 w 1242874"/>
              <a:gd name="connsiteY18" fmla="*/ 53425 h 106691"/>
              <a:gd name="connsiteX19" fmla="*/ 905522 w 1242874"/>
              <a:gd name="connsiteY19" fmla="*/ 26792 h 106691"/>
              <a:gd name="connsiteX20" fmla="*/ 949911 w 1242874"/>
              <a:gd name="connsiteY20" fmla="*/ 62302 h 106691"/>
              <a:gd name="connsiteX21" fmla="*/ 985421 w 1242874"/>
              <a:gd name="connsiteY21" fmla="*/ 71180 h 106691"/>
              <a:gd name="connsiteX22" fmla="*/ 1012054 w 1242874"/>
              <a:gd name="connsiteY22" fmla="*/ 62302 h 106691"/>
              <a:gd name="connsiteX23" fmla="*/ 1065320 w 1242874"/>
              <a:gd name="connsiteY23" fmla="*/ 35669 h 106691"/>
              <a:gd name="connsiteX24" fmla="*/ 1091953 w 1242874"/>
              <a:gd name="connsiteY24" fmla="*/ 80058 h 106691"/>
              <a:gd name="connsiteX25" fmla="*/ 1100831 w 1242874"/>
              <a:gd name="connsiteY25" fmla="*/ 106691 h 106691"/>
              <a:gd name="connsiteX26" fmla="*/ 1145219 w 1242874"/>
              <a:gd name="connsiteY26" fmla="*/ 62302 h 106691"/>
              <a:gd name="connsiteX27" fmla="*/ 1207363 w 1242874"/>
              <a:gd name="connsiteY27" fmla="*/ 35669 h 106691"/>
              <a:gd name="connsiteX28" fmla="*/ 1242874 w 1242874"/>
              <a:gd name="connsiteY28" fmla="*/ 17914 h 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42874" h="106691">
                <a:moveTo>
                  <a:pt x="0" y="62302"/>
                </a:moveTo>
                <a:cubicBezTo>
                  <a:pt x="12683" y="51733"/>
                  <a:pt x="61653" y="4034"/>
                  <a:pt x="88777" y="159"/>
                </a:cubicBezTo>
                <a:cubicBezTo>
                  <a:pt x="98041" y="-1164"/>
                  <a:pt x="106532" y="6077"/>
                  <a:pt x="115410" y="9036"/>
                </a:cubicBezTo>
                <a:cubicBezTo>
                  <a:pt x="176668" y="70295"/>
                  <a:pt x="139035" y="56021"/>
                  <a:pt x="230819" y="44547"/>
                </a:cubicBezTo>
                <a:cubicBezTo>
                  <a:pt x="245615" y="38629"/>
                  <a:pt x="260287" y="32387"/>
                  <a:pt x="275208" y="26792"/>
                </a:cubicBezTo>
                <a:cubicBezTo>
                  <a:pt x="283970" y="23506"/>
                  <a:pt x="292843" y="15343"/>
                  <a:pt x="301841" y="17914"/>
                </a:cubicBezTo>
                <a:cubicBezTo>
                  <a:pt x="317784" y="22469"/>
                  <a:pt x="352015" y="59211"/>
                  <a:pt x="363984" y="71180"/>
                </a:cubicBezTo>
                <a:cubicBezTo>
                  <a:pt x="376030" y="68771"/>
                  <a:pt x="429560" y="58796"/>
                  <a:pt x="443883" y="53425"/>
                </a:cubicBezTo>
                <a:cubicBezTo>
                  <a:pt x="456275" y="48778"/>
                  <a:pt x="467230" y="40882"/>
                  <a:pt x="479394" y="35669"/>
                </a:cubicBezTo>
                <a:cubicBezTo>
                  <a:pt x="487995" y="31983"/>
                  <a:pt x="497149" y="29751"/>
                  <a:pt x="506027" y="26792"/>
                </a:cubicBezTo>
                <a:cubicBezTo>
                  <a:pt x="514905" y="32710"/>
                  <a:pt x="525115" y="37003"/>
                  <a:pt x="532660" y="44547"/>
                </a:cubicBezTo>
                <a:cubicBezTo>
                  <a:pt x="540205" y="52092"/>
                  <a:pt x="539953" y="69088"/>
                  <a:pt x="550416" y="71180"/>
                </a:cubicBezTo>
                <a:cubicBezTo>
                  <a:pt x="573811" y="75859"/>
                  <a:pt x="597763" y="65261"/>
                  <a:pt x="621437" y="62302"/>
                </a:cubicBezTo>
                <a:cubicBezTo>
                  <a:pt x="636233" y="56384"/>
                  <a:pt x="651263" y="51019"/>
                  <a:pt x="665825" y="44547"/>
                </a:cubicBezTo>
                <a:cubicBezTo>
                  <a:pt x="677919" y="39172"/>
                  <a:pt x="688204" y="28434"/>
                  <a:pt x="701336" y="26792"/>
                </a:cubicBezTo>
                <a:cubicBezTo>
                  <a:pt x="713443" y="25279"/>
                  <a:pt x="725010" y="32710"/>
                  <a:pt x="736847" y="35669"/>
                </a:cubicBezTo>
                <a:cubicBezTo>
                  <a:pt x="739088" y="39030"/>
                  <a:pt x="762870" y="78477"/>
                  <a:pt x="772357" y="80058"/>
                </a:cubicBezTo>
                <a:cubicBezTo>
                  <a:pt x="784392" y="82064"/>
                  <a:pt x="796444" y="75464"/>
                  <a:pt x="807868" y="71180"/>
                </a:cubicBezTo>
                <a:cubicBezTo>
                  <a:pt x="820259" y="66533"/>
                  <a:pt x="831215" y="58638"/>
                  <a:pt x="843379" y="53425"/>
                </a:cubicBezTo>
                <a:cubicBezTo>
                  <a:pt x="934807" y="14242"/>
                  <a:pt x="787765" y="85671"/>
                  <a:pt x="905522" y="26792"/>
                </a:cubicBezTo>
                <a:cubicBezTo>
                  <a:pt x="992582" y="55810"/>
                  <a:pt x="869606" y="8765"/>
                  <a:pt x="949911" y="62302"/>
                </a:cubicBezTo>
                <a:cubicBezTo>
                  <a:pt x="960063" y="69070"/>
                  <a:pt x="973584" y="68221"/>
                  <a:pt x="985421" y="71180"/>
                </a:cubicBezTo>
                <a:cubicBezTo>
                  <a:pt x="994299" y="68221"/>
                  <a:pt x="1003684" y="66487"/>
                  <a:pt x="1012054" y="62302"/>
                </a:cubicBezTo>
                <a:cubicBezTo>
                  <a:pt x="1080893" y="27883"/>
                  <a:pt x="998377" y="57984"/>
                  <a:pt x="1065320" y="35669"/>
                </a:cubicBezTo>
                <a:cubicBezTo>
                  <a:pt x="1090470" y="111116"/>
                  <a:pt x="1055395" y="19126"/>
                  <a:pt x="1091953" y="80058"/>
                </a:cubicBezTo>
                <a:cubicBezTo>
                  <a:pt x="1096768" y="88082"/>
                  <a:pt x="1097872" y="97813"/>
                  <a:pt x="1100831" y="106691"/>
                </a:cubicBezTo>
                <a:cubicBezTo>
                  <a:pt x="1115627" y="91895"/>
                  <a:pt x="1125368" y="68919"/>
                  <a:pt x="1145219" y="62302"/>
                </a:cubicBezTo>
                <a:cubicBezTo>
                  <a:pt x="1175101" y="52342"/>
                  <a:pt x="1176643" y="53224"/>
                  <a:pt x="1207363" y="35669"/>
                </a:cubicBezTo>
                <a:cubicBezTo>
                  <a:pt x="1241307" y="16272"/>
                  <a:pt x="1221982" y="17914"/>
                  <a:pt x="1242874" y="1791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this </a:t>
            </a:r>
            <a:r>
              <a:rPr lang="ko-KR" altLang="en-US" dirty="0" err="1" smtClean="0"/>
              <a:t>레퍼런스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14348" y="1285860"/>
            <a:ext cx="7929618" cy="52864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this</a:t>
            </a:r>
          </a:p>
          <a:p>
            <a:pPr lvl="1"/>
            <a:r>
              <a:rPr lang="ko-KR" altLang="en-US" dirty="0" smtClean="0"/>
              <a:t>객체 자신에 대한 </a:t>
            </a:r>
            <a:r>
              <a:rPr lang="ko-KR" altLang="en-US" dirty="0" err="1" smtClean="0"/>
              <a:t>레퍼런스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컴파일러에 의해 자동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개발자는 사용하기만 하면 됨</a:t>
            </a:r>
            <a:endParaRPr lang="en-US" altLang="ko-KR" dirty="0" smtClean="0"/>
          </a:p>
          <a:p>
            <a:pPr lvl="2"/>
            <a:r>
              <a:rPr lang="en-US" altLang="ko-KR" b="1" dirty="0" smtClean="0">
                <a:solidFill>
                  <a:srgbClr val="FF0000"/>
                </a:solidFill>
              </a:rPr>
              <a:t>this.</a:t>
            </a:r>
            <a:r>
              <a:rPr lang="ko-KR" altLang="en-US" b="1" dirty="0" smtClean="0">
                <a:solidFill>
                  <a:srgbClr val="FF0000"/>
                </a:solidFill>
              </a:rPr>
              <a:t>멤버 </a:t>
            </a:r>
            <a:r>
              <a:rPr lang="ko-KR" altLang="en-US" dirty="0" smtClean="0"/>
              <a:t>형태로 멤버를 접근할 때 사용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788024" y="2981851"/>
            <a:ext cx="338437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/>
              <a:t>public class Circle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radius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/>
              <a:t>	public Circle() { </a:t>
            </a:r>
            <a:r>
              <a:rPr lang="en-US" altLang="ko-KR" sz="1400" b="1" dirty="0" err="1" smtClean="0"/>
              <a:t>this.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radius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1; }</a:t>
            </a:r>
          </a:p>
          <a:p>
            <a:pPr defTabSz="180000"/>
            <a:r>
              <a:rPr lang="en-US" altLang="ko-KR" sz="1400" dirty="0"/>
              <a:t>	public Circle(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radius</a:t>
            </a:r>
            <a:r>
              <a:rPr lang="en-US" altLang="ko-KR" sz="1400" dirty="0" smtClean="0"/>
              <a:t>) {</a:t>
            </a:r>
          </a:p>
          <a:p>
            <a:pPr defTabSz="180000"/>
            <a:r>
              <a:rPr lang="en-US" altLang="ko-KR" sz="1400" b="1" dirty="0"/>
              <a:t>	</a:t>
            </a:r>
            <a:r>
              <a:rPr lang="en-US" altLang="ko-KR" sz="1400" b="1" dirty="0" smtClean="0"/>
              <a:t>	</a:t>
            </a:r>
            <a:r>
              <a:rPr lang="en-US" altLang="ko-KR" sz="1400" b="1" dirty="0" err="1" smtClean="0"/>
              <a:t>this.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radius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radius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double </a:t>
            </a:r>
            <a:r>
              <a:rPr lang="en-US" altLang="ko-KR" sz="1400" dirty="0" err="1"/>
              <a:t>getArea</a:t>
            </a:r>
            <a:r>
              <a:rPr lang="en-US" altLang="ko-KR" sz="1400" dirty="0"/>
              <a:t>() { 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return 3.14*</a:t>
            </a:r>
            <a:r>
              <a:rPr lang="en-US" altLang="ko-KR" sz="1400" b="1" dirty="0" err="1" smtClean="0"/>
              <a:t>this.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radius</a:t>
            </a:r>
            <a:r>
              <a:rPr lang="en-US" altLang="ko-KR" sz="1400" dirty="0" smtClean="0"/>
              <a:t>*</a:t>
            </a:r>
            <a:r>
              <a:rPr lang="en-US" altLang="ko-KR" sz="1400" b="1" dirty="0" err="1" smtClean="0"/>
              <a:t>this.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radius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}</a:t>
            </a:r>
          </a:p>
          <a:p>
            <a:pPr defTabSz="180000"/>
            <a:r>
              <a:rPr lang="en-US" altLang="ko-KR" sz="1400" dirty="0"/>
              <a:t>	...</a:t>
            </a:r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2981851"/>
            <a:ext cx="316835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 smtClean="0"/>
              <a:t>public </a:t>
            </a:r>
            <a:r>
              <a:rPr lang="en-US" altLang="ko-KR" sz="1400" b="1" dirty="0"/>
              <a:t>class Circle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radius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public Circle() { radius = 1; }</a:t>
            </a:r>
          </a:p>
          <a:p>
            <a:pPr defTabSz="180000"/>
            <a:r>
              <a:rPr lang="en-US" altLang="ko-KR" sz="1400" dirty="0"/>
              <a:t>	public </a:t>
            </a:r>
            <a:r>
              <a:rPr lang="en-US" altLang="ko-KR" sz="1400" dirty="0" smtClean="0"/>
              <a:t>Circle(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r) { radius = r; }</a:t>
            </a:r>
          </a:p>
          <a:p>
            <a:pPr defTabSz="180000"/>
            <a:r>
              <a:rPr lang="en-US" altLang="ko-KR" sz="1400" dirty="0" smtClean="0"/>
              <a:t>	double </a:t>
            </a:r>
            <a:r>
              <a:rPr lang="en-US" altLang="ko-KR" sz="1400" dirty="0" err="1"/>
              <a:t>getArea</a:t>
            </a:r>
            <a:r>
              <a:rPr lang="en-US" altLang="ko-KR" sz="1400" dirty="0"/>
              <a:t>() </a:t>
            </a:r>
            <a:r>
              <a:rPr lang="en-US" altLang="ko-KR" sz="1400" dirty="0" smtClean="0"/>
              <a:t>{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return </a:t>
            </a:r>
            <a:r>
              <a:rPr lang="en-US" altLang="ko-KR" sz="1400" dirty="0"/>
              <a:t>3.14*radius*radius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}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...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7" name="등호 6"/>
          <p:cNvSpPr/>
          <p:nvPr/>
        </p:nvSpPr>
        <p:spPr>
          <a:xfrm>
            <a:off x="4139952" y="3766491"/>
            <a:ext cx="360040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659507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this</a:t>
            </a:r>
            <a:r>
              <a:rPr lang="ko-KR" altLang="en-US" sz="1400" dirty="0" smtClean="0"/>
              <a:t>를 사용하여 수정한 경우</a:t>
            </a:r>
            <a:endParaRPr lang="ko-KR" altLang="en-US" sz="1400" dirty="0"/>
          </a:p>
        </p:txBody>
      </p:sp>
      <p:sp>
        <p:nvSpPr>
          <p:cNvPr id="9" name="자유형 8"/>
          <p:cNvSpPr/>
          <p:nvPr/>
        </p:nvSpPr>
        <p:spPr>
          <a:xfrm>
            <a:off x="4715884" y="3435658"/>
            <a:ext cx="1003309" cy="941941"/>
          </a:xfrm>
          <a:custGeom>
            <a:avLst/>
            <a:gdLst>
              <a:gd name="connsiteX0" fmla="*/ 1003309 w 1003309"/>
              <a:gd name="connsiteY0" fmla="*/ 834501 h 941941"/>
              <a:gd name="connsiteX1" fmla="*/ 736979 w 1003309"/>
              <a:gd name="connsiteY1" fmla="*/ 941033 h 941941"/>
              <a:gd name="connsiteX2" fmla="*/ 133297 w 1003309"/>
              <a:gd name="connsiteY2" fmla="*/ 781235 h 941941"/>
              <a:gd name="connsiteX3" fmla="*/ 35643 w 1003309"/>
              <a:gd name="connsiteY3" fmla="*/ 266330 h 941941"/>
              <a:gd name="connsiteX4" fmla="*/ 603814 w 1003309"/>
              <a:gd name="connsiteY4" fmla="*/ 0 h 9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9" h="941941">
                <a:moveTo>
                  <a:pt x="1003309" y="834501"/>
                </a:moveTo>
                <a:cubicBezTo>
                  <a:pt x="942645" y="892206"/>
                  <a:pt x="881981" y="949911"/>
                  <a:pt x="736979" y="941033"/>
                </a:cubicBezTo>
                <a:cubicBezTo>
                  <a:pt x="591977" y="932155"/>
                  <a:pt x="250186" y="893686"/>
                  <a:pt x="133297" y="781235"/>
                </a:cubicBezTo>
                <a:cubicBezTo>
                  <a:pt x="16408" y="668784"/>
                  <a:pt x="-42777" y="396536"/>
                  <a:pt x="35643" y="266330"/>
                </a:cubicBezTo>
                <a:cubicBezTo>
                  <a:pt x="114062" y="136124"/>
                  <a:pt x="358938" y="68062"/>
                  <a:pt x="603814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740125" y="4074850"/>
            <a:ext cx="363704" cy="298664"/>
          </a:xfrm>
          <a:custGeom>
            <a:avLst/>
            <a:gdLst>
              <a:gd name="connsiteX0" fmla="*/ 0 w 363704"/>
              <a:gd name="connsiteY0" fmla="*/ 221942 h 298664"/>
              <a:gd name="connsiteX1" fmla="*/ 284085 w 363704"/>
              <a:gd name="connsiteY1" fmla="*/ 292964 h 298664"/>
              <a:gd name="connsiteX2" fmla="*/ 355107 w 363704"/>
              <a:gd name="connsiteY2" fmla="*/ 88777 h 298664"/>
              <a:gd name="connsiteX3" fmla="*/ 124287 w 363704"/>
              <a:gd name="connsiteY3" fmla="*/ 0 h 2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04" h="298664">
                <a:moveTo>
                  <a:pt x="0" y="221942"/>
                </a:moveTo>
                <a:cubicBezTo>
                  <a:pt x="112450" y="268550"/>
                  <a:pt x="224901" y="315158"/>
                  <a:pt x="284085" y="292964"/>
                </a:cubicBezTo>
                <a:cubicBezTo>
                  <a:pt x="343270" y="270770"/>
                  <a:pt x="381740" y="137604"/>
                  <a:pt x="355107" y="88777"/>
                </a:cubicBezTo>
                <a:cubicBezTo>
                  <a:pt x="328474" y="39950"/>
                  <a:pt x="226380" y="19975"/>
                  <a:pt x="12428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속에서의 </a:t>
            </a:r>
            <a:r>
              <a:rPr lang="en-US" altLang="ko-KR" dirty="0" smtClean="0"/>
              <a:t>this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8531"/>
            <a:ext cx="8549692" cy="45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this </a:t>
            </a:r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660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59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this()</a:t>
            </a:r>
            <a:r>
              <a:rPr lang="ko-KR" altLang="en-US" smtClean="0"/>
              <a:t>로 다른 생성자 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this()</a:t>
            </a:r>
          </a:p>
          <a:p>
            <a:pPr lvl="1"/>
            <a:r>
              <a:rPr lang="ko-KR" altLang="en-US" dirty="0" smtClean="0"/>
              <a:t>같은 클래스의 다른 </a:t>
            </a:r>
            <a:r>
              <a:rPr lang="ko-KR" altLang="en-US" dirty="0" err="1" smtClean="0"/>
              <a:t>생성자</a:t>
            </a:r>
            <a:r>
              <a:rPr lang="ko-KR" altLang="en-US" dirty="0" smtClean="0"/>
              <a:t> 호출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생성자</a:t>
            </a:r>
            <a:r>
              <a:rPr lang="ko-KR" altLang="en-US" dirty="0" smtClean="0"/>
              <a:t> 내에서만 사용 가능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생성자</a:t>
            </a:r>
            <a:r>
              <a:rPr lang="ko-KR" altLang="en-US" dirty="0" smtClean="0"/>
              <a:t> 코드의 제일 처음에 있어야 함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this() </a:t>
            </a:r>
            <a:r>
              <a:rPr lang="ko-KR" altLang="en-US" dirty="0" smtClean="0"/>
              <a:t>사용 실패 사례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19672" y="3645024"/>
            <a:ext cx="554461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180000"/>
            <a:r>
              <a:rPr lang="en-US" altLang="ko-KR" sz="1200" dirty="0" smtClean="0"/>
              <a:t>public Book()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("</a:t>
            </a:r>
            <a:r>
              <a:rPr lang="ko-KR" altLang="en-US" sz="1200" dirty="0" err="1" smtClean="0"/>
              <a:t>생성자</a:t>
            </a:r>
            <a:r>
              <a:rPr lang="ko-KR" altLang="en-US" sz="1200" dirty="0" smtClean="0"/>
              <a:t> 호출됨</a:t>
            </a:r>
            <a:r>
              <a:rPr lang="en-US" altLang="ko-KR" sz="1200" dirty="0" smtClean="0"/>
              <a:t>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this("", "</a:t>
            </a:r>
            <a:r>
              <a:rPr lang="en-US" altLang="ko-KR" sz="1200" b="1" dirty="0"/>
              <a:t>"</a:t>
            </a:r>
            <a:r>
              <a:rPr lang="en-US" altLang="ko-KR" sz="1200" b="1" dirty="0" smtClean="0"/>
              <a:t>, 0); </a:t>
            </a:r>
            <a:r>
              <a:rPr lang="en-US" altLang="ko-KR" sz="1200" dirty="0" smtClean="0"/>
              <a:t>// </a:t>
            </a:r>
            <a:r>
              <a:rPr lang="ko-KR" altLang="en-US" sz="1200" dirty="0" smtClean="0"/>
              <a:t>생성자의 첫 번째 문장이 아니기 때문에 컴파일 오류</a:t>
            </a:r>
          </a:p>
          <a:p>
            <a:pPr defTabSz="18000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97029"/>
            <a:ext cx="359082" cy="2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4-5 this()</a:t>
            </a:r>
            <a:r>
              <a:rPr lang="ko-KR" altLang="en-US" dirty="0" smtClean="0"/>
              <a:t>로 다른 </a:t>
            </a:r>
            <a:r>
              <a:rPr lang="ko-KR" altLang="en-US" dirty="0" err="1" smtClean="0"/>
              <a:t>생성자</a:t>
            </a:r>
            <a:r>
              <a:rPr lang="ko-KR" altLang="en-US" dirty="0" smtClean="0"/>
              <a:t> 호출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1559" y="1268760"/>
            <a:ext cx="782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예제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4-4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작성한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Book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클래스의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생성자를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this()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이용하여 수정하라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5696" y="1736801"/>
            <a:ext cx="4968552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public class Book {</a:t>
            </a:r>
          </a:p>
          <a:p>
            <a:pPr defTabSz="180000"/>
            <a:r>
              <a:rPr lang="en-US" altLang="ko-KR" sz="1200" dirty="0" smtClean="0"/>
              <a:t>	String </a:t>
            </a:r>
            <a:r>
              <a:rPr lang="en-US" altLang="ko-KR" sz="1200" dirty="0"/>
              <a:t>title;</a:t>
            </a:r>
          </a:p>
          <a:p>
            <a:pPr defTabSz="180000"/>
            <a:r>
              <a:rPr lang="en-US" altLang="ko-KR" sz="1200" dirty="0" smtClean="0"/>
              <a:t>	String </a:t>
            </a:r>
            <a:r>
              <a:rPr lang="en-US" altLang="ko-KR" sz="1200" dirty="0"/>
              <a:t>author;</a:t>
            </a:r>
          </a:p>
          <a:p>
            <a:pPr defTabSz="180000"/>
            <a:r>
              <a:rPr lang="en-US" altLang="ko-KR" sz="1200" dirty="0" smtClean="0"/>
              <a:t>	void </a:t>
            </a:r>
            <a:r>
              <a:rPr lang="en-US" altLang="ko-KR" sz="1200" dirty="0"/>
              <a:t>show() {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(title + " " + author); </a:t>
            </a:r>
            <a:r>
              <a:rPr lang="en-US" altLang="ko-KR" sz="1200" dirty="0" smtClean="0"/>
              <a:t>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Book()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this</a:t>
            </a:r>
            <a:r>
              <a:rPr lang="en-US" altLang="ko-KR" sz="1200" b="1" dirty="0"/>
              <a:t>("", "");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 err="1"/>
              <a:t>생성자</a:t>
            </a:r>
            <a:r>
              <a:rPr lang="ko-KR" altLang="en-US" sz="1200" dirty="0"/>
              <a:t> 호출됨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Book(String title)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this(title</a:t>
            </a:r>
            <a:r>
              <a:rPr lang="en-US" altLang="ko-KR" sz="1200" b="1" dirty="0"/>
              <a:t>, "</a:t>
            </a:r>
            <a:r>
              <a:rPr lang="ko-KR" altLang="en-US" sz="1200" b="1" dirty="0"/>
              <a:t>작자미상</a:t>
            </a:r>
            <a:r>
              <a:rPr lang="en-US" altLang="ko-KR" sz="1200" b="1" dirty="0"/>
              <a:t>");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Book(String title, String author)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this.title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title</a:t>
            </a:r>
            <a:r>
              <a:rPr lang="en-US" altLang="ko-KR" sz="1200" dirty="0" smtClean="0"/>
              <a:t>; </a:t>
            </a:r>
            <a:r>
              <a:rPr lang="en-US" altLang="ko-KR" sz="1200" dirty="0" err="1" smtClean="0"/>
              <a:t>this.author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author;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 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Book </a:t>
            </a:r>
            <a:r>
              <a:rPr lang="en-US" altLang="ko-KR" sz="1200" dirty="0" err="1"/>
              <a:t>javaBook</a:t>
            </a:r>
            <a:r>
              <a:rPr lang="en-US" altLang="ko-KR" sz="1200" dirty="0"/>
              <a:t> = new Book("Java", "</a:t>
            </a:r>
            <a:r>
              <a:rPr lang="ko-KR" altLang="en-US" sz="1200" dirty="0"/>
              <a:t>황기태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Book </a:t>
            </a:r>
            <a:r>
              <a:rPr lang="en-US" altLang="ko-KR" sz="1200" dirty="0"/>
              <a:t>bible = </a:t>
            </a:r>
            <a:r>
              <a:rPr lang="en-US" altLang="ko-KR" sz="1200" b="1" dirty="0"/>
              <a:t>new Book("Bible");</a:t>
            </a:r>
          </a:p>
          <a:p>
            <a:pPr defTabSz="180000"/>
            <a:r>
              <a:rPr lang="en-US" altLang="ko-KR" sz="1200" dirty="0" smtClean="0"/>
              <a:t>		Book </a:t>
            </a:r>
            <a:r>
              <a:rPr lang="en-US" altLang="ko-KR" sz="1200" dirty="0" err="1"/>
              <a:t>emptyBook</a:t>
            </a:r>
            <a:r>
              <a:rPr lang="en-US" altLang="ko-KR" sz="1200" dirty="0"/>
              <a:t> = new Book</a:t>
            </a:r>
            <a:r>
              <a:rPr lang="en-US" altLang="ko-KR" sz="1200" dirty="0" smtClean="0"/>
              <a:t>();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bible.show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6948264" y="5991671"/>
            <a:ext cx="1277888" cy="461665"/>
          </a:xfrm>
          <a:prstGeom prst="rect">
            <a:avLst/>
          </a:prstGeom>
          <a:solidFill>
            <a:srgbClr val="DAEEC4"/>
          </a:solidFill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생성자</a:t>
            </a:r>
            <a:r>
              <a:rPr lang="ko-KR" altLang="en-US" sz="1200" dirty="0"/>
              <a:t> 호출됨</a:t>
            </a:r>
          </a:p>
          <a:p>
            <a:r>
              <a:rPr lang="en-US" altLang="ko-KR" sz="1200" dirty="0"/>
              <a:t>Bible </a:t>
            </a:r>
            <a:r>
              <a:rPr lang="ko-KR" altLang="en-US" sz="1200" dirty="0"/>
              <a:t>작자미상</a:t>
            </a:r>
          </a:p>
        </p:txBody>
      </p:sp>
      <p:sp>
        <p:nvSpPr>
          <p:cNvPr id="11" name="자유형 10"/>
          <p:cNvSpPr/>
          <p:nvPr/>
        </p:nvSpPr>
        <p:spPr>
          <a:xfrm>
            <a:off x="3877573" y="3742304"/>
            <a:ext cx="2621583" cy="1633258"/>
          </a:xfrm>
          <a:custGeom>
            <a:avLst/>
            <a:gdLst>
              <a:gd name="connsiteX0" fmla="*/ 790112 w 2621583"/>
              <a:gd name="connsiteY0" fmla="*/ 1624614 h 1633258"/>
              <a:gd name="connsiteX1" fmla="*/ 1766656 w 2621583"/>
              <a:gd name="connsiteY1" fmla="*/ 1571348 h 1633258"/>
              <a:gd name="connsiteX2" fmla="*/ 2494625 w 2621583"/>
              <a:gd name="connsiteY2" fmla="*/ 1162975 h 1633258"/>
              <a:gd name="connsiteX3" fmla="*/ 2361460 w 2621583"/>
              <a:gd name="connsiteY3" fmla="*/ 443884 h 1633258"/>
              <a:gd name="connsiteX4" fmla="*/ 0 w 2621583"/>
              <a:gd name="connsiteY4" fmla="*/ 0 h 163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583" h="1633258">
                <a:moveTo>
                  <a:pt x="790112" y="1624614"/>
                </a:moveTo>
                <a:cubicBezTo>
                  <a:pt x="1136341" y="1636451"/>
                  <a:pt x="1482571" y="1648288"/>
                  <a:pt x="1766656" y="1571348"/>
                </a:cubicBezTo>
                <a:cubicBezTo>
                  <a:pt x="2050741" y="1494408"/>
                  <a:pt x="2395491" y="1350885"/>
                  <a:pt x="2494625" y="1162975"/>
                </a:cubicBezTo>
                <a:cubicBezTo>
                  <a:pt x="2593759" y="975065"/>
                  <a:pt x="2777231" y="637713"/>
                  <a:pt x="2361460" y="443884"/>
                </a:cubicBezTo>
                <a:cubicBezTo>
                  <a:pt x="1945689" y="250055"/>
                  <a:pt x="972844" y="125027"/>
                  <a:pt x="0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1825922" y="3910980"/>
            <a:ext cx="2272625" cy="559293"/>
          </a:xfrm>
          <a:custGeom>
            <a:avLst/>
            <a:gdLst>
              <a:gd name="connsiteX0" fmla="*/ 1962874 w 2272625"/>
              <a:gd name="connsiteY0" fmla="*/ 0 h 559293"/>
              <a:gd name="connsiteX1" fmla="*/ 2131550 w 2272625"/>
              <a:gd name="connsiteY1" fmla="*/ 186431 h 559293"/>
              <a:gd name="connsiteX2" fmla="*/ 169585 w 2272625"/>
              <a:gd name="connsiteY2" fmla="*/ 408373 h 559293"/>
              <a:gd name="connsiteX3" fmla="*/ 231728 w 2272625"/>
              <a:gd name="connsiteY3" fmla="*/ 559293 h 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25" h="559293">
                <a:moveTo>
                  <a:pt x="1962874" y="0"/>
                </a:moveTo>
                <a:cubicBezTo>
                  <a:pt x="2196653" y="59184"/>
                  <a:pt x="2430432" y="118369"/>
                  <a:pt x="2131550" y="186431"/>
                </a:cubicBezTo>
                <a:cubicBezTo>
                  <a:pt x="1832668" y="254493"/>
                  <a:pt x="486222" y="346229"/>
                  <a:pt x="169585" y="408373"/>
                </a:cubicBezTo>
                <a:cubicBezTo>
                  <a:pt x="-147052" y="470517"/>
                  <a:pt x="42338" y="514905"/>
                  <a:pt x="231728" y="5592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251520" y="3861441"/>
            <a:ext cx="1463447" cy="459700"/>
          </a:xfrm>
          <a:prstGeom prst="wedgeRoundRectCallout">
            <a:avLst>
              <a:gd name="adj1" fmla="val 74408"/>
              <a:gd name="adj2" fmla="val 451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50" dirty="0"/>
              <a:t>title = "Bible</a:t>
            </a:r>
            <a:r>
              <a:rPr lang="en-US" altLang="ko-KR" sz="1050" dirty="0" smtClean="0"/>
              <a:t>" </a:t>
            </a:r>
          </a:p>
          <a:p>
            <a:r>
              <a:rPr lang="en-US" altLang="ko-KR" sz="1050" dirty="0" smtClean="0"/>
              <a:t>author </a:t>
            </a:r>
            <a:r>
              <a:rPr lang="en-US" altLang="ko-KR" sz="1050" dirty="0"/>
              <a:t>= "</a:t>
            </a:r>
            <a:r>
              <a:rPr lang="ko-KR" altLang="en-US" sz="1050" dirty="0"/>
              <a:t>작자미상</a:t>
            </a:r>
            <a:r>
              <a:rPr lang="en-US" altLang="ko-KR" sz="1050" dirty="0"/>
              <a:t>"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615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98592"/>
            <a:ext cx="5832648" cy="319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3151252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자바의 객체 배열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객체에 대한 </a:t>
            </a:r>
            <a:r>
              <a:rPr lang="ko-KR" altLang="en-US" sz="1600" dirty="0" err="1" smtClean="0"/>
              <a:t>레퍼런스</a:t>
            </a:r>
            <a:r>
              <a:rPr lang="ko-KR" altLang="en-US" sz="1600" dirty="0" smtClean="0"/>
              <a:t> 배열임</a:t>
            </a:r>
            <a:endParaRPr lang="en-US" altLang="ko-KR" sz="1600" dirty="0" smtClean="0"/>
          </a:p>
          <a:p>
            <a:r>
              <a:rPr lang="ko-KR" altLang="en-US" sz="1800" dirty="0" smtClean="0"/>
              <a:t>자바의 객체 배열 만들기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단계</a:t>
            </a:r>
            <a:endParaRPr lang="en-US" altLang="ko-KR" sz="1800" dirty="0" smtClean="0"/>
          </a:p>
          <a:p>
            <a:pPr marL="365760" lvl="1" indent="0">
              <a:buNone/>
            </a:pPr>
            <a:r>
              <a:rPr lang="ko-KR" altLang="en-US" sz="1600" dirty="0" smtClean="0">
                <a:sym typeface="Wingdings"/>
              </a:rPr>
              <a:t> </a:t>
            </a:r>
            <a:r>
              <a:rPr lang="ko-KR" altLang="en-US" sz="1600" dirty="0" smtClean="0"/>
              <a:t>배열 </a:t>
            </a:r>
            <a:r>
              <a:rPr lang="ko-KR" altLang="en-US" sz="1600" dirty="0" err="1" smtClean="0"/>
              <a:t>레퍼런스</a:t>
            </a:r>
            <a:r>
              <a:rPr lang="ko-KR" altLang="en-US" sz="1600" dirty="0" smtClean="0"/>
              <a:t> 변수 선언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ko-KR" altLang="en-US" sz="1600" dirty="0" smtClean="0">
                <a:sym typeface="Wingdings"/>
              </a:rPr>
              <a:t> </a:t>
            </a:r>
            <a:r>
              <a:rPr lang="ko-KR" altLang="en-US" sz="1600" dirty="0" err="1" smtClean="0"/>
              <a:t>레퍼런스</a:t>
            </a:r>
            <a:r>
              <a:rPr lang="ko-KR" altLang="en-US" sz="1600" dirty="0" smtClean="0"/>
              <a:t> 배열 생성</a:t>
            </a:r>
            <a:endParaRPr lang="en-US" altLang="ko-KR" sz="1600" dirty="0" smtClean="0"/>
          </a:p>
          <a:p>
            <a:pPr marL="365760" lvl="1" indent="0">
              <a:buNone/>
            </a:pPr>
            <a:r>
              <a:rPr lang="ko-KR" altLang="en-US" sz="1600" dirty="0" smtClean="0">
                <a:sym typeface="Wingdings"/>
              </a:rPr>
              <a:t> </a:t>
            </a:r>
            <a:r>
              <a:rPr lang="ko-KR" altLang="en-US" sz="1600" dirty="0" smtClean="0"/>
              <a:t>배열의 각 원소 객체 생성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97021" y="48489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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4038" y="350068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0228" y="40050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58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세상 모든 것이 객체다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세상 모든 것이 객체다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 smtClean="0"/>
              <a:t>실세계</a:t>
            </a:r>
            <a:r>
              <a:rPr lang="ko-KR" altLang="en-US" dirty="0" smtClean="0"/>
              <a:t> 객체의 특징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객체마다 고유한 특성</a:t>
            </a:r>
            <a:r>
              <a:rPr lang="en-US" altLang="ko-KR" dirty="0" smtClean="0"/>
              <a:t>(state)</a:t>
            </a:r>
            <a:r>
              <a:rPr lang="ko-KR" altLang="en-US" dirty="0" smtClean="0"/>
              <a:t>와 행동</a:t>
            </a:r>
            <a:r>
              <a:rPr lang="en-US" altLang="ko-KR" dirty="0" smtClean="0"/>
              <a:t>(behavior)</a:t>
            </a:r>
            <a:r>
              <a:rPr lang="ko-KR" altLang="en-US" dirty="0" smtClean="0"/>
              <a:t>를 가짐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다른 객체들과 정보를 주고 받는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상호작용하면서 살아감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 프로그램에서 객체 사례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테트리스</a:t>
            </a:r>
            <a:r>
              <a:rPr lang="ko-KR" altLang="en-US" dirty="0" smtClean="0"/>
              <a:t> 게임의 각 블록들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한글 프로그램의 메뉴나 버튼들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87" y="1844824"/>
            <a:ext cx="7458869" cy="18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52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객체 배열 선언과 </a:t>
            </a:r>
            <a:r>
              <a:rPr lang="ko-KR" altLang="en-US" dirty="0" smtClean="0"/>
              <a:t>생성 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44695" y="1628801"/>
            <a:ext cx="8459753" cy="3528392"/>
            <a:chOff x="143794" y="2409707"/>
            <a:chExt cx="8845996" cy="368358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0" y="2420888"/>
              <a:ext cx="8825360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33286" y="3056038"/>
              <a:ext cx="1047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ym typeface="Wingdings"/>
                </a:rPr>
                <a:t> 객체 생성</a:t>
              </a:r>
              <a:endParaRPr lang="ko-KR" alt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794" y="2409707"/>
              <a:ext cx="2595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ym typeface="Wingdings"/>
                </a:rPr>
                <a:t> 배열에 대한 </a:t>
              </a:r>
              <a:r>
                <a:rPr lang="ko-KR" altLang="en-US" sz="1200" dirty="0" err="1" smtClean="0">
                  <a:sym typeface="Wingdings"/>
                </a:rPr>
                <a:t>레퍼런스</a:t>
              </a:r>
              <a:r>
                <a:rPr lang="ko-KR" altLang="en-US" sz="1200" dirty="0" smtClean="0">
                  <a:sym typeface="Wingdings"/>
                </a:rPr>
                <a:t> 변수 선언</a:t>
              </a:r>
              <a:endParaRPr lang="ko-KR" alt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4903" y="2420740"/>
              <a:ext cx="1717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ym typeface="Wingdings"/>
                </a:rPr>
                <a:t> </a:t>
              </a:r>
              <a:r>
                <a:rPr lang="ko-KR" altLang="en-US" sz="1200" dirty="0" err="1" smtClean="0">
                  <a:sym typeface="Wingdings"/>
                </a:rPr>
                <a:t>레퍼런스</a:t>
              </a:r>
              <a:r>
                <a:rPr lang="ko-KR" altLang="en-US" sz="1200" dirty="0" smtClean="0">
                  <a:sym typeface="Wingdings"/>
                </a:rPr>
                <a:t> 배열 생성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4-6 : Circle </a:t>
            </a:r>
            <a:r>
              <a:rPr lang="ko-KR" altLang="en-US" dirty="0" smtClean="0"/>
              <a:t>배열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59" y="1357931"/>
            <a:ext cx="7848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Circle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개를 가지는 배열을 생성하고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Circle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객체의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반지름을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까지 각각 지정한 후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면적을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출력하라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7" y="2060848"/>
            <a:ext cx="460851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b="1" dirty="0"/>
              <a:t>class Circle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radius;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Circle(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radius)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this.radius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radius;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double </a:t>
            </a:r>
            <a:r>
              <a:rPr lang="en-US" altLang="ko-KR" sz="1200" dirty="0" err="1"/>
              <a:t>getArea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return </a:t>
            </a:r>
            <a:r>
              <a:rPr lang="en-US" altLang="ko-KR" sz="1200" dirty="0"/>
              <a:t>3.14*radius*radius;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b="1" dirty="0" smtClean="0"/>
              <a:t>public </a:t>
            </a:r>
            <a:r>
              <a:rPr lang="en-US" altLang="ko-KR" sz="1200" b="1" dirty="0"/>
              <a:t>class </a:t>
            </a:r>
            <a:r>
              <a:rPr lang="en-US" altLang="ko-KR" sz="1200" b="1" dirty="0" err="1"/>
              <a:t>CircleArray</a:t>
            </a:r>
            <a:r>
              <a:rPr lang="en-US" altLang="ko-KR" sz="1200" b="1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Circle </a:t>
            </a:r>
            <a:r>
              <a:rPr lang="en-US" altLang="ko-KR" sz="1200" b="1" dirty="0"/>
              <a:t>[] c; 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c </a:t>
            </a:r>
            <a:r>
              <a:rPr lang="en-US" altLang="ko-KR" sz="1200" b="1" dirty="0"/>
              <a:t>= new Circle[5]; </a:t>
            </a:r>
            <a:endParaRPr lang="ko-KR" altLang="en-US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c.length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 smtClean="0"/>
              <a:t>++)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c[</a:t>
            </a:r>
            <a:r>
              <a:rPr lang="en-US" altLang="ko-KR" sz="1200" b="1" dirty="0" err="1" smtClean="0"/>
              <a:t>i</a:t>
            </a:r>
            <a:r>
              <a:rPr lang="en-US" altLang="ko-KR" sz="1200" b="1" dirty="0"/>
              <a:t>] = new Circle(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); </a:t>
            </a:r>
            <a:endParaRPr lang="ko-KR" altLang="en-US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c.length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 smtClean="0"/>
              <a:t>++)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)(</a:t>
            </a:r>
            <a:r>
              <a:rPr lang="en-US" altLang="ko-KR" sz="1200" b="1" dirty="0"/>
              <a:t>c[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].</a:t>
            </a:r>
            <a:r>
              <a:rPr lang="en-US" altLang="ko-KR" sz="1200" b="1" dirty="0" err="1"/>
              <a:t>getArea</a:t>
            </a:r>
            <a:r>
              <a:rPr lang="en-US" altLang="ko-KR" sz="1200" b="1" dirty="0"/>
              <a:t>()</a:t>
            </a:r>
            <a:r>
              <a:rPr lang="en-US" altLang="ko-KR" sz="1200" dirty="0"/>
              <a:t>) + " ");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5580112" y="5938832"/>
            <a:ext cx="1080120" cy="27699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0 3 12 28 50</a:t>
            </a:r>
          </a:p>
        </p:txBody>
      </p:sp>
    </p:spTree>
    <p:extLst>
      <p:ext uri="{BB962C8B-B14F-4D97-AF65-F5344CB8AC3E}">
        <p14:creationId xmlns:p14="http://schemas.microsoft.com/office/powerpoint/2010/main" val="3060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4-7 : </a:t>
            </a:r>
            <a:r>
              <a:rPr lang="ko-KR" altLang="en-US" dirty="0" smtClean="0"/>
              <a:t>객체 배열 만들기 연습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1268760"/>
            <a:ext cx="3528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예제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4-4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Book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활용하여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개짜리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Book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 배열을 만들고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사용자로부터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책의 제목과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저자를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 받아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배열을 완성하라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51920" y="1340768"/>
            <a:ext cx="5112569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b="1" dirty="0"/>
              <a:t>class Book {</a:t>
            </a:r>
          </a:p>
          <a:p>
            <a:pPr defTabSz="180000"/>
            <a:r>
              <a:rPr lang="en-US" altLang="ko-KR" sz="1200" dirty="0" smtClean="0"/>
              <a:t>	String </a:t>
            </a:r>
            <a:r>
              <a:rPr lang="en-US" altLang="ko-KR" sz="1200" dirty="0"/>
              <a:t>title, author;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Book(String title, String author) { 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this.title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title;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this.author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author;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b="1" dirty="0"/>
              <a:t>public class </a:t>
            </a:r>
            <a:r>
              <a:rPr lang="en-US" altLang="ko-KR" sz="1200" b="1" dirty="0" err="1"/>
              <a:t>BookArray</a:t>
            </a:r>
            <a:r>
              <a:rPr lang="en-US" altLang="ko-KR" sz="1200" b="1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</a:t>
            </a:r>
            <a:r>
              <a:rPr lang="en-US" altLang="ko-KR" sz="1200" dirty="0" smtClean="0"/>
              <a:t>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Book </a:t>
            </a:r>
            <a:r>
              <a:rPr lang="en-US" altLang="ko-KR" sz="1200" b="1" dirty="0"/>
              <a:t>[] book = new Book[2]; </a:t>
            </a:r>
            <a:r>
              <a:rPr lang="en-US" altLang="ko-KR" sz="1200" dirty="0"/>
              <a:t>// Book </a:t>
            </a:r>
            <a:r>
              <a:rPr lang="ko-KR" altLang="en-US" sz="1200" dirty="0"/>
              <a:t>배열 </a:t>
            </a:r>
            <a:r>
              <a:rPr lang="ko-KR" altLang="en-US" sz="1200" dirty="0" smtClean="0"/>
              <a:t>선언</a:t>
            </a:r>
            <a:endParaRPr lang="en-US" altLang="ko-KR" sz="1200" dirty="0" smtClean="0"/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book.length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제목</a:t>
            </a:r>
            <a:r>
              <a:rPr lang="en-US" altLang="ko-KR" sz="1200" dirty="0"/>
              <a:t>&gt;&gt;");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String </a:t>
            </a:r>
            <a:r>
              <a:rPr lang="en-US" altLang="ko-KR" sz="1200" b="1" dirty="0"/>
              <a:t>title = </a:t>
            </a:r>
            <a:r>
              <a:rPr lang="en-US" altLang="ko-KR" sz="1200" b="1" dirty="0" err="1"/>
              <a:t>scanner.nextLine</a:t>
            </a:r>
            <a:r>
              <a:rPr lang="en-US" altLang="ko-KR" sz="1200" b="1" dirty="0"/>
              <a:t>();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저자</a:t>
            </a:r>
            <a:r>
              <a:rPr lang="en-US" altLang="ko-KR" sz="1200" dirty="0"/>
              <a:t>&gt;&gt;");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String </a:t>
            </a:r>
            <a:r>
              <a:rPr lang="en-US" altLang="ko-KR" sz="1200" b="1" dirty="0"/>
              <a:t>author = </a:t>
            </a:r>
            <a:r>
              <a:rPr lang="en-US" altLang="ko-KR" sz="1200" b="1" dirty="0" err="1"/>
              <a:t>scanner.nextLine</a:t>
            </a:r>
            <a:r>
              <a:rPr lang="en-US" altLang="ko-KR" sz="1200" b="1" dirty="0"/>
              <a:t>();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book[</a:t>
            </a:r>
            <a:r>
              <a:rPr lang="en-US" altLang="ko-KR" sz="1200" b="1" dirty="0" err="1" smtClean="0"/>
              <a:t>i</a:t>
            </a:r>
            <a:r>
              <a:rPr lang="en-US" altLang="ko-KR" sz="1200" b="1" dirty="0"/>
              <a:t>] = new Book(title, author); </a:t>
            </a:r>
            <a:r>
              <a:rPr lang="en-US" altLang="ko-KR" sz="1200" dirty="0"/>
              <a:t>// </a:t>
            </a:r>
            <a:r>
              <a:rPr lang="ko-KR" altLang="en-US" sz="1200" dirty="0"/>
              <a:t>배열 원소 객체 생성</a:t>
            </a:r>
          </a:p>
          <a:p>
            <a:pPr defTabSz="180000"/>
            <a:r>
              <a:rPr lang="en-US" altLang="ko-KR" sz="1200" dirty="0" smtClean="0"/>
              <a:t>		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book.length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("(" + book[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].title + ", " + book[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].author + ")");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79512" y="5480362"/>
            <a:ext cx="3543165" cy="93871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제목</a:t>
            </a:r>
            <a:r>
              <a:rPr lang="en-US" altLang="ko-KR" sz="1100" dirty="0"/>
              <a:t>&gt;&gt;</a:t>
            </a:r>
            <a:r>
              <a:rPr lang="ko-KR" altLang="en-US" sz="1100" dirty="0">
                <a:solidFill>
                  <a:srgbClr val="00B050"/>
                </a:solidFill>
              </a:rPr>
              <a:t>사랑의 기술</a:t>
            </a:r>
          </a:p>
          <a:p>
            <a:r>
              <a:rPr lang="ko-KR" altLang="en-US" sz="1100" dirty="0"/>
              <a:t>저자</a:t>
            </a:r>
            <a:r>
              <a:rPr lang="en-US" altLang="ko-KR" sz="1100" dirty="0"/>
              <a:t>&gt;&gt;</a:t>
            </a:r>
            <a:r>
              <a:rPr lang="ko-KR" altLang="en-US" sz="1100" dirty="0" err="1">
                <a:solidFill>
                  <a:srgbClr val="00B050"/>
                </a:solidFill>
              </a:rPr>
              <a:t>에리히</a:t>
            </a:r>
            <a:r>
              <a:rPr lang="ko-KR" altLang="en-US" sz="1100" dirty="0">
                <a:solidFill>
                  <a:srgbClr val="00B050"/>
                </a:solidFill>
              </a:rPr>
              <a:t> </a:t>
            </a:r>
            <a:r>
              <a:rPr lang="ko-KR" altLang="en-US" sz="1100" dirty="0" err="1">
                <a:solidFill>
                  <a:srgbClr val="00B050"/>
                </a:solidFill>
              </a:rPr>
              <a:t>프롬</a:t>
            </a:r>
            <a:endParaRPr lang="ko-KR" altLang="en-US" sz="1100" dirty="0">
              <a:solidFill>
                <a:srgbClr val="00B050"/>
              </a:solidFill>
            </a:endParaRPr>
          </a:p>
          <a:p>
            <a:r>
              <a:rPr lang="ko-KR" altLang="en-US" sz="1100" dirty="0"/>
              <a:t>제목</a:t>
            </a:r>
            <a:r>
              <a:rPr lang="en-US" altLang="ko-KR" sz="1100" dirty="0"/>
              <a:t>&gt;&gt;</a:t>
            </a:r>
            <a:r>
              <a:rPr lang="ko-KR" altLang="en-US" sz="1100" dirty="0">
                <a:solidFill>
                  <a:srgbClr val="00B050"/>
                </a:solidFill>
              </a:rPr>
              <a:t>시간의 역사</a:t>
            </a:r>
          </a:p>
          <a:p>
            <a:r>
              <a:rPr lang="ko-KR" altLang="en-US" sz="1100" dirty="0"/>
              <a:t>저자</a:t>
            </a:r>
            <a:r>
              <a:rPr lang="en-US" altLang="ko-KR" sz="1100" dirty="0"/>
              <a:t>&gt;&gt;</a:t>
            </a:r>
            <a:r>
              <a:rPr lang="ko-KR" altLang="en-US" sz="1100" dirty="0" err="1">
                <a:solidFill>
                  <a:srgbClr val="00B050"/>
                </a:solidFill>
              </a:rPr>
              <a:t>스티븐</a:t>
            </a:r>
            <a:r>
              <a:rPr lang="ko-KR" altLang="en-US" sz="1100" dirty="0">
                <a:solidFill>
                  <a:srgbClr val="00B050"/>
                </a:solidFill>
              </a:rPr>
              <a:t> </a:t>
            </a:r>
            <a:r>
              <a:rPr lang="ko-KR" altLang="en-US" sz="1100" dirty="0" err="1">
                <a:solidFill>
                  <a:srgbClr val="00B050"/>
                </a:solidFill>
              </a:rPr>
              <a:t>호킹</a:t>
            </a:r>
            <a:endParaRPr lang="ko-KR" altLang="en-US" sz="1100" dirty="0">
              <a:solidFill>
                <a:srgbClr val="00B050"/>
              </a:solidFill>
            </a:endParaRPr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사랑의 기술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에리히</a:t>
            </a:r>
            <a:r>
              <a:rPr lang="ko-KR" altLang="en-US" sz="1100" dirty="0"/>
              <a:t> </a:t>
            </a:r>
            <a:r>
              <a:rPr lang="ko-KR" altLang="en-US" sz="1100" dirty="0" err="1"/>
              <a:t>프롬</a:t>
            </a:r>
            <a:r>
              <a:rPr lang="en-US" altLang="ko-KR" sz="1100" dirty="0"/>
              <a:t>)(</a:t>
            </a:r>
            <a:r>
              <a:rPr lang="ko-KR" altLang="en-US" sz="1100" dirty="0"/>
              <a:t>시간의 역사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스티븐</a:t>
            </a:r>
            <a:r>
              <a:rPr lang="ko-KR" altLang="en-US" sz="1100" dirty="0"/>
              <a:t> </a:t>
            </a:r>
            <a:r>
              <a:rPr lang="ko-KR" altLang="en-US" sz="1100" dirty="0" err="1"/>
              <a:t>호킹</a:t>
            </a:r>
            <a:r>
              <a:rPr lang="en-US" altLang="ko-KR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10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800" dirty="0" err="1" smtClean="0"/>
              <a:t>메소드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메소드는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C/C++</a:t>
            </a:r>
            <a:r>
              <a:rPr lang="ko-KR" altLang="en-US" sz="1600" dirty="0" smtClean="0"/>
              <a:t>의 함수와 동일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ko-KR" altLang="en-US" sz="1600" dirty="0" smtClean="0"/>
              <a:t>자바의 모든 </a:t>
            </a:r>
            <a:r>
              <a:rPr lang="ko-KR" altLang="en-US" sz="1600" dirty="0" err="1" smtClean="0"/>
              <a:t>메소드는</a:t>
            </a:r>
            <a:r>
              <a:rPr lang="ko-KR" altLang="en-US" sz="1600" dirty="0" smtClean="0"/>
              <a:t> 반드시 클래스 안에 있어야 함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캡슐화 원칙</a:t>
            </a:r>
            <a:r>
              <a:rPr lang="en-US" altLang="ko-KR" sz="1600" dirty="0" smtClean="0"/>
              <a:t>)</a:t>
            </a:r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메소드</a:t>
            </a:r>
            <a:r>
              <a:rPr lang="ko-KR" altLang="en-US" sz="1800" dirty="0" smtClean="0"/>
              <a:t> 형식</a:t>
            </a:r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 lvl="1"/>
            <a:r>
              <a:rPr lang="ko-KR" altLang="en-US" sz="1600" dirty="0" smtClean="0"/>
              <a:t>접근 지정자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다른 클래스에서 </a:t>
            </a:r>
            <a:r>
              <a:rPr lang="ko-KR" altLang="en-US" sz="1400" dirty="0" err="1" smtClean="0"/>
              <a:t>메소드를</a:t>
            </a:r>
            <a:r>
              <a:rPr lang="ko-KR" altLang="en-US" sz="1400" dirty="0" smtClean="0"/>
              <a:t> 접근할 수 있는지 여부 선언</a:t>
            </a:r>
            <a:endParaRPr lang="en-US" altLang="ko-KR" sz="1400" dirty="0" smtClean="0"/>
          </a:p>
          <a:p>
            <a:pPr lvl="2"/>
            <a:r>
              <a:rPr lang="en-US" altLang="ko-KR" sz="1400" dirty="0" smtClean="0"/>
              <a:t>public. private, protected, </a:t>
            </a:r>
            <a:r>
              <a:rPr lang="ko-KR" altLang="en-US" sz="1400" dirty="0" smtClean="0"/>
              <a:t>디폴트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접근 지정자 생략</a:t>
            </a:r>
            <a:r>
              <a:rPr lang="en-US" altLang="ko-KR" sz="1400" dirty="0" smtClean="0"/>
              <a:t>)</a:t>
            </a:r>
          </a:p>
          <a:p>
            <a:pPr lvl="1"/>
            <a:r>
              <a:rPr lang="ko-KR" altLang="en-US" sz="1600" dirty="0" smtClean="0"/>
              <a:t>리턴 타입</a:t>
            </a:r>
            <a:endParaRPr lang="en-US" altLang="ko-KR" sz="1600" dirty="0" smtClean="0"/>
          </a:p>
          <a:p>
            <a:pPr lvl="2"/>
            <a:r>
              <a:rPr lang="ko-KR" altLang="en-US" sz="1400" dirty="0" err="1" smtClean="0"/>
              <a:t>메소드가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리턴하는</a:t>
            </a:r>
            <a:r>
              <a:rPr lang="ko-KR" altLang="en-US" sz="1400" dirty="0" smtClean="0"/>
              <a:t> 값의 데이터 타입</a:t>
            </a:r>
            <a:endParaRPr lang="en-US" altLang="ko-KR" sz="1400" dirty="0" smtClean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4464496" cy="23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153400" cy="67945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인자 전달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기본 타입의 값이 전달되는 경우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228211" y="764704"/>
            <a:ext cx="8480425" cy="5286375"/>
          </a:xfrm>
        </p:spPr>
        <p:txBody>
          <a:bodyPr>
            <a:normAutofit/>
          </a:bodyPr>
          <a:lstStyle/>
          <a:p>
            <a:pPr lvl="1"/>
            <a:r>
              <a:rPr lang="ko-KR" altLang="en-US" sz="1600" dirty="0" smtClean="0"/>
              <a:t>매개 변수가 </a:t>
            </a:r>
            <a:r>
              <a:rPr lang="en-US" altLang="ko-KR" sz="1600" dirty="0" smtClean="0"/>
              <a:t>byte,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, double </a:t>
            </a:r>
            <a:r>
              <a:rPr lang="ko-KR" altLang="en-US" sz="1600" dirty="0" smtClean="0"/>
              <a:t>등 기본 타입으로 선언되었을 때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호출자가 건네는 값이 매개 변수에 복사되어 전달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실인자</a:t>
            </a:r>
            <a:r>
              <a:rPr lang="ko-KR" altLang="en-US" sz="1400" dirty="0" smtClean="0"/>
              <a:t> 값은 변경되지 않음</a:t>
            </a:r>
            <a:endParaRPr lang="en-US" altLang="ko-KR" sz="14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38" y="3349253"/>
            <a:ext cx="6768752" cy="347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8" y="2634938"/>
            <a:ext cx="1029098" cy="7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38" y="1436928"/>
            <a:ext cx="7329736" cy="19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8153400" cy="67945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인자 전달 </a:t>
            </a:r>
            <a:r>
              <a:rPr lang="en-US" altLang="ko-KR" sz="2400" dirty="0"/>
              <a:t>– </a:t>
            </a:r>
            <a:r>
              <a:rPr lang="ko-KR" altLang="en-US" sz="2400" dirty="0" smtClean="0"/>
              <a:t>객체가 전달되는 </a:t>
            </a:r>
            <a:r>
              <a:rPr lang="ko-KR" altLang="en-US" sz="2400" dirty="0"/>
              <a:t>경우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395536" y="836712"/>
            <a:ext cx="8153400" cy="5040312"/>
          </a:xfrm>
        </p:spPr>
        <p:txBody>
          <a:bodyPr>
            <a:normAutofit/>
          </a:bodyPr>
          <a:lstStyle/>
          <a:p>
            <a:pPr lvl="1"/>
            <a:r>
              <a:rPr lang="ko-KR" altLang="en-US" sz="1600" dirty="0" smtClean="0"/>
              <a:t>객체의 </a:t>
            </a:r>
            <a:r>
              <a:rPr lang="ko-KR" altLang="en-US" sz="1600" dirty="0" err="1"/>
              <a:t>레퍼런스만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전달</a:t>
            </a:r>
            <a:r>
              <a:rPr lang="en-US" altLang="ko-KR" sz="1600" dirty="0" smtClean="0"/>
              <a:t> </a:t>
            </a:r>
          </a:p>
          <a:p>
            <a:pPr lvl="2"/>
            <a:r>
              <a:rPr lang="ko-KR" altLang="en-US" sz="1300" dirty="0" smtClean="0"/>
              <a:t>매개 변수가 </a:t>
            </a:r>
            <a:r>
              <a:rPr lang="ko-KR" altLang="en-US" sz="1300" dirty="0" err="1" smtClean="0"/>
              <a:t>실인자</a:t>
            </a:r>
            <a:r>
              <a:rPr lang="ko-KR" altLang="en-US" sz="1300" dirty="0" smtClean="0"/>
              <a:t> 객체 공유</a:t>
            </a:r>
            <a:endParaRPr lang="ko-KR" altLang="en-US" sz="1300" dirty="0"/>
          </a:p>
          <a:p>
            <a:endParaRPr lang="ko-KR" altLang="en-US" sz="2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4637"/>
            <a:ext cx="824483" cy="5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35974"/>
            <a:ext cx="6768752" cy="35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35" y="1454169"/>
            <a:ext cx="6952381" cy="18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7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6245696" cy="67945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인자 전달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배열이 전달되는 경우</a:t>
            </a:r>
            <a:endParaRPr lang="ko-KR" altLang="en-US" sz="2400" dirty="0"/>
          </a:p>
        </p:txBody>
      </p:sp>
      <p:sp>
        <p:nvSpPr>
          <p:cNvPr id="115" name="내용 개체 틀 114"/>
          <p:cNvSpPr>
            <a:spLocks noGrp="1"/>
          </p:cNvSpPr>
          <p:nvPr>
            <p:ph sz="quarter" idx="4294967295"/>
          </p:nvPr>
        </p:nvSpPr>
        <p:spPr>
          <a:xfrm>
            <a:off x="323528" y="836712"/>
            <a:ext cx="8153400" cy="2808287"/>
          </a:xfrm>
        </p:spPr>
        <p:txBody>
          <a:bodyPr>
            <a:normAutofit/>
          </a:bodyPr>
          <a:lstStyle/>
          <a:p>
            <a:pPr lvl="1"/>
            <a:r>
              <a:rPr lang="ko-KR" altLang="en-US" sz="1600" dirty="0" smtClean="0"/>
              <a:t>배열 </a:t>
            </a:r>
            <a:r>
              <a:rPr lang="ko-KR" altLang="en-US" sz="1600" dirty="0" err="1" smtClean="0"/>
              <a:t>레퍼런스만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매개 변수에 </a:t>
            </a:r>
            <a:r>
              <a:rPr lang="ko-KR" altLang="en-US" sz="1600" dirty="0" smtClean="0"/>
              <a:t>전달</a:t>
            </a:r>
            <a:endParaRPr lang="en-US" altLang="ko-KR" sz="1600" dirty="0" smtClean="0"/>
          </a:p>
          <a:p>
            <a:pPr lvl="2"/>
            <a:r>
              <a:rPr lang="ko-KR" altLang="en-US" sz="1300" dirty="0" smtClean="0"/>
              <a:t>배열 통째로 전달되지 않음</a:t>
            </a:r>
            <a:endParaRPr lang="en-US" altLang="ko-KR" sz="1300" dirty="0" smtClean="0"/>
          </a:p>
          <a:p>
            <a:pPr lvl="1"/>
            <a:r>
              <a:rPr lang="ko-KR" altLang="en-US" sz="1700" dirty="0"/>
              <a:t>객체가 전달되는 경우와 </a:t>
            </a:r>
            <a:r>
              <a:rPr lang="ko-KR" altLang="en-US" sz="1700" dirty="0" smtClean="0"/>
              <a:t>동일</a:t>
            </a:r>
            <a:endParaRPr lang="en-US" altLang="ko-KR" sz="1700" dirty="0" smtClean="0"/>
          </a:p>
          <a:p>
            <a:pPr lvl="2"/>
            <a:r>
              <a:rPr lang="ko-KR" altLang="en-US" sz="1400" dirty="0" smtClean="0"/>
              <a:t>매개 변수가 </a:t>
            </a:r>
            <a:r>
              <a:rPr lang="ko-KR" altLang="en-US" sz="1400" dirty="0" err="1" smtClean="0"/>
              <a:t>실인자의</a:t>
            </a:r>
            <a:r>
              <a:rPr lang="ko-KR" altLang="en-US" sz="1400" dirty="0" smtClean="0"/>
              <a:t> 배열 공유</a:t>
            </a:r>
            <a:endParaRPr lang="en-US" altLang="ko-KR" sz="1400" dirty="0"/>
          </a:p>
          <a:p>
            <a:pPr lvl="2"/>
            <a:endParaRPr lang="en-US" altLang="ko-KR" sz="13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8491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4-8 : </a:t>
            </a:r>
            <a:r>
              <a:rPr lang="ko-KR" altLang="en-US" dirty="0" smtClean="0"/>
              <a:t>인자로 배열이 전달되는 예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844824"/>
            <a:ext cx="432048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ArrayParameter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b="1" dirty="0"/>
              <a:t>static void </a:t>
            </a:r>
            <a:r>
              <a:rPr lang="en-US" altLang="ko-KR" sz="1200" b="1" dirty="0" err="1"/>
              <a:t>replaceSpace</a:t>
            </a:r>
            <a:r>
              <a:rPr lang="en-US" altLang="ko-KR" sz="1200" b="1" dirty="0"/>
              <a:t>(char a[]) </a:t>
            </a:r>
            <a:r>
              <a:rPr lang="en-US" altLang="ko-KR" sz="1200" dirty="0"/>
              <a:t>{</a:t>
            </a:r>
          </a:p>
          <a:p>
            <a:pPr defTabSz="180000"/>
            <a:r>
              <a:rPr lang="en-US" altLang="ko-KR" sz="1200" dirty="0"/>
              <a:t>		for 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=0</a:t>
            </a:r>
            <a:r>
              <a:rPr lang="en-US" altLang="ko-KR" sz="1200" dirty="0"/>
              <a:t>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a.length</a:t>
            </a:r>
            <a:r>
              <a:rPr lang="en-US" altLang="ko-KR" sz="1200" dirty="0"/>
              <a:t>; i++)</a:t>
            </a:r>
          </a:p>
          <a:p>
            <a:pPr defTabSz="180000"/>
            <a:r>
              <a:rPr lang="en-US" altLang="ko-KR" sz="1200" dirty="0"/>
              <a:t>			if (a[i] == ' ')</a:t>
            </a:r>
          </a:p>
          <a:p>
            <a:pPr defTabSz="180000"/>
            <a:r>
              <a:rPr lang="en-US" altLang="ko-KR" sz="1200" dirty="0"/>
              <a:t>				a[i] = ',';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b="1" dirty="0"/>
              <a:t>static void </a:t>
            </a:r>
            <a:r>
              <a:rPr lang="en-US" altLang="ko-KR" sz="1200" b="1" dirty="0" err="1"/>
              <a:t>printCharArray</a:t>
            </a:r>
            <a:r>
              <a:rPr lang="en-US" altLang="ko-KR" sz="1200" b="1" dirty="0"/>
              <a:t>(char a[]) </a:t>
            </a:r>
            <a:r>
              <a:rPr lang="en-US" altLang="ko-KR" sz="1200" dirty="0"/>
              <a:t>{</a:t>
            </a:r>
          </a:p>
          <a:p>
            <a:pPr defTabSz="180000"/>
            <a:r>
              <a:rPr lang="en-US" altLang="ko-KR" sz="1200" dirty="0"/>
              <a:t>		for 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=0</a:t>
            </a:r>
            <a:r>
              <a:rPr lang="en-US" altLang="ko-KR" sz="1200" dirty="0"/>
              <a:t>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a.length</a:t>
            </a:r>
            <a:r>
              <a:rPr lang="en-US" altLang="ko-KR" sz="1200" dirty="0"/>
              <a:t>; i++)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(a[i]);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	public static void main (String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[]) {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b="1" dirty="0"/>
              <a:t>char c[] </a:t>
            </a:r>
            <a:r>
              <a:rPr lang="en-US" altLang="ko-KR" sz="1200" dirty="0"/>
              <a:t>= {'</a:t>
            </a:r>
            <a:r>
              <a:rPr lang="en-US" altLang="ko-KR" sz="1200" dirty="0" err="1"/>
              <a:t>T','h','i','s</a:t>
            </a:r>
            <a:r>
              <a:rPr lang="en-US" altLang="ko-KR" sz="1200" dirty="0"/>
              <a:t>',' ','</a:t>
            </a:r>
            <a:r>
              <a:rPr lang="en-US" altLang="ko-KR" sz="1200" dirty="0" err="1"/>
              <a:t>i','s</a:t>
            </a:r>
            <a:r>
              <a:rPr lang="en-US" altLang="ko-KR" sz="1200" dirty="0"/>
              <a:t>',' ','a',' ','</a:t>
            </a:r>
            <a:r>
              <a:rPr lang="en-US" altLang="ko-KR" sz="1200" dirty="0" err="1"/>
              <a:t>p','e','n','c','i','l</a:t>
            </a:r>
            <a:r>
              <a:rPr lang="en-US" altLang="ko-KR" sz="1200" dirty="0"/>
              <a:t>','.'};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 smtClean="0"/>
              <a:t>printCharArray</a:t>
            </a:r>
            <a:r>
              <a:rPr lang="en-US" altLang="ko-KR" sz="1200" dirty="0" smtClean="0"/>
              <a:t>(c);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replaceSpace</a:t>
            </a:r>
            <a:r>
              <a:rPr lang="en-US" altLang="ko-KR" sz="1200" dirty="0"/>
              <a:t>(</a:t>
            </a:r>
            <a:r>
              <a:rPr lang="en-US" altLang="ko-KR" sz="1200" b="1" dirty="0"/>
              <a:t>c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printCharArray</a:t>
            </a:r>
            <a:r>
              <a:rPr lang="en-US" altLang="ko-KR" sz="1200" dirty="0"/>
              <a:t>(c);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}</a:t>
            </a:r>
            <a:endParaRPr lang="en-US" altLang="ko-KR" sz="12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467544" y="5341947"/>
            <a:ext cx="4320480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This is a pencil.</a:t>
            </a:r>
          </a:p>
          <a:p>
            <a:r>
              <a:rPr lang="en-US" altLang="ko-KR" sz="1200" dirty="0" err="1"/>
              <a:t>This,is,a,pencil</a:t>
            </a:r>
            <a:r>
              <a:rPr lang="en-US" altLang="ko-KR" sz="1200" dirty="0"/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96352" y="1332568"/>
            <a:ext cx="8152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char[]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배열을 전달받아 배열 속의 공백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(' ')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문자를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','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대치하는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메소드를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9120"/>
              </p:ext>
            </p:extLst>
          </p:nvPr>
        </p:nvGraphicFramePr>
        <p:xfrm>
          <a:off x="5239980" y="4068563"/>
          <a:ext cx="3540760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503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5040052" y="1982683"/>
            <a:ext cx="3759814" cy="3191414"/>
            <a:chOff x="5267406" y="2613850"/>
            <a:chExt cx="3759814" cy="3191414"/>
          </a:xfrm>
        </p:grpSpPr>
        <p:sp>
          <p:nvSpPr>
            <p:cNvPr id="7" name="TextBox 6"/>
            <p:cNvSpPr txBox="1"/>
            <p:nvPr/>
          </p:nvSpPr>
          <p:spPr>
            <a:xfrm>
              <a:off x="5585203" y="5135219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c</a:t>
              </a:r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377669" y="5238867"/>
              <a:ext cx="216024" cy="1846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V="1">
              <a:off x="5485681" y="4983195"/>
              <a:ext cx="0" cy="328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자유형 16"/>
            <p:cNvSpPr/>
            <p:nvPr/>
          </p:nvSpPr>
          <p:spPr>
            <a:xfrm>
              <a:off x="5270448" y="4344268"/>
              <a:ext cx="3756772" cy="1460996"/>
            </a:xfrm>
            <a:custGeom>
              <a:avLst/>
              <a:gdLst>
                <a:gd name="connsiteX0" fmla="*/ 1296956 w 3756772"/>
                <a:gd name="connsiteY0" fmla="*/ 5421 h 1460996"/>
                <a:gd name="connsiteX1" fmla="*/ 681135 w 3756772"/>
                <a:gd name="connsiteY1" fmla="*/ 14752 h 1460996"/>
                <a:gd name="connsiteX2" fmla="*/ 531845 w 3756772"/>
                <a:gd name="connsiteY2" fmla="*/ 33413 h 1460996"/>
                <a:gd name="connsiteX3" fmla="*/ 485192 w 3756772"/>
                <a:gd name="connsiteY3" fmla="*/ 52074 h 1460996"/>
                <a:gd name="connsiteX4" fmla="*/ 410547 w 3756772"/>
                <a:gd name="connsiteY4" fmla="*/ 70735 h 1460996"/>
                <a:gd name="connsiteX5" fmla="*/ 345233 w 3756772"/>
                <a:gd name="connsiteY5" fmla="*/ 98727 h 1460996"/>
                <a:gd name="connsiteX6" fmla="*/ 279919 w 3756772"/>
                <a:gd name="connsiteY6" fmla="*/ 136049 h 1460996"/>
                <a:gd name="connsiteX7" fmla="*/ 214605 w 3756772"/>
                <a:gd name="connsiteY7" fmla="*/ 154711 h 1460996"/>
                <a:gd name="connsiteX8" fmla="*/ 158621 w 3756772"/>
                <a:gd name="connsiteY8" fmla="*/ 192033 h 1460996"/>
                <a:gd name="connsiteX9" fmla="*/ 130629 w 3756772"/>
                <a:gd name="connsiteY9" fmla="*/ 201364 h 1460996"/>
                <a:gd name="connsiteX10" fmla="*/ 102637 w 3756772"/>
                <a:gd name="connsiteY10" fmla="*/ 220025 h 1460996"/>
                <a:gd name="connsiteX11" fmla="*/ 46653 w 3756772"/>
                <a:gd name="connsiteY11" fmla="*/ 276009 h 1460996"/>
                <a:gd name="connsiteX12" fmla="*/ 0 w 3756772"/>
                <a:gd name="connsiteY12" fmla="*/ 397307 h 1460996"/>
                <a:gd name="connsiteX13" fmla="*/ 9331 w 3756772"/>
                <a:gd name="connsiteY13" fmla="*/ 1022458 h 1460996"/>
                <a:gd name="connsiteX14" fmla="*/ 46653 w 3756772"/>
                <a:gd name="connsiteY14" fmla="*/ 1069111 h 1460996"/>
                <a:gd name="connsiteX15" fmla="*/ 74645 w 3756772"/>
                <a:gd name="connsiteY15" fmla="*/ 1097103 h 1460996"/>
                <a:gd name="connsiteX16" fmla="*/ 93307 w 3756772"/>
                <a:gd name="connsiteY16" fmla="*/ 1125094 h 1460996"/>
                <a:gd name="connsiteX17" fmla="*/ 121298 w 3756772"/>
                <a:gd name="connsiteY17" fmla="*/ 1162417 h 1460996"/>
                <a:gd name="connsiteX18" fmla="*/ 139960 w 3756772"/>
                <a:gd name="connsiteY18" fmla="*/ 1181078 h 1460996"/>
                <a:gd name="connsiteX19" fmla="*/ 186613 w 3756772"/>
                <a:gd name="connsiteY19" fmla="*/ 1199739 h 1460996"/>
                <a:gd name="connsiteX20" fmla="*/ 242596 w 3756772"/>
                <a:gd name="connsiteY20" fmla="*/ 1237062 h 1460996"/>
                <a:gd name="connsiteX21" fmla="*/ 335902 w 3756772"/>
                <a:gd name="connsiteY21" fmla="*/ 1274384 h 1460996"/>
                <a:gd name="connsiteX22" fmla="*/ 494523 w 3756772"/>
                <a:gd name="connsiteY22" fmla="*/ 1349029 h 1460996"/>
                <a:gd name="connsiteX23" fmla="*/ 541176 w 3756772"/>
                <a:gd name="connsiteY23" fmla="*/ 1358360 h 1460996"/>
                <a:gd name="connsiteX24" fmla="*/ 587829 w 3756772"/>
                <a:gd name="connsiteY24" fmla="*/ 1377021 h 1460996"/>
                <a:gd name="connsiteX25" fmla="*/ 858417 w 3756772"/>
                <a:gd name="connsiteY25" fmla="*/ 1405013 h 1460996"/>
                <a:gd name="connsiteX26" fmla="*/ 914400 w 3756772"/>
                <a:gd name="connsiteY26" fmla="*/ 1414343 h 1460996"/>
                <a:gd name="connsiteX27" fmla="*/ 1063690 w 3756772"/>
                <a:gd name="connsiteY27" fmla="*/ 1442335 h 1460996"/>
                <a:gd name="connsiteX28" fmla="*/ 1296956 w 3756772"/>
                <a:gd name="connsiteY28" fmla="*/ 1460996 h 1460996"/>
                <a:gd name="connsiteX29" fmla="*/ 1688841 w 3756772"/>
                <a:gd name="connsiteY29" fmla="*/ 1451666 h 1460996"/>
                <a:gd name="connsiteX30" fmla="*/ 2052735 w 3756772"/>
                <a:gd name="connsiteY30" fmla="*/ 1433005 h 1460996"/>
                <a:gd name="connsiteX31" fmla="*/ 2323323 w 3756772"/>
                <a:gd name="connsiteY31" fmla="*/ 1414343 h 1460996"/>
                <a:gd name="connsiteX32" fmla="*/ 2827176 w 3756772"/>
                <a:gd name="connsiteY32" fmla="*/ 1395682 h 1460996"/>
                <a:gd name="connsiteX33" fmla="*/ 2873829 w 3756772"/>
                <a:gd name="connsiteY33" fmla="*/ 1377021 h 1460996"/>
                <a:gd name="connsiteX34" fmla="*/ 3004458 w 3756772"/>
                <a:gd name="connsiteY34" fmla="*/ 1358360 h 1460996"/>
                <a:gd name="connsiteX35" fmla="*/ 3051111 w 3756772"/>
                <a:gd name="connsiteY35" fmla="*/ 1349029 h 1460996"/>
                <a:gd name="connsiteX36" fmla="*/ 3116425 w 3756772"/>
                <a:gd name="connsiteY36" fmla="*/ 1311707 h 1460996"/>
                <a:gd name="connsiteX37" fmla="*/ 3163078 w 3756772"/>
                <a:gd name="connsiteY37" fmla="*/ 1302376 h 1460996"/>
                <a:gd name="connsiteX38" fmla="*/ 3209731 w 3756772"/>
                <a:gd name="connsiteY38" fmla="*/ 1274384 h 1460996"/>
                <a:gd name="connsiteX39" fmla="*/ 3275045 w 3756772"/>
                <a:gd name="connsiteY39" fmla="*/ 1237062 h 1460996"/>
                <a:gd name="connsiteX40" fmla="*/ 3293707 w 3756772"/>
                <a:gd name="connsiteY40" fmla="*/ 1218400 h 1460996"/>
                <a:gd name="connsiteX41" fmla="*/ 3321698 w 3756772"/>
                <a:gd name="connsiteY41" fmla="*/ 1199739 h 1460996"/>
                <a:gd name="connsiteX42" fmla="*/ 3340360 w 3756772"/>
                <a:gd name="connsiteY42" fmla="*/ 1181078 h 1460996"/>
                <a:gd name="connsiteX43" fmla="*/ 3377682 w 3756772"/>
                <a:gd name="connsiteY43" fmla="*/ 1153086 h 1460996"/>
                <a:gd name="connsiteX44" fmla="*/ 3415005 w 3756772"/>
                <a:gd name="connsiteY44" fmla="*/ 1115764 h 1460996"/>
                <a:gd name="connsiteX45" fmla="*/ 3498980 w 3756772"/>
                <a:gd name="connsiteY45" fmla="*/ 1041119 h 1460996"/>
                <a:gd name="connsiteX46" fmla="*/ 3536302 w 3756772"/>
                <a:gd name="connsiteY46" fmla="*/ 985135 h 1460996"/>
                <a:gd name="connsiteX47" fmla="*/ 3592286 w 3756772"/>
                <a:gd name="connsiteY47" fmla="*/ 938482 h 1460996"/>
                <a:gd name="connsiteX48" fmla="*/ 3638939 w 3756772"/>
                <a:gd name="connsiteY48" fmla="*/ 882498 h 1460996"/>
                <a:gd name="connsiteX49" fmla="*/ 3666931 w 3756772"/>
                <a:gd name="connsiteY49" fmla="*/ 835845 h 1460996"/>
                <a:gd name="connsiteX50" fmla="*/ 3694923 w 3756772"/>
                <a:gd name="connsiteY50" fmla="*/ 789192 h 1460996"/>
                <a:gd name="connsiteX51" fmla="*/ 3704253 w 3756772"/>
                <a:gd name="connsiteY51" fmla="*/ 761200 h 1460996"/>
                <a:gd name="connsiteX52" fmla="*/ 3713584 w 3756772"/>
                <a:gd name="connsiteY52" fmla="*/ 714547 h 1460996"/>
                <a:gd name="connsiteX53" fmla="*/ 3732245 w 3756772"/>
                <a:gd name="connsiteY53" fmla="*/ 677225 h 1460996"/>
                <a:gd name="connsiteX54" fmla="*/ 3741576 w 3756772"/>
                <a:gd name="connsiteY54" fmla="*/ 276009 h 1460996"/>
                <a:gd name="connsiteX55" fmla="*/ 3722915 w 3756772"/>
                <a:gd name="connsiteY55" fmla="*/ 248017 h 1460996"/>
                <a:gd name="connsiteX56" fmla="*/ 3666931 w 3756772"/>
                <a:gd name="connsiteY56" fmla="*/ 210694 h 1460996"/>
                <a:gd name="connsiteX57" fmla="*/ 3601617 w 3756772"/>
                <a:gd name="connsiteY57" fmla="*/ 164041 h 1460996"/>
                <a:gd name="connsiteX58" fmla="*/ 3536302 w 3756772"/>
                <a:gd name="connsiteY58" fmla="*/ 145380 h 1460996"/>
                <a:gd name="connsiteX59" fmla="*/ 3442996 w 3756772"/>
                <a:gd name="connsiteY59" fmla="*/ 117388 h 1460996"/>
                <a:gd name="connsiteX60" fmla="*/ 3377682 w 3756772"/>
                <a:gd name="connsiteY60" fmla="*/ 108058 h 1460996"/>
                <a:gd name="connsiteX61" fmla="*/ 3275045 w 3756772"/>
                <a:gd name="connsiteY61" fmla="*/ 80066 h 1460996"/>
                <a:gd name="connsiteX62" fmla="*/ 3228392 w 3756772"/>
                <a:gd name="connsiteY62" fmla="*/ 70735 h 1460996"/>
                <a:gd name="connsiteX63" fmla="*/ 3135086 w 3756772"/>
                <a:gd name="connsiteY63" fmla="*/ 52074 h 1460996"/>
                <a:gd name="connsiteX64" fmla="*/ 2939143 w 3756772"/>
                <a:gd name="connsiteY64" fmla="*/ 42743 h 1460996"/>
                <a:gd name="connsiteX65" fmla="*/ 1474237 w 3756772"/>
                <a:gd name="connsiteY65" fmla="*/ 33413 h 1460996"/>
                <a:gd name="connsiteX66" fmla="*/ 1296956 w 3756772"/>
                <a:gd name="connsiteY66" fmla="*/ 5421 h 146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756772" h="1460996">
                  <a:moveTo>
                    <a:pt x="1296956" y="5421"/>
                  </a:moveTo>
                  <a:cubicBezTo>
                    <a:pt x="1164772" y="2311"/>
                    <a:pt x="1243295" y="-9001"/>
                    <a:pt x="681135" y="14752"/>
                  </a:cubicBezTo>
                  <a:cubicBezTo>
                    <a:pt x="621041" y="17291"/>
                    <a:pt x="587165" y="24193"/>
                    <a:pt x="531845" y="33413"/>
                  </a:cubicBezTo>
                  <a:cubicBezTo>
                    <a:pt x="516294" y="39633"/>
                    <a:pt x="501200" y="47148"/>
                    <a:pt x="485192" y="52074"/>
                  </a:cubicBezTo>
                  <a:cubicBezTo>
                    <a:pt x="460679" y="59616"/>
                    <a:pt x="434121" y="60632"/>
                    <a:pt x="410547" y="70735"/>
                  </a:cubicBezTo>
                  <a:cubicBezTo>
                    <a:pt x="388776" y="80066"/>
                    <a:pt x="366419" y="88134"/>
                    <a:pt x="345233" y="98727"/>
                  </a:cubicBezTo>
                  <a:cubicBezTo>
                    <a:pt x="322805" y="109941"/>
                    <a:pt x="302967" y="126171"/>
                    <a:pt x="279919" y="136049"/>
                  </a:cubicBezTo>
                  <a:cubicBezTo>
                    <a:pt x="259107" y="144968"/>
                    <a:pt x="236376" y="148490"/>
                    <a:pt x="214605" y="154711"/>
                  </a:cubicBezTo>
                  <a:cubicBezTo>
                    <a:pt x="195944" y="167152"/>
                    <a:pt x="178227" y="181141"/>
                    <a:pt x="158621" y="192033"/>
                  </a:cubicBezTo>
                  <a:cubicBezTo>
                    <a:pt x="150023" y="196809"/>
                    <a:pt x="139426" y="196965"/>
                    <a:pt x="130629" y="201364"/>
                  </a:cubicBezTo>
                  <a:cubicBezTo>
                    <a:pt x="120599" y="206379"/>
                    <a:pt x="111762" y="213507"/>
                    <a:pt x="102637" y="220025"/>
                  </a:cubicBezTo>
                  <a:cubicBezTo>
                    <a:pt x="76318" y="238824"/>
                    <a:pt x="59537" y="246559"/>
                    <a:pt x="46653" y="276009"/>
                  </a:cubicBezTo>
                  <a:cubicBezTo>
                    <a:pt x="29289" y="315697"/>
                    <a:pt x="0" y="397307"/>
                    <a:pt x="0" y="397307"/>
                  </a:cubicBezTo>
                  <a:cubicBezTo>
                    <a:pt x="3110" y="605691"/>
                    <a:pt x="-5107" y="814552"/>
                    <a:pt x="9331" y="1022458"/>
                  </a:cubicBezTo>
                  <a:cubicBezTo>
                    <a:pt x="10711" y="1042325"/>
                    <a:pt x="33539" y="1054123"/>
                    <a:pt x="46653" y="1069111"/>
                  </a:cubicBezTo>
                  <a:cubicBezTo>
                    <a:pt x="55342" y="1079042"/>
                    <a:pt x="66197" y="1086966"/>
                    <a:pt x="74645" y="1097103"/>
                  </a:cubicBezTo>
                  <a:cubicBezTo>
                    <a:pt x="81824" y="1105718"/>
                    <a:pt x="86789" y="1115969"/>
                    <a:pt x="93307" y="1125094"/>
                  </a:cubicBezTo>
                  <a:cubicBezTo>
                    <a:pt x="102346" y="1137748"/>
                    <a:pt x="111343" y="1150470"/>
                    <a:pt x="121298" y="1162417"/>
                  </a:cubicBezTo>
                  <a:cubicBezTo>
                    <a:pt x="126930" y="1169175"/>
                    <a:pt x="132322" y="1176713"/>
                    <a:pt x="139960" y="1181078"/>
                  </a:cubicBezTo>
                  <a:cubicBezTo>
                    <a:pt x="154502" y="1189388"/>
                    <a:pt x="171909" y="1191719"/>
                    <a:pt x="186613" y="1199739"/>
                  </a:cubicBezTo>
                  <a:cubicBezTo>
                    <a:pt x="206302" y="1210479"/>
                    <a:pt x="222536" y="1227032"/>
                    <a:pt x="242596" y="1237062"/>
                  </a:cubicBezTo>
                  <a:cubicBezTo>
                    <a:pt x="272557" y="1252043"/>
                    <a:pt x="305941" y="1259403"/>
                    <a:pt x="335902" y="1274384"/>
                  </a:cubicBezTo>
                  <a:cubicBezTo>
                    <a:pt x="368787" y="1290826"/>
                    <a:pt x="452836" y="1335133"/>
                    <a:pt x="494523" y="1349029"/>
                  </a:cubicBezTo>
                  <a:cubicBezTo>
                    <a:pt x="509568" y="1354044"/>
                    <a:pt x="525986" y="1353803"/>
                    <a:pt x="541176" y="1358360"/>
                  </a:cubicBezTo>
                  <a:cubicBezTo>
                    <a:pt x="557219" y="1363173"/>
                    <a:pt x="571439" y="1373571"/>
                    <a:pt x="587829" y="1377021"/>
                  </a:cubicBezTo>
                  <a:cubicBezTo>
                    <a:pt x="681524" y="1396746"/>
                    <a:pt x="763035" y="1398654"/>
                    <a:pt x="858417" y="1405013"/>
                  </a:cubicBezTo>
                  <a:cubicBezTo>
                    <a:pt x="877078" y="1408123"/>
                    <a:pt x="895806" y="1410857"/>
                    <a:pt x="914400" y="1414343"/>
                  </a:cubicBezTo>
                  <a:cubicBezTo>
                    <a:pt x="962066" y="1423280"/>
                    <a:pt x="1014708" y="1435804"/>
                    <a:pt x="1063690" y="1442335"/>
                  </a:cubicBezTo>
                  <a:cubicBezTo>
                    <a:pt x="1155341" y="1454555"/>
                    <a:pt x="1193699" y="1454543"/>
                    <a:pt x="1296956" y="1460996"/>
                  </a:cubicBezTo>
                  <a:lnTo>
                    <a:pt x="1688841" y="1451666"/>
                  </a:lnTo>
                  <a:cubicBezTo>
                    <a:pt x="1810215" y="1447171"/>
                    <a:pt x="1931697" y="1443092"/>
                    <a:pt x="2052735" y="1433005"/>
                  </a:cubicBezTo>
                  <a:cubicBezTo>
                    <a:pt x="2177193" y="1422633"/>
                    <a:pt x="2184295" y="1421125"/>
                    <a:pt x="2323323" y="1414343"/>
                  </a:cubicBezTo>
                  <a:cubicBezTo>
                    <a:pt x="2494387" y="1405999"/>
                    <a:pt x="2655217" y="1401414"/>
                    <a:pt x="2827176" y="1395682"/>
                  </a:cubicBezTo>
                  <a:cubicBezTo>
                    <a:pt x="2842727" y="1389462"/>
                    <a:pt x="2857439" y="1380471"/>
                    <a:pt x="2873829" y="1377021"/>
                  </a:cubicBezTo>
                  <a:cubicBezTo>
                    <a:pt x="2916871" y="1367960"/>
                    <a:pt x="2961011" y="1365220"/>
                    <a:pt x="3004458" y="1358360"/>
                  </a:cubicBezTo>
                  <a:cubicBezTo>
                    <a:pt x="3020123" y="1355887"/>
                    <a:pt x="3035560" y="1352139"/>
                    <a:pt x="3051111" y="1349029"/>
                  </a:cubicBezTo>
                  <a:cubicBezTo>
                    <a:pt x="3072882" y="1336588"/>
                    <a:pt x="3093279" y="1321351"/>
                    <a:pt x="3116425" y="1311707"/>
                  </a:cubicBezTo>
                  <a:cubicBezTo>
                    <a:pt x="3131064" y="1305607"/>
                    <a:pt x="3148353" y="1308266"/>
                    <a:pt x="3163078" y="1302376"/>
                  </a:cubicBezTo>
                  <a:cubicBezTo>
                    <a:pt x="3179916" y="1295641"/>
                    <a:pt x="3193878" y="1283191"/>
                    <a:pt x="3209731" y="1274384"/>
                  </a:cubicBezTo>
                  <a:cubicBezTo>
                    <a:pt x="3241076" y="1256970"/>
                    <a:pt x="3248385" y="1258390"/>
                    <a:pt x="3275045" y="1237062"/>
                  </a:cubicBezTo>
                  <a:cubicBezTo>
                    <a:pt x="3281915" y="1231566"/>
                    <a:pt x="3286837" y="1223896"/>
                    <a:pt x="3293707" y="1218400"/>
                  </a:cubicBezTo>
                  <a:cubicBezTo>
                    <a:pt x="3302463" y="1211395"/>
                    <a:pt x="3312942" y="1206744"/>
                    <a:pt x="3321698" y="1199739"/>
                  </a:cubicBezTo>
                  <a:cubicBezTo>
                    <a:pt x="3328567" y="1194244"/>
                    <a:pt x="3333602" y="1186710"/>
                    <a:pt x="3340360" y="1181078"/>
                  </a:cubicBezTo>
                  <a:cubicBezTo>
                    <a:pt x="3352307" y="1171123"/>
                    <a:pt x="3365979" y="1163326"/>
                    <a:pt x="3377682" y="1153086"/>
                  </a:cubicBezTo>
                  <a:cubicBezTo>
                    <a:pt x="3390923" y="1141500"/>
                    <a:pt x="3401855" y="1127453"/>
                    <a:pt x="3415005" y="1115764"/>
                  </a:cubicBezTo>
                  <a:cubicBezTo>
                    <a:pt x="3449975" y="1084680"/>
                    <a:pt x="3470034" y="1077302"/>
                    <a:pt x="3498980" y="1041119"/>
                  </a:cubicBezTo>
                  <a:cubicBezTo>
                    <a:pt x="3512991" y="1023606"/>
                    <a:pt x="3517641" y="997576"/>
                    <a:pt x="3536302" y="985135"/>
                  </a:cubicBezTo>
                  <a:cubicBezTo>
                    <a:pt x="3565098" y="965938"/>
                    <a:pt x="3568337" y="966422"/>
                    <a:pt x="3592286" y="938482"/>
                  </a:cubicBezTo>
                  <a:cubicBezTo>
                    <a:pt x="3658837" y="860840"/>
                    <a:pt x="3590455" y="930984"/>
                    <a:pt x="3638939" y="882498"/>
                  </a:cubicBezTo>
                  <a:cubicBezTo>
                    <a:pt x="3665372" y="803206"/>
                    <a:pt x="3628507" y="899884"/>
                    <a:pt x="3666931" y="835845"/>
                  </a:cubicBezTo>
                  <a:cubicBezTo>
                    <a:pt x="3703269" y="775282"/>
                    <a:pt x="3647640" y="836478"/>
                    <a:pt x="3694923" y="789192"/>
                  </a:cubicBezTo>
                  <a:cubicBezTo>
                    <a:pt x="3698033" y="779861"/>
                    <a:pt x="3701868" y="770742"/>
                    <a:pt x="3704253" y="761200"/>
                  </a:cubicBezTo>
                  <a:cubicBezTo>
                    <a:pt x="3708099" y="745815"/>
                    <a:pt x="3708569" y="729592"/>
                    <a:pt x="3713584" y="714547"/>
                  </a:cubicBezTo>
                  <a:cubicBezTo>
                    <a:pt x="3717982" y="701352"/>
                    <a:pt x="3726025" y="689666"/>
                    <a:pt x="3732245" y="677225"/>
                  </a:cubicBezTo>
                  <a:cubicBezTo>
                    <a:pt x="3762071" y="498275"/>
                    <a:pt x="3764098" y="531254"/>
                    <a:pt x="3741576" y="276009"/>
                  </a:cubicBezTo>
                  <a:cubicBezTo>
                    <a:pt x="3740590" y="264838"/>
                    <a:pt x="3729920" y="256774"/>
                    <a:pt x="3722915" y="248017"/>
                  </a:cubicBezTo>
                  <a:cubicBezTo>
                    <a:pt x="3700103" y="219502"/>
                    <a:pt x="3703132" y="233320"/>
                    <a:pt x="3666931" y="210694"/>
                  </a:cubicBezTo>
                  <a:cubicBezTo>
                    <a:pt x="3662198" y="207736"/>
                    <a:pt x="3612577" y="168425"/>
                    <a:pt x="3601617" y="164041"/>
                  </a:cubicBezTo>
                  <a:cubicBezTo>
                    <a:pt x="3580594" y="155632"/>
                    <a:pt x="3557990" y="151886"/>
                    <a:pt x="3536302" y="145380"/>
                  </a:cubicBezTo>
                  <a:cubicBezTo>
                    <a:pt x="3494643" y="132882"/>
                    <a:pt x="3499781" y="129556"/>
                    <a:pt x="3442996" y="117388"/>
                  </a:cubicBezTo>
                  <a:cubicBezTo>
                    <a:pt x="3421492" y="112780"/>
                    <a:pt x="3399453" y="111168"/>
                    <a:pt x="3377682" y="108058"/>
                  </a:cubicBezTo>
                  <a:cubicBezTo>
                    <a:pt x="3317116" y="77773"/>
                    <a:pt x="3359780" y="94188"/>
                    <a:pt x="3275045" y="80066"/>
                  </a:cubicBezTo>
                  <a:cubicBezTo>
                    <a:pt x="3259402" y="77459"/>
                    <a:pt x="3243873" y="74175"/>
                    <a:pt x="3228392" y="70735"/>
                  </a:cubicBezTo>
                  <a:cubicBezTo>
                    <a:pt x="3191358" y="62505"/>
                    <a:pt x="3176216" y="55121"/>
                    <a:pt x="3135086" y="52074"/>
                  </a:cubicBezTo>
                  <a:cubicBezTo>
                    <a:pt x="3069876" y="47243"/>
                    <a:pt x="3004527" y="43478"/>
                    <a:pt x="2939143" y="42743"/>
                  </a:cubicBezTo>
                  <a:lnTo>
                    <a:pt x="1474237" y="33413"/>
                  </a:lnTo>
                  <a:cubicBezTo>
                    <a:pt x="1297012" y="13722"/>
                    <a:pt x="1429140" y="8531"/>
                    <a:pt x="1296956" y="542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5267406" y="2613850"/>
              <a:ext cx="3756772" cy="1460996"/>
            </a:xfrm>
            <a:custGeom>
              <a:avLst/>
              <a:gdLst>
                <a:gd name="connsiteX0" fmla="*/ 1296956 w 3756772"/>
                <a:gd name="connsiteY0" fmla="*/ 5421 h 1460996"/>
                <a:gd name="connsiteX1" fmla="*/ 681135 w 3756772"/>
                <a:gd name="connsiteY1" fmla="*/ 14752 h 1460996"/>
                <a:gd name="connsiteX2" fmla="*/ 531845 w 3756772"/>
                <a:gd name="connsiteY2" fmla="*/ 33413 h 1460996"/>
                <a:gd name="connsiteX3" fmla="*/ 485192 w 3756772"/>
                <a:gd name="connsiteY3" fmla="*/ 52074 h 1460996"/>
                <a:gd name="connsiteX4" fmla="*/ 410547 w 3756772"/>
                <a:gd name="connsiteY4" fmla="*/ 70735 h 1460996"/>
                <a:gd name="connsiteX5" fmla="*/ 345233 w 3756772"/>
                <a:gd name="connsiteY5" fmla="*/ 98727 h 1460996"/>
                <a:gd name="connsiteX6" fmla="*/ 279919 w 3756772"/>
                <a:gd name="connsiteY6" fmla="*/ 136049 h 1460996"/>
                <a:gd name="connsiteX7" fmla="*/ 214605 w 3756772"/>
                <a:gd name="connsiteY7" fmla="*/ 154711 h 1460996"/>
                <a:gd name="connsiteX8" fmla="*/ 158621 w 3756772"/>
                <a:gd name="connsiteY8" fmla="*/ 192033 h 1460996"/>
                <a:gd name="connsiteX9" fmla="*/ 130629 w 3756772"/>
                <a:gd name="connsiteY9" fmla="*/ 201364 h 1460996"/>
                <a:gd name="connsiteX10" fmla="*/ 102637 w 3756772"/>
                <a:gd name="connsiteY10" fmla="*/ 220025 h 1460996"/>
                <a:gd name="connsiteX11" fmla="*/ 46653 w 3756772"/>
                <a:gd name="connsiteY11" fmla="*/ 276009 h 1460996"/>
                <a:gd name="connsiteX12" fmla="*/ 0 w 3756772"/>
                <a:gd name="connsiteY12" fmla="*/ 397307 h 1460996"/>
                <a:gd name="connsiteX13" fmla="*/ 9331 w 3756772"/>
                <a:gd name="connsiteY13" fmla="*/ 1022458 h 1460996"/>
                <a:gd name="connsiteX14" fmla="*/ 46653 w 3756772"/>
                <a:gd name="connsiteY14" fmla="*/ 1069111 h 1460996"/>
                <a:gd name="connsiteX15" fmla="*/ 74645 w 3756772"/>
                <a:gd name="connsiteY15" fmla="*/ 1097103 h 1460996"/>
                <a:gd name="connsiteX16" fmla="*/ 93307 w 3756772"/>
                <a:gd name="connsiteY16" fmla="*/ 1125094 h 1460996"/>
                <a:gd name="connsiteX17" fmla="*/ 121298 w 3756772"/>
                <a:gd name="connsiteY17" fmla="*/ 1162417 h 1460996"/>
                <a:gd name="connsiteX18" fmla="*/ 139960 w 3756772"/>
                <a:gd name="connsiteY18" fmla="*/ 1181078 h 1460996"/>
                <a:gd name="connsiteX19" fmla="*/ 186613 w 3756772"/>
                <a:gd name="connsiteY19" fmla="*/ 1199739 h 1460996"/>
                <a:gd name="connsiteX20" fmla="*/ 242596 w 3756772"/>
                <a:gd name="connsiteY20" fmla="*/ 1237062 h 1460996"/>
                <a:gd name="connsiteX21" fmla="*/ 335902 w 3756772"/>
                <a:gd name="connsiteY21" fmla="*/ 1274384 h 1460996"/>
                <a:gd name="connsiteX22" fmla="*/ 494523 w 3756772"/>
                <a:gd name="connsiteY22" fmla="*/ 1349029 h 1460996"/>
                <a:gd name="connsiteX23" fmla="*/ 541176 w 3756772"/>
                <a:gd name="connsiteY23" fmla="*/ 1358360 h 1460996"/>
                <a:gd name="connsiteX24" fmla="*/ 587829 w 3756772"/>
                <a:gd name="connsiteY24" fmla="*/ 1377021 h 1460996"/>
                <a:gd name="connsiteX25" fmla="*/ 858417 w 3756772"/>
                <a:gd name="connsiteY25" fmla="*/ 1405013 h 1460996"/>
                <a:gd name="connsiteX26" fmla="*/ 914400 w 3756772"/>
                <a:gd name="connsiteY26" fmla="*/ 1414343 h 1460996"/>
                <a:gd name="connsiteX27" fmla="*/ 1063690 w 3756772"/>
                <a:gd name="connsiteY27" fmla="*/ 1442335 h 1460996"/>
                <a:gd name="connsiteX28" fmla="*/ 1296956 w 3756772"/>
                <a:gd name="connsiteY28" fmla="*/ 1460996 h 1460996"/>
                <a:gd name="connsiteX29" fmla="*/ 1688841 w 3756772"/>
                <a:gd name="connsiteY29" fmla="*/ 1451666 h 1460996"/>
                <a:gd name="connsiteX30" fmla="*/ 2052735 w 3756772"/>
                <a:gd name="connsiteY30" fmla="*/ 1433005 h 1460996"/>
                <a:gd name="connsiteX31" fmla="*/ 2323323 w 3756772"/>
                <a:gd name="connsiteY31" fmla="*/ 1414343 h 1460996"/>
                <a:gd name="connsiteX32" fmla="*/ 2827176 w 3756772"/>
                <a:gd name="connsiteY32" fmla="*/ 1395682 h 1460996"/>
                <a:gd name="connsiteX33" fmla="*/ 2873829 w 3756772"/>
                <a:gd name="connsiteY33" fmla="*/ 1377021 h 1460996"/>
                <a:gd name="connsiteX34" fmla="*/ 3004458 w 3756772"/>
                <a:gd name="connsiteY34" fmla="*/ 1358360 h 1460996"/>
                <a:gd name="connsiteX35" fmla="*/ 3051111 w 3756772"/>
                <a:gd name="connsiteY35" fmla="*/ 1349029 h 1460996"/>
                <a:gd name="connsiteX36" fmla="*/ 3116425 w 3756772"/>
                <a:gd name="connsiteY36" fmla="*/ 1311707 h 1460996"/>
                <a:gd name="connsiteX37" fmla="*/ 3163078 w 3756772"/>
                <a:gd name="connsiteY37" fmla="*/ 1302376 h 1460996"/>
                <a:gd name="connsiteX38" fmla="*/ 3209731 w 3756772"/>
                <a:gd name="connsiteY38" fmla="*/ 1274384 h 1460996"/>
                <a:gd name="connsiteX39" fmla="*/ 3275045 w 3756772"/>
                <a:gd name="connsiteY39" fmla="*/ 1237062 h 1460996"/>
                <a:gd name="connsiteX40" fmla="*/ 3293707 w 3756772"/>
                <a:gd name="connsiteY40" fmla="*/ 1218400 h 1460996"/>
                <a:gd name="connsiteX41" fmla="*/ 3321698 w 3756772"/>
                <a:gd name="connsiteY41" fmla="*/ 1199739 h 1460996"/>
                <a:gd name="connsiteX42" fmla="*/ 3340360 w 3756772"/>
                <a:gd name="connsiteY42" fmla="*/ 1181078 h 1460996"/>
                <a:gd name="connsiteX43" fmla="*/ 3377682 w 3756772"/>
                <a:gd name="connsiteY43" fmla="*/ 1153086 h 1460996"/>
                <a:gd name="connsiteX44" fmla="*/ 3415005 w 3756772"/>
                <a:gd name="connsiteY44" fmla="*/ 1115764 h 1460996"/>
                <a:gd name="connsiteX45" fmla="*/ 3498980 w 3756772"/>
                <a:gd name="connsiteY45" fmla="*/ 1041119 h 1460996"/>
                <a:gd name="connsiteX46" fmla="*/ 3536302 w 3756772"/>
                <a:gd name="connsiteY46" fmla="*/ 985135 h 1460996"/>
                <a:gd name="connsiteX47" fmla="*/ 3592286 w 3756772"/>
                <a:gd name="connsiteY47" fmla="*/ 938482 h 1460996"/>
                <a:gd name="connsiteX48" fmla="*/ 3638939 w 3756772"/>
                <a:gd name="connsiteY48" fmla="*/ 882498 h 1460996"/>
                <a:gd name="connsiteX49" fmla="*/ 3666931 w 3756772"/>
                <a:gd name="connsiteY49" fmla="*/ 835845 h 1460996"/>
                <a:gd name="connsiteX50" fmla="*/ 3694923 w 3756772"/>
                <a:gd name="connsiteY50" fmla="*/ 789192 h 1460996"/>
                <a:gd name="connsiteX51" fmla="*/ 3704253 w 3756772"/>
                <a:gd name="connsiteY51" fmla="*/ 761200 h 1460996"/>
                <a:gd name="connsiteX52" fmla="*/ 3713584 w 3756772"/>
                <a:gd name="connsiteY52" fmla="*/ 714547 h 1460996"/>
                <a:gd name="connsiteX53" fmla="*/ 3732245 w 3756772"/>
                <a:gd name="connsiteY53" fmla="*/ 677225 h 1460996"/>
                <a:gd name="connsiteX54" fmla="*/ 3741576 w 3756772"/>
                <a:gd name="connsiteY54" fmla="*/ 276009 h 1460996"/>
                <a:gd name="connsiteX55" fmla="*/ 3722915 w 3756772"/>
                <a:gd name="connsiteY55" fmla="*/ 248017 h 1460996"/>
                <a:gd name="connsiteX56" fmla="*/ 3666931 w 3756772"/>
                <a:gd name="connsiteY56" fmla="*/ 210694 h 1460996"/>
                <a:gd name="connsiteX57" fmla="*/ 3601617 w 3756772"/>
                <a:gd name="connsiteY57" fmla="*/ 164041 h 1460996"/>
                <a:gd name="connsiteX58" fmla="*/ 3536302 w 3756772"/>
                <a:gd name="connsiteY58" fmla="*/ 145380 h 1460996"/>
                <a:gd name="connsiteX59" fmla="*/ 3442996 w 3756772"/>
                <a:gd name="connsiteY59" fmla="*/ 117388 h 1460996"/>
                <a:gd name="connsiteX60" fmla="*/ 3377682 w 3756772"/>
                <a:gd name="connsiteY60" fmla="*/ 108058 h 1460996"/>
                <a:gd name="connsiteX61" fmla="*/ 3275045 w 3756772"/>
                <a:gd name="connsiteY61" fmla="*/ 80066 h 1460996"/>
                <a:gd name="connsiteX62" fmla="*/ 3228392 w 3756772"/>
                <a:gd name="connsiteY62" fmla="*/ 70735 h 1460996"/>
                <a:gd name="connsiteX63" fmla="*/ 3135086 w 3756772"/>
                <a:gd name="connsiteY63" fmla="*/ 52074 h 1460996"/>
                <a:gd name="connsiteX64" fmla="*/ 2939143 w 3756772"/>
                <a:gd name="connsiteY64" fmla="*/ 42743 h 1460996"/>
                <a:gd name="connsiteX65" fmla="*/ 1474237 w 3756772"/>
                <a:gd name="connsiteY65" fmla="*/ 33413 h 1460996"/>
                <a:gd name="connsiteX66" fmla="*/ 1296956 w 3756772"/>
                <a:gd name="connsiteY66" fmla="*/ 5421 h 146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756772" h="1460996">
                  <a:moveTo>
                    <a:pt x="1296956" y="5421"/>
                  </a:moveTo>
                  <a:cubicBezTo>
                    <a:pt x="1164772" y="2311"/>
                    <a:pt x="1243295" y="-9001"/>
                    <a:pt x="681135" y="14752"/>
                  </a:cubicBezTo>
                  <a:cubicBezTo>
                    <a:pt x="621041" y="17291"/>
                    <a:pt x="587165" y="24193"/>
                    <a:pt x="531845" y="33413"/>
                  </a:cubicBezTo>
                  <a:cubicBezTo>
                    <a:pt x="516294" y="39633"/>
                    <a:pt x="501200" y="47148"/>
                    <a:pt x="485192" y="52074"/>
                  </a:cubicBezTo>
                  <a:cubicBezTo>
                    <a:pt x="460679" y="59616"/>
                    <a:pt x="434121" y="60632"/>
                    <a:pt x="410547" y="70735"/>
                  </a:cubicBezTo>
                  <a:cubicBezTo>
                    <a:pt x="388776" y="80066"/>
                    <a:pt x="366419" y="88134"/>
                    <a:pt x="345233" y="98727"/>
                  </a:cubicBezTo>
                  <a:cubicBezTo>
                    <a:pt x="322805" y="109941"/>
                    <a:pt x="302967" y="126171"/>
                    <a:pt x="279919" y="136049"/>
                  </a:cubicBezTo>
                  <a:cubicBezTo>
                    <a:pt x="259107" y="144968"/>
                    <a:pt x="236376" y="148490"/>
                    <a:pt x="214605" y="154711"/>
                  </a:cubicBezTo>
                  <a:cubicBezTo>
                    <a:pt x="195944" y="167152"/>
                    <a:pt x="178227" y="181141"/>
                    <a:pt x="158621" y="192033"/>
                  </a:cubicBezTo>
                  <a:cubicBezTo>
                    <a:pt x="150023" y="196809"/>
                    <a:pt x="139426" y="196965"/>
                    <a:pt x="130629" y="201364"/>
                  </a:cubicBezTo>
                  <a:cubicBezTo>
                    <a:pt x="120599" y="206379"/>
                    <a:pt x="111762" y="213507"/>
                    <a:pt x="102637" y="220025"/>
                  </a:cubicBezTo>
                  <a:cubicBezTo>
                    <a:pt x="76318" y="238824"/>
                    <a:pt x="59537" y="246559"/>
                    <a:pt x="46653" y="276009"/>
                  </a:cubicBezTo>
                  <a:cubicBezTo>
                    <a:pt x="29289" y="315697"/>
                    <a:pt x="0" y="397307"/>
                    <a:pt x="0" y="397307"/>
                  </a:cubicBezTo>
                  <a:cubicBezTo>
                    <a:pt x="3110" y="605691"/>
                    <a:pt x="-5107" y="814552"/>
                    <a:pt x="9331" y="1022458"/>
                  </a:cubicBezTo>
                  <a:cubicBezTo>
                    <a:pt x="10711" y="1042325"/>
                    <a:pt x="33539" y="1054123"/>
                    <a:pt x="46653" y="1069111"/>
                  </a:cubicBezTo>
                  <a:cubicBezTo>
                    <a:pt x="55342" y="1079042"/>
                    <a:pt x="66197" y="1086966"/>
                    <a:pt x="74645" y="1097103"/>
                  </a:cubicBezTo>
                  <a:cubicBezTo>
                    <a:pt x="81824" y="1105718"/>
                    <a:pt x="86789" y="1115969"/>
                    <a:pt x="93307" y="1125094"/>
                  </a:cubicBezTo>
                  <a:cubicBezTo>
                    <a:pt x="102346" y="1137748"/>
                    <a:pt x="111343" y="1150470"/>
                    <a:pt x="121298" y="1162417"/>
                  </a:cubicBezTo>
                  <a:cubicBezTo>
                    <a:pt x="126930" y="1169175"/>
                    <a:pt x="132322" y="1176713"/>
                    <a:pt x="139960" y="1181078"/>
                  </a:cubicBezTo>
                  <a:cubicBezTo>
                    <a:pt x="154502" y="1189388"/>
                    <a:pt x="171909" y="1191719"/>
                    <a:pt x="186613" y="1199739"/>
                  </a:cubicBezTo>
                  <a:cubicBezTo>
                    <a:pt x="206302" y="1210479"/>
                    <a:pt x="222536" y="1227032"/>
                    <a:pt x="242596" y="1237062"/>
                  </a:cubicBezTo>
                  <a:cubicBezTo>
                    <a:pt x="272557" y="1252043"/>
                    <a:pt x="305941" y="1259403"/>
                    <a:pt x="335902" y="1274384"/>
                  </a:cubicBezTo>
                  <a:cubicBezTo>
                    <a:pt x="368787" y="1290826"/>
                    <a:pt x="452836" y="1335133"/>
                    <a:pt x="494523" y="1349029"/>
                  </a:cubicBezTo>
                  <a:cubicBezTo>
                    <a:pt x="509568" y="1354044"/>
                    <a:pt x="525986" y="1353803"/>
                    <a:pt x="541176" y="1358360"/>
                  </a:cubicBezTo>
                  <a:cubicBezTo>
                    <a:pt x="557219" y="1363173"/>
                    <a:pt x="571439" y="1373571"/>
                    <a:pt x="587829" y="1377021"/>
                  </a:cubicBezTo>
                  <a:cubicBezTo>
                    <a:pt x="681524" y="1396746"/>
                    <a:pt x="763035" y="1398654"/>
                    <a:pt x="858417" y="1405013"/>
                  </a:cubicBezTo>
                  <a:cubicBezTo>
                    <a:pt x="877078" y="1408123"/>
                    <a:pt x="895806" y="1410857"/>
                    <a:pt x="914400" y="1414343"/>
                  </a:cubicBezTo>
                  <a:cubicBezTo>
                    <a:pt x="962066" y="1423280"/>
                    <a:pt x="1014708" y="1435804"/>
                    <a:pt x="1063690" y="1442335"/>
                  </a:cubicBezTo>
                  <a:cubicBezTo>
                    <a:pt x="1155341" y="1454555"/>
                    <a:pt x="1193699" y="1454543"/>
                    <a:pt x="1296956" y="1460996"/>
                  </a:cubicBezTo>
                  <a:lnTo>
                    <a:pt x="1688841" y="1451666"/>
                  </a:lnTo>
                  <a:cubicBezTo>
                    <a:pt x="1810215" y="1447171"/>
                    <a:pt x="1931697" y="1443092"/>
                    <a:pt x="2052735" y="1433005"/>
                  </a:cubicBezTo>
                  <a:cubicBezTo>
                    <a:pt x="2177193" y="1422633"/>
                    <a:pt x="2184295" y="1421125"/>
                    <a:pt x="2323323" y="1414343"/>
                  </a:cubicBezTo>
                  <a:cubicBezTo>
                    <a:pt x="2494387" y="1405999"/>
                    <a:pt x="2655217" y="1401414"/>
                    <a:pt x="2827176" y="1395682"/>
                  </a:cubicBezTo>
                  <a:cubicBezTo>
                    <a:pt x="2842727" y="1389462"/>
                    <a:pt x="2857439" y="1380471"/>
                    <a:pt x="2873829" y="1377021"/>
                  </a:cubicBezTo>
                  <a:cubicBezTo>
                    <a:pt x="2916871" y="1367960"/>
                    <a:pt x="2961011" y="1365220"/>
                    <a:pt x="3004458" y="1358360"/>
                  </a:cubicBezTo>
                  <a:cubicBezTo>
                    <a:pt x="3020123" y="1355887"/>
                    <a:pt x="3035560" y="1352139"/>
                    <a:pt x="3051111" y="1349029"/>
                  </a:cubicBezTo>
                  <a:cubicBezTo>
                    <a:pt x="3072882" y="1336588"/>
                    <a:pt x="3093279" y="1321351"/>
                    <a:pt x="3116425" y="1311707"/>
                  </a:cubicBezTo>
                  <a:cubicBezTo>
                    <a:pt x="3131064" y="1305607"/>
                    <a:pt x="3148353" y="1308266"/>
                    <a:pt x="3163078" y="1302376"/>
                  </a:cubicBezTo>
                  <a:cubicBezTo>
                    <a:pt x="3179916" y="1295641"/>
                    <a:pt x="3193878" y="1283191"/>
                    <a:pt x="3209731" y="1274384"/>
                  </a:cubicBezTo>
                  <a:cubicBezTo>
                    <a:pt x="3241076" y="1256970"/>
                    <a:pt x="3248385" y="1258390"/>
                    <a:pt x="3275045" y="1237062"/>
                  </a:cubicBezTo>
                  <a:cubicBezTo>
                    <a:pt x="3281915" y="1231566"/>
                    <a:pt x="3286837" y="1223896"/>
                    <a:pt x="3293707" y="1218400"/>
                  </a:cubicBezTo>
                  <a:cubicBezTo>
                    <a:pt x="3302463" y="1211395"/>
                    <a:pt x="3312942" y="1206744"/>
                    <a:pt x="3321698" y="1199739"/>
                  </a:cubicBezTo>
                  <a:cubicBezTo>
                    <a:pt x="3328567" y="1194244"/>
                    <a:pt x="3333602" y="1186710"/>
                    <a:pt x="3340360" y="1181078"/>
                  </a:cubicBezTo>
                  <a:cubicBezTo>
                    <a:pt x="3352307" y="1171123"/>
                    <a:pt x="3365979" y="1163326"/>
                    <a:pt x="3377682" y="1153086"/>
                  </a:cubicBezTo>
                  <a:cubicBezTo>
                    <a:pt x="3390923" y="1141500"/>
                    <a:pt x="3401855" y="1127453"/>
                    <a:pt x="3415005" y="1115764"/>
                  </a:cubicBezTo>
                  <a:cubicBezTo>
                    <a:pt x="3449975" y="1084680"/>
                    <a:pt x="3470034" y="1077302"/>
                    <a:pt x="3498980" y="1041119"/>
                  </a:cubicBezTo>
                  <a:cubicBezTo>
                    <a:pt x="3512991" y="1023606"/>
                    <a:pt x="3517641" y="997576"/>
                    <a:pt x="3536302" y="985135"/>
                  </a:cubicBezTo>
                  <a:cubicBezTo>
                    <a:pt x="3565098" y="965938"/>
                    <a:pt x="3568337" y="966422"/>
                    <a:pt x="3592286" y="938482"/>
                  </a:cubicBezTo>
                  <a:cubicBezTo>
                    <a:pt x="3658837" y="860840"/>
                    <a:pt x="3590455" y="930984"/>
                    <a:pt x="3638939" y="882498"/>
                  </a:cubicBezTo>
                  <a:cubicBezTo>
                    <a:pt x="3665372" y="803206"/>
                    <a:pt x="3628507" y="899884"/>
                    <a:pt x="3666931" y="835845"/>
                  </a:cubicBezTo>
                  <a:cubicBezTo>
                    <a:pt x="3703269" y="775282"/>
                    <a:pt x="3647640" y="836478"/>
                    <a:pt x="3694923" y="789192"/>
                  </a:cubicBezTo>
                  <a:cubicBezTo>
                    <a:pt x="3698033" y="779861"/>
                    <a:pt x="3701868" y="770742"/>
                    <a:pt x="3704253" y="761200"/>
                  </a:cubicBezTo>
                  <a:cubicBezTo>
                    <a:pt x="3708099" y="745815"/>
                    <a:pt x="3708569" y="729592"/>
                    <a:pt x="3713584" y="714547"/>
                  </a:cubicBezTo>
                  <a:cubicBezTo>
                    <a:pt x="3717982" y="701352"/>
                    <a:pt x="3726025" y="689666"/>
                    <a:pt x="3732245" y="677225"/>
                  </a:cubicBezTo>
                  <a:cubicBezTo>
                    <a:pt x="3762071" y="498275"/>
                    <a:pt x="3764098" y="531254"/>
                    <a:pt x="3741576" y="276009"/>
                  </a:cubicBezTo>
                  <a:cubicBezTo>
                    <a:pt x="3740590" y="264838"/>
                    <a:pt x="3729920" y="256774"/>
                    <a:pt x="3722915" y="248017"/>
                  </a:cubicBezTo>
                  <a:cubicBezTo>
                    <a:pt x="3700103" y="219502"/>
                    <a:pt x="3703132" y="233320"/>
                    <a:pt x="3666931" y="210694"/>
                  </a:cubicBezTo>
                  <a:cubicBezTo>
                    <a:pt x="3662198" y="207736"/>
                    <a:pt x="3612577" y="168425"/>
                    <a:pt x="3601617" y="164041"/>
                  </a:cubicBezTo>
                  <a:cubicBezTo>
                    <a:pt x="3580594" y="155632"/>
                    <a:pt x="3557990" y="151886"/>
                    <a:pt x="3536302" y="145380"/>
                  </a:cubicBezTo>
                  <a:cubicBezTo>
                    <a:pt x="3494643" y="132882"/>
                    <a:pt x="3499781" y="129556"/>
                    <a:pt x="3442996" y="117388"/>
                  </a:cubicBezTo>
                  <a:cubicBezTo>
                    <a:pt x="3421492" y="112780"/>
                    <a:pt x="3399453" y="111168"/>
                    <a:pt x="3377682" y="108058"/>
                  </a:cubicBezTo>
                  <a:cubicBezTo>
                    <a:pt x="3317116" y="77773"/>
                    <a:pt x="3359780" y="94188"/>
                    <a:pt x="3275045" y="80066"/>
                  </a:cubicBezTo>
                  <a:cubicBezTo>
                    <a:pt x="3259402" y="77459"/>
                    <a:pt x="3243873" y="74175"/>
                    <a:pt x="3228392" y="70735"/>
                  </a:cubicBezTo>
                  <a:cubicBezTo>
                    <a:pt x="3191358" y="62505"/>
                    <a:pt x="3176216" y="55121"/>
                    <a:pt x="3135086" y="52074"/>
                  </a:cubicBezTo>
                  <a:cubicBezTo>
                    <a:pt x="3069876" y="47243"/>
                    <a:pt x="3004527" y="43478"/>
                    <a:pt x="2939143" y="42743"/>
                  </a:cubicBezTo>
                  <a:lnTo>
                    <a:pt x="1474237" y="33413"/>
                  </a:lnTo>
                  <a:cubicBezTo>
                    <a:pt x="1297012" y="13722"/>
                    <a:pt x="1429140" y="8531"/>
                    <a:pt x="1296956" y="542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5029" y="5495383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main()</a:t>
              </a:r>
              <a:endParaRPr lang="ko-KR" alt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05744" y="2619916"/>
              <a:ext cx="1244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 smtClean="0"/>
                <a:t>replaceSpace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9645" y="2894316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a</a:t>
              </a:r>
              <a:endParaRPr lang="ko-KR" altLang="en-US" sz="14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332111" y="2997964"/>
              <a:ext cx="216024" cy="1846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5449231" y="3110340"/>
              <a:ext cx="26896" cy="15617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5926837" y="2941167"/>
              <a:ext cx="264604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80000"/>
              <a:r>
                <a:rPr lang="en-US" altLang="ko-KR" sz="1200" dirty="0"/>
                <a:t>for (</a:t>
              </a:r>
              <a:r>
                <a:rPr lang="en-US" altLang="ko-KR" sz="1200" dirty="0" err="1"/>
                <a:t>int</a:t>
              </a:r>
              <a:r>
                <a:rPr lang="en-US" altLang="ko-KR" sz="1200" dirty="0"/>
                <a:t> </a:t>
              </a:r>
              <a:r>
                <a:rPr lang="en-US" altLang="ko-KR" sz="1200" dirty="0" err="1" smtClean="0"/>
                <a:t>i</a:t>
              </a:r>
              <a:r>
                <a:rPr lang="en-US" altLang="ko-KR" sz="1200" dirty="0" smtClean="0"/>
                <a:t>=0</a:t>
              </a:r>
              <a:r>
                <a:rPr lang="en-US" altLang="ko-KR" sz="1200" dirty="0"/>
                <a:t>; </a:t>
              </a:r>
              <a:r>
                <a:rPr lang="en-US" altLang="ko-KR" sz="1200" dirty="0" err="1" smtClean="0"/>
                <a:t>i</a:t>
              </a:r>
              <a:r>
                <a:rPr lang="en-US" altLang="ko-KR" sz="1200" dirty="0" smtClean="0"/>
                <a:t>&lt;</a:t>
              </a:r>
              <a:r>
                <a:rPr lang="en-US" altLang="ko-KR" sz="1200" dirty="0" err="1" smtClean="0"/>
                <a:t>a.length</a:t>
              </a:r>
              <a:r>
                <a:rPr lang="en-US" altLang="ko-KR" sz="1200" dirty="0"/>
                <a:t>; </a:t>
              </a:r>
              <a:r>
                <a:rPr lang="en-US" altLang="ko-KR" sz="1200" dirty="0" err="1"/>
                <a:t>i</a:t>
              </a:r>
              <a:r>
                <a:rPr lang="en-US" altLang="ko-KR" sz="1200" dirty="0"/>
                <a:t>++)</a:t>
              </a:r>
            </a:p>
            <a:p>
              <a:pPr defTabSz="180000"/>
              <a:r>
                <a:rPr lang="en-US" altLang="ko-KR" sz="1200" dirty="0"/>
                <a:t>			if (a[</a:t>
              </a:r>
              <a:r>
                <a:rPr lang="en-US" altLang="ko-KR" sz="1200" dirty="0" err="1"/>
                <a:t>i</a:t>
              </a:r>
              <a:r>
                <a:rPr lang="en-US" altLang="ko-KR" sz="1200" dirty="0"/>
                <a:t>] == ' ')</a:t>
              </a:r>
            </a:p>
            <a:p>
              <a:pPr defTabSz="180000"/>
              <a:r>
                <a:rPr lang="en-US" altLang="ko-KR" sz="1200" dirty="0"/>
                <a:t>				a[</a:t>
              </a:r>
              <a:r>
                <a:rPr lang="en-US" altLang="ko-KR" sz="1200" dirty="0" err="1"/>
                <a:t>i</a:t>
              </a:r>
              <a:r>
                <a:rPr lang="en-US" altLang="ko-KR" sz="1200" dirty="0"/>
                <a:t>] = ',';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74739" y="3587498"/>
              <a:ext cx="345332" cy="519351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altLang="ko-KR" b="1" dirty="0" smtClean="0"/>
                <a:t>,</a:t>
              </a:r>
              <a:endParaRPr lang="ko-KR" altLang="en-US" b="1" dirty="0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6368765" y="3948473"/>
              <a:ext cx="197147" cy="905069"/>
            </a:xfrm>
            <a:custGeom>
              <a:avLst/>
              <a:gdLst>
                <a:gd name="connsiteX0" fmla="*/ 197147 w 197147"/>
                <a:gd name="connsiteY0" fmla="*/ 0 h 905069"/>
                <a:gd name="connsiteX1" fmla="*/ 29196 w 197147"/>
                <a:gd name="connsiteY1" fmla="*/ 522514 h 905069"/>
                <a:gd name="connsiteX2" fmla="*/ 1204 w 197147"/>
                <a:gd name="connsiteY2" fmla="*/ 905069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47" h="905069">
                  <a:moveTo>
                    <a:pt x="197147" y="0"/>
                  </a:moveTo>
                  <a:cubicBezTo>
                    <a:pt x="129500" y="185834"/>
                    <a:pt x="61853" y="371669"/>
                    <a:pt x="29196" y="522514"/>
                  </a:cubicBezTo>
                  <a:cubicBezTo>
                    <a:pt x="-3461" y="673359"/>
                    <a:pt x="-1129" y="789214"/>
                    <a:pt x="1204" y="90506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456077" y="3758412"/>
              <a:ext cx="345332" cy="316434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 flipH="1">
              <a:off x="6718310" y="3948473"/>
              <a:ext cx="299121" cy="905069"/>
            </a:xfrm>
            <a:custGeom>
              <a:avLst/>
              <a:gdLst>
                <a:gd name="connsiteX0" fmla="*/ 197147 w 197147"/>
                <a:gd name="connsiteY0" fmla="*/ 0 h 905069"/>
                <a:gd name="connsiteX1" fmla="*/ 29196 w 197147"/>
                <a:gd name="connsiteY1" fmla="*/ 522514 h 905069"/>
                <a:gd name="connsiteX2" fmla="*/ 1204 w 197147"/>
                <a:gd name="connsiteY2" fmla="*/ 905069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47" h="905069">
                  <a:moveTo>
                    <a:pt x="197147" y="0"/>
                  </a:moveTo>
                  <a:cubicBezTo>
                    <a:pt x="129500" y="185834"/>
                    <a:pt x="61853" y="371669"/>
                    <a:pt x="29196" y="522514"/>
                  </a:cubicBezTo>
                  <a:cubicBezTo>
                    <a:pt x="-3461" y="673359"/>
                    <a:pt x="-1129" y="789214"/>
                    <a:pt x="1204" y="90506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6696541" y="3929811"/>
              <a:ext cx="755779" cy="867747"/>
            </a:xfrm>
            <a:custGeom>
              <a:avLst/>
              <a:gdLst>
                <a:gd name="connsiteX0" fmla="*/ 0 w 755779"/>
                <a:gd name="connsiteY0" fmla="*/ 0 h 867747"/>
                <a:gd name="connsiteX1" fmla="*/ 625151 w 755779"/>
                <a:gd name="connsiteY1" fmla="*/ 363894 h 867747"/>
                <a:gd name="connsiteX2" fmla="*/ 755779 w 755779"/>
                <a:gd name="connsiteY2" fmla="*/ 867747 h 8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779" h="867747">
                  <a:moveTo>
                    <a:pt x="0" y="0"/>
                  </a:moveTo>
                  <a:cubicBezTo>
                    <a:pt x="249594" y="109635"/>
                    <a:pt x="499188" y="219270"/>
                    <a:pt x="625151" y="363894"/>
                  </a:cubicBezTo>
                  <a:cubicBezTo>
                    <a:pt x="751114" y="508518"/>
                    <a:pt x="753446" y="688132"/>
                    <a:pt x="755779" y="867747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00874" y="2284899"/>
            <a:ext cx="23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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36734" y="451673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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69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메소드 오버로딩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35745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오버로딩</a:t>
            </a:r>
            <a:r>
              <a:rPr lang="en-US" altLang="ko-KR" dirty="0" smtClean="0"/>
              <a:t>(Overloading)</a:t>
            </a:r>
          </a:p>
          <a:p>
            <a:pPr lvl="1"/>
            <a:r>
              <a:rPr lang="ko-KR" altLang="en-US" dirty="0" smtClean="0"/>
              <a:t>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내에서 두 개 이상의 이름이 같은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작성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메소드</a:t>
            </a:r>
            <a:r>
              <a:rPr lang="ko-KR" altLang="en-US" dirty="0" smtClean="0"/>
              <a:t> 이름이 동일하여야 </a:t>
            </a:r>
            <a:r>
              <a:rPr lang="ko-KR" altLang="en-US" dirty="0"/>
              <a:t>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매개 변수의 개수가 서로 다르거나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타입이 서로 달라야 </a:t>
            </a:r>
            <a:r>
              <a:rPr lang="ko-KR" altLang="en-US" dirty="0"/>
              <a:t>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리턴 타입은 오버로딩과 관련 없음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성공한 오버로딩과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55385" cy="30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8" y="1484784"/>
            <a:ext cx="4816674" cy="180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객체 지향 특성 </a:t>
            </a:r>
            <a:r>
              <a:rPr lang="en-US" altLang="ko-KR" smtClean="0"/>
              <a:t>: </a:t>
            </a:r>
            <a:r>
              <a:rPr lang="ko-KR" altLang="en-US" smtClean="0"/>
              <a:t>캡슐화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 smtClean="0"/>
              <a:t>캡슐화 </a:t>
            </a:r>
            <a:r>
              <a:rPr lang="en-US" altLang="ko-KR" sz="1600" dirty="0" smtClean="0"/>
              <a:t>: </a:t>
            </a:r>
            <a:r>
              <a:rPr lang="ko-KR" altLang="en-US" sz="1400" dirty="0" smtClean="0"/>
              <a:t>객체를 캡슐로 싸서 내부를 볼 수 없게 하는 것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객체의 가장 본질적인 특징</a:t>
            </a:r>
            <a:endParaRPr lang="en-US" altLang="ko-KR" sz="1400" dirty="0" smtClean="0"/>
          </a:p>
          <a:p>
            <a:pPr lvl="2"/>
            <a:r>
              <a:rPr lang="ko-KR" altLang="en-US" sz="1200" dirty="0" smtClean="0"/>
              <a:t>외부의 접근으로부터 객체 보호</a:t>
            </a:r>
            <a:endParaRPr lang="en-US" altLang="ko-KR" sz="1200" dirty="0" smtClean="0"/>
          </a:p>
          <a:p>
            <a:endParaRPr lang="en-US" altLang="ko-KR" sz="1600" dirty="0" smtClean="0"/>
          </a:p>
          <a:p>
            <a:pPr lvl="1"/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r>
              <a:rPr lang="ko-KR" altLang="en-US" sz="1600" dirty="0" smtClean="0"/>
              <a:t>자바의 캡슐화</a:t>
            </a:r>
            <a:endParaRPr lang="en-US" altLang="ko-KR" sz="1600" dirty="0" smtClean="0"/>
          </a:p>
          <a:p>
            <a:pPr lvl="1"/>
            <a:r>
              <a:rPr lang="ko-KR" altLang="en-US" sz="1400" dirty="0" smtClean="0"/>
              <a:t>클래스</a:t>
            </a:r>
            <a:r>
              <a:rPr lang="en-US" altLang="ko-KR" sz="1400" dirty="0" smtClean="0"/>
              <a:t>(class):</a:t>
            </a:r>
            <a:r>
              <a:rPr lang="ko-KR" altLang="en-US" sz="1400" dirty="0" smtClean="0"/>
              <a:t> 객체 모양을 선언한 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캡슐화하는 틀</a:t>
            </a:r>
            <a:r>
              <a:rPr lang="en-US" altLang="ko-KR" sz="1400" dirty="0" smtClean="0"/>
              <a:t>)</a:t>
            </a:r>
          </a:p>
          <a:p>
            <a:pPr lvl="1"/>
            <a:r>
              <a:rPr lang="ko-KR" altLang="en-US" sz="1400" dirty="0" smtClean="0"/>
              <a:t>객체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생성된 실체</a:t>
            </a:r>
            <a:r>
              <a:rPr lang="en-US" altLang="ko-KR" sz="1400" dirty="0" smtClean="0"/>
              <a:t>(instance)</a:t>
            </a:r>
          </a:p>
          <a:p>
            <a:pPr lvl="2"/>
            <a:r>
              <a:rPr lang="ko-KR" altLang="en-US" sz="1200" dirty="0" smtClean="0"/>
              <a:t>클래스 내에 </a:t>
            </a:r>
            <a:r>
              <a:rPr lang="ko-KR" altLang="en-US" sz="1200" dirty="0" err="1" smtClean="0"/>
              <a:t>메소드와</a:t>
            </a:r>
            <a:r>
              <a:rPr lang="ko-KR" altLang="en-US" sz="1200" dirty="0" smtClean="0"/>
              <a:t> 필드 구현</a:t>
            </a:r>
            <a:endParaRPr lang="en-US" altLang="ko-KR" sz="12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863" y="103686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81008"/>
            <a:ext cx="6552728" cy="230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4" y="2059068"/>
            <a:ext cx="6383058" cy="28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오버로딩 실패 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6372200" y="2852936"/>
            <a:ext cx="2016224" cy="715089"/>
          </a:xfrm>
          <a:prstGeom prst="wedgeRoundRectCallout">
            <a:avLst>
              <a:gd name="adj1" fmla="val -117702"/>
              <a:gd name="adj2" fmla="val -715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/>
              <a:t>매개 변수의 개수와 타입</a:t>
            </a:r>
          </a:p>
          <a:p>
            <a:r>
              <a:rPr lang="ko-KR" altLang="en-US" sz="1200" dirty="0"/>
              <a:t>이 같기 때문에 오버로딩</a:t>
            </a:r>
          </a:p>
          <a:p>
            <a:r>
              <a:rPr lang="ko-KR" altLang="en-US" sz="1200" dirty="0" smtClean="0"/>
              <a:t>실패</a:t>
            </a:r>
            <a:endParaRPr lang="ko-KR" altLang="en-US" sz="1200" dirty="0"/>
          </a:p>
        </p:txBody>
      </p:sp>
      <p:sp>
        <p:nvSpPr>
          <p:cNvPr id="6" name="자유형 5"/>
          <p:cNvSpPr/>
          <p:nvPr/>
        </p:nvSpPr>
        <p:spPr>
          <a:xfrm>
            <a:off x="5170738" y="3329126"/>
            <a:ext cx="1216251" cy="331847"/>
          </a:xfrm>
          <a:custGeom>
            <a:avLst/>
            <a:gdLst>
              <a:gd name="connsiteX0" fmla="*/ 1198496 w 1216251"/>
              <a:gd name="connsiteY0" fmla="*/ 0 h 331847"/>
              <a:gd name="connsiteX1" fmla="*/ 10 w 1216251"/>
              <a:gd name="connsiteY1" fmla="*/ 328474 h 331847"/>
              <a:gd name="connsiteX2" fmla="*/ 1216251 w 1216251"/>
              <a:gd name="connsiteY2" fmla="*/ 142043 h 33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6251" h="331847">
                <a:moveTo>
                  <a:pt x="1198496" y="0"/>
                </a:moveTo>
                <a:cubicBezTo>
                  <a:pt x="597773" y="152400"/>
                  <a:pt x="-2949" y="304800"/>
                  <a:pt x="10" y="328474"/>
                </a:cubicBezTo>
                <a:cubicBezTo>
                  <a:pt x="2969" y="352148"/>
                  <a:pt x="609610" y="247095"/>
                  <a:pt x="1216251" y="142043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945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ko-KR" altLang="en-US" dirty="0" smtClean="0"/>
              <a:t>객체 치환 시 주의할 점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5491" y="5538191"/>
            <a:ext cx="4200485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/>
            </a:lvl1pPr>
          </a:lstStyle>
          <a:p>
            <a:r>
              <a:rPr lang="en-US" altLang="ko-KR" dirty="0"/>
              <a:t>ob1.id=4</a:t>
            </a:r>
          </a:p>
          <a:p>
            <a:r>
              <a:rPr lang="en-US" altLang="ko-KR" dirty="0"/>
              <a:t>ob2.id=4</a:t>
            </a:r>
            <a:endParaRPr lang="ko-KR" altLang="en-US" dirty="0" err="1"/>
          </a:p>
        </p:txBody>
      </p:sp>
      <p:sp>
        <p:nvSpPr>
          <p:cNvPr id="32" name="직사각형 31"/>
          <p:cNvSpPr/>
          <p:nvPr/>
        </p:nvSpPr>
        <p:spPr>
          <a:xfrm>
            <a:off x="734681" y="1340768"/>
            <a:ext cx="772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객체 치환은 객체 복사가 아니며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</a:rPr>
              <a:t>레퍼런스의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 복사이다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5" y="1970184"/>
            <a:ext cx="8945322" cy="35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사각형 설명선 7"/>
          <p:cNvSpPr/>
          <p:nvPr/>
        </p:nvSpPr>
        <p:spPr>
          <a:xfrm>
            <a:off x="2483768" y="3966196"/>
            <a:ext cx="1008112" cy="306467"/>
          </a:xfrm>
          <a:prstGeom prst="wedgeRoundRectCallout">
            <a:avLst>
              <a:gd name="adj1" fmla="val -129150"/>
              <a:gd name="adj2" fmla="val 1254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smtClean="0"/>
              <a:t>객체 치환</a:t>
            </a:r>
            <a:endParaRPr lang="ko-KR" altLang="en-US" sz="1200" dirty="0"/>
          </a:p>
        </p:txBody>
      </p:sp>
      <p:sp>
        <p:nvSpPr>
          <p:cNvPr id="2" name="자유형 1"/>
          <p:cNvSpPr/>
          <p:nvPr/>
        </p:nvSpPr>
        <p:spPr>
          <a:xfrm>
            <a:off x="665825" y="4607511"/>
            <a:ext cx="1210808" cy="55678"/>
          </a:xfrm>
          <a:custGeom>
            <a:avLst/>
            <a:gdLst>
              <a:gd name="connsiteX0" fmla="*/ 0 w 1210808"/>
              <a:gd name="connsiteY0" fmla="*/ 0 h 55678"/>
              <a:gd name="connsiteX1" fmla="*/ 71022 w 1210808"/>
              <a:gd name="connsiteY1" fmla="*/ 8877 h 55678"/>
              <a:gd name="connsiteX2" fmla="*/ 124288 w 1210808"/>
              <a:gd name="connsiteY2" fmla="*/ 26633 h 55678"/>
              <a:gd name="connsiteX3" fmla="*/ 204187 w 1210808"/>
              <a:gd name="connsiteY3" fmla="*/ 8877 h 55678"/>
              <a:gd name="connsiteX4" fmla="*/ 292963 w 1210808"/>
              <a:gd name="connsiteY4" fmla="*/ 26633 h 55678"/>
              <a:gd name="connsiteX5" fmla="*/ 319596 w 1210808"/>
              <a:gd name="connsiteY5" fmla="*/ 35510 h 55678"/>
              <a:gd name="connsiteX6" fmla="*/ 550416 w 1210808"/>
              <a:gd name="connsiteY6" fmla="*/ 44388 h 55678"/>
              <a:gd name="connsiteX7" fmla="*/ 790113 w 1210808"/>
              <a:gd name="connsiteY7" fmla="*/ 26633 h 55678"/>
              <a:gd name="connsiteX8" fmla="*/ 852257 w 1210808"/>
              <a:gd name="connsiteY8" fmla="*/ 35510 h 55678"/>
              <a:gd name="connsiteX9" fmla="*/ 1145220 w 1210808"/>
              <a:gd name="connsiteY9" fmla="*/ 35510 h 55678"/>
              <a:gd name="connsiteX10" fmla="*/ 1189608 w 1210808"/>
              <a:gd name="connsiteY10" fmla="*/ 26633 h 5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0808" h="55678">
                <a:moveTo>
                  <a:pt x="0" y="0"/>
                </a:moveTo>
                <a:cubicBezTo>
                  <a:pt x="23674" y="2959"/>
                  <a:pt x="47693" y="3878"/>
                  <a:pt x="71022" y="8877"/>
                </a:cubicBezTo>
                <a:cubicBezTo>
                  <a:pt x="89322" y="12798"/>
                  <a:pt x="124288" y="26633"/>
                  <a:pt x="124288" y="26633"/>
                </a:cubicBezTo>
                <a:cubicBezTo>
                  <a:pt x="136066" y="23688"/>
                  <a:pt x="195288" y="8284"/>
                  <a:pt x="204187" y="8877"/>
                </a:cubicBezTo>
                <a:cubicBezTo>
                  <a:pt x="234298" y="10884"/>
                  <a:pt x="263558" y="19847"/>
                  <a:pt x="292963" y="26633"/>
                </a:cubicBezTo>
                <a:cubicBezTo>
                  <a:pt x="302081" y="28737"/>
                  <a:pt x="310260" y="34866"/>
                  <a:pt x="319596" y="35510"/>
                </a:cubicBezTo>
                <a:cubicBezTo>
                  <a:pt x="396410" y="40807"/>
                  <a:pt x="473476" y="41429"/>
                  <a:pt x="550416" y="44388"/>
                </a:cubicBezTo>
                <a:cubicBezTo>
                  <a:pt x="646699" y="30633"/>
                  <a:pt x="661110" y="26633"/>
                  <a:pt x="790113" y="26633"/>
                </a:cubicBezTo>
                <a:cubicBezTo>
                  <a:pt x="811038" y="26633"/>
                  <a:pt x="831542" y="32551"/>
                  <a:pt x="852257" y="35510"/>
                </a:cubicBezTo>
                <a:cubicBezTo>
                  <a:pt x="961147" y="71808"/>
                  <a:pt x="888621" y="51061"/>
                  <a:pt x="1145220" y="35510"/>
                </a:cubicBezTo>
                <a:cubicBezTo>
                  <a:pt x="1322572" y="24762"/>
                  <a:pt x="1070724" y="26633"/>
                  <a:pt x="1189608" y="266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4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소멸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480328" cy="531149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객체 소멸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new</a:t>
            </a:r>
            <a:r>
              <a:rPr lang="ko-KR" altLang="en-US" dirty="0" smtClean="0"/>
              <a:t>에 의해 할당 받은 객체와 배열 메모리를 자바 가상 기계로 되돌려 주는 행위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소멸된 객체 공간은 가용 메모리에 포함</a:t>
            </a:r>
            <a:endParaRPr lang="en-US" altLang="ko-KR" dirty="0" smtClean="0"/>
          </a:p>
          <a:p>
            <a:r>
              <a:rPr lang="ko-KR" altLang="en-US" dirty="0" smtClean="0"/>
              <a:t>자바에서 사용자 임의로 객체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소멸안됨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자바는 객체 소멸 연산자 없음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 생성 연산자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new</a:t>
            </a:r>
          </a:p>
          <a:p>
            <a:pPr lvl="1"/>
            <a:r>
              <a:rPr lang="ko-KR" altLang="en-US" dirty="0" smtClean="0"/>
              <a:t>객체 소멸은 자바 가상 기계의 고유한 역할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개발자에게는 매우 다행스러운 기능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C/C++</a:t>
            </a:r>
            <a:r>
              <a:rPr lang="ko-KR" altLang="en-US" dirty="0" smtClean="0"/>
              <a:t>에서는 할당 받은 객체를 개발자가 프로그램 내에서 삭제해야 함</a:t>
            </a:r>
            <a:endParaRPr lang="en-US" altLang="ko-KR" dirty="0"/>
          </a:p>
          <a:p>
            <a:pPr lvl="2"/>
            <a:r>
              <a:rPr lang="en-US" altLang="ko-KR" dirty="0" smtClean="0"/>
              <a:t>C/C++</a:t>
            </a:r>
            <a:r>
              <a:rPr lang="ko-KR" altLang="en-US" dirty="0" smtClean="0"/>
              <a:t>의 프로그램 작성을 어렵게 만드는 요인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자바에서는 사용하지 않는 객체나 배열을 돌려주는 코딩 책임으로부터 개발자 해방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가비지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가비지</a:t>
            </a:r>
            <a:endParaRPr lang="en-US" altLang="ko-KR" sz="1800" dirty="0"/>
          </a:p>
          <a:p>
            <a:pPr lvl="1"/>
            <a:r>
              <a:rPr lang="ko-KR" altLang="en-US" sz="1800" dirty="0" smtClean="0"/>
              <a:t>가리키는 </a:t>
            </a:r>
            <a:r>
              <a:rPr lang="ko-KR" altLang="en-US" sz="1800" dirty="0" err="1"/>
              <a:t>레퍼런스가</a:t>
            </a:r>
            <a:r>
              <a:rPr lang="ko-KR" altLang="en-US" sz="1800" dirty="0"/>
              <a:t> 하나도 없는 객체</a:t>
            </a:r>
            <a:endParaRPr lang="en-US" altLang="ko-KR" sz="1800" dirty="0"/>
          </a:p>
          <a:p>
            <a:pPr lvl="2"/>
            <a:r>
              <a:rPr lang="ko-KR" altLang="en-US" sz="1600" dirty="0"/>
              <a:t>더 이상 </a:t>
            </a:r>
            <a:r>
              <a:rPr lang="ko-KR" altLang="en-US" sz="1600" dirty="0" smtClean="0"/>
              <a:t>접근할 수 없어 사용할 </a:t>
            </a:r>
            <a:r>
              <a:rPr lang="ko-KR" altLang="en-US" sz="1600" dirty="0"/>
              <a:t>수 없게 </a:t>
            </a:r>
            <a:r>
              <a:rPr lang="ko-KR" altLang="en-US" sz="1600" dirty="0" smtClean="0"/>
              <a:t>된 메모리</a:t>
            </a:r>
            <a:endParaRPr lang="en-US" altLang="ko-KR" sz="1600" dirty="0"/>
          </a:p>
          <a:p>
            <a:r>
              <a:rPr lang="ko-KR" altLang="en-US" sz="2000" dirty="0" err="1"/>
              <a:t>가비지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켈렉션</a:t>
            </a:r>
            <a:endParaRPr lang="en-US" altLang="ko-KR" sz="2000" dirty="0"/>
          </a:p>
          <a:p>
            <a:pPr lvl="1"/>
            <a:r>
              <a:rPr lang="ko-KR" altLang="en-US" sz="1800" dirty="0"/>
              <a:t>자바 가상 기계의 </a:t>
            </a:r>
            <a:r>
              <a:rPr lang="ko-KR" altLang="en-US" sz="1800" dirty="0" err="1"/>
              <a:t>가비지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컬렉터가</a:t>
            </a:r>
            <a:r>
              <a:rPr lang="ko-KR" altLang="en-US" sz="1800" dirty="0"/>
              <a:t> 자동으로 </a:t>
            </a:r>
            <a:r>
              <a:rPr lang="ko-KR" altLang="en-US" sz="1800" dirty="0" err="1" smtClean="0"/>
              <a:t>가비지</a:t>
            </a:r>
            <a:r>
              <a:rPr lang="ko-KR" altLang="en-US" sz="1800" dirty="0" smtClean="0"/>
              <a:t> 수집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반환</a:t>
            </a:r>
            <a:endParaRPr lang="en-US" altLang="ko-KR" sz="1800" dirty="0"/>
          </a:p>
          <a:p>
            <a:endParaRPr lang="ko-KR" altLang="en-US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4784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4-9 : </a:t>
            </a:r>
            <a:r>
              <a:rPr lang="ko-KR" altLang="en-US" dirty="0" err="1" smtClean="0"/>
              <a:t>가비지의</a:t>
            </a:r>
            <a:r>
              <a:rPr lang="ko-KR" altLang="en-US" dirty="0" smtClean="0"/>
              <a:t> 발생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689" y="131352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다음 소스에서 언제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가비지가</a:t>
            </a:r>
            <a:endParaRPr lang="en-US" altLang="ko-KR" dirty="0" smtClean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발생하는지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설명하라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err="1" smtClean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862519" y="1313526"/>
            <a:ext cx="3816424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GarbageEx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String </a:t>
            </a:r>
            <a:r>
              <a:rPr lang="en-US" altLang="ko-KR" sz="1400" dirty="0"/>
              <a:t>a = new String("Good");</a:t>
            </a:r>
          </a:p>
          <a:p>
            <a:pPr defTabSz="180000"/>
            <a:r>
              <a:rPr lang="en-US" altLang="ko-KR" sz="1400" dirty="0" smtClean="0"/>
              <a:t>		String </a:t>
            </a:r>
            <a:r>
              <a:rPr lang="en-US" altLang="ko-KR" sz="1400" dirty="0"/>
              <a:t>b = new String("Bad");</a:t>
            </a:r>
          </a:p>
          <a:p>
            <a:pPr defTabSz="180000"/>
            <a:r>
              <a:rPr lang="en-US" altLang="ko-KR" sz="1400" dirty="0" smtClean="0"/>
              <a:t>		String </a:t>
            </a:r>
            <a:r>
              <a:rPr lang="en-US" altLang="ko-KR" sz="1400" dirty="0"/>
              <a:t>c = new String("Normal");</a:t>
            </a:r>
          </a:p>
          <a:p>
            <a:pPr defTabSz="180000"/>
            <a:r>
              <a:rPr lang="en-US" altLang="ko-KR" sz="1400" dirty="0" smtClean="0"/>
              <a:t>		String </a:t>
            </a:r>
            <a:r>
              <a:rPr lang="en-US" altLang="ko-KR" sz="1400" dirty="0"/>
              <a:t>d, e;</a:t>
            </a:r>
          </a:p>
          <a:p>
            <a:pPr defTabSz="180000"/>
            <a:r>
              <a:rPr lang="en-US" altLang="ko-KR" sz="1400" dirty="0" smtClean="0"/>
              <a:t>		a </a:t>
            </a:r>
            <a:r>
              <a:rPr lang="en-US" altLang="ko-KR" sz="1400" dirty="0"/>
              <a:t>= null; </a:t>
            </a:r>
          </a:p>
          <a:p>
            <a:pPr defTabSz="180000"/>
            <a:r>
              <a:rPr lang="en-US" altLang="ko-KR" sz="1400" dirty="0" smtClean="0"/>
              <a:t>		d </a:t>
            </a:r>
            <a:r>
              <a:rPr lang="en-US" altLang="ko-KR" sz="1400" dirty="0"/>
              <a:t>= c;</a:t>
            </a:r>
          </a:p>
          <a:p>
            <a:pPr defTabSz="180000"/>
            <a:r>
              <a:rPr lang="en-US" altLang="ko-KR" sz="1400" dirty="0" smtClean="0"/>
              <a:t>		c </a:t>
            </a:r>
            <a:r>
              <a:rPr lang="en-US" altLang="ko-KR" sz="1400" dirty="0"/>
              <a:t>= null;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16" y="3933056"/>
            <a:ext cx="5688632" cy="25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가비지</a:t>
            </a:r>
            <a:r>
              <a:rPr lang="ko-KR" altLang="en-US" dirty="0" smtClean="0"/>
              <a:t> </a:t>
            </a:r>
            <a:r>
              <a:rPr lang="ko-KR" altLang="en-US" dirty="0"/>
              <a:t>컬</a:t>
            </a:r>
            <a:r>
              <a:rPr lang="ko-KR" altLang="en-US" dirty="0" smtClean="0"/>
              <a:t>렉션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가비지</a:t>
            </a:r>
            <a:r>
              <a:rPr lang="ko-KR" altLang="en-US" dirty="0" smtClean="0"/>
              <a:t> </a:t>
            </a:r>
            <a:r>
              <a:rPr lang="ko-KR" altLang="en-US" dirty="0"/>
              <a:t>컬</a:t>
            </a:r>
            <a:r>
              <a:rPr lang="ko-KR" altLang="en-US" dirty="0" smtClean="0"/>
              <a:t>렉션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가상 기계가 </a:t>
            </a:r>
            <a:r>
              <a:rPr lang="ko-KR" altLang="en-US" dirty="0" err="1" smtClean="0"/>
              <a:t>가비지</a:t>
            </a:r>
            <a:r>
              <a:rPr lang="ko-KR" altLang="en-US" dirty="0" smtClean="0"/>
              <a:t> 자동 회수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가용 메모리 공간이 </a:t>
            </a:r>
            <a:r>
              <a:rPr lang="ko-KR" altLang="en-US" dirty="0"/>
              <a:t>일정 이하로 부족해질 </a:t>
            </a:r>
            <a:r>
              <a:rPr lang="ko-KR" altLang="en-US" dirty="0" smtClean="0"/>
              <a:t>때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가비지를</a:t>
            </a:r>
            <a:r>
              <a:rPr lang="ko-KR" altLang="en-US" dirty="0" smtClean="0"/>
              <a:t> 수거하여 가용 </a:t>
            </a:r>
            <a:r>
              <a:rPr lang="ko-KR" altLang="en-US" dirty="0"/>
              <a:t>메모리 </a:t>
            </a:r>
            <a:r>
              <a:rPr lang="ko-KR" altLang="en-US" dirty="0" smtClean="0"/>
              <a:t>공간으로 확보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가비지</a:t>
            </a:r>
            <a:r>
              <a:rPr lang="ko-KR" altLang="en-US" dirty="0" smtClean="0"/>
              <a:t> </a:t>
            </a:r>
            <a:r>
              <a:rPr lang="ko-KR" altLang="en-US" dirty="0" err="1"/>
              <a:t>컬</a:t>
            </a:r>
            <a:r>
              <a:rPr lang="ko-KR" altLang="en-US" dirty="0" err="1" smtClean="0"/>
              <a:t>렉터</a:t>
            </a:r>
            <a:r>
              <a:rPr lang="en-US" altLang="ko-KR" dirty="0" smtClean="0"/>
              <a:t>(garbage collector)</a:t>
            </a:r>
            <a:r>
              <a:rPr lang="ko-KR" altLang="en-US" dirty="0" smtClean="0"/>
              <a:t>에 의해 자동 수행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강제 </a:t>
            </a:r>
            <a:r>
              <a:rPr lang="ko-KR" altLang="en-US" dirty="0" err="1" smtClean="0"/>
              <a:t>가비지</a:t>
            </a:r>
            <a:r>
              <a:rPr lang="ko-KR" altLang="en-US" dirty="0" smtClean="0"/>
              <a:t> 컬렉션 강제 수행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System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Runtime </a:t>
            </a:r>
            <a:r>
              <a:rPr lang="ko-KR" altLang="en-US" dirty="0" smtClean="0"/>
              <a:t>객체의 </a:t>
            </a:r>
            <a:r>
              <a:rPr lang="en-US" altLang="ko-KR" dirty="0" err="1" smtClean="0"/>
              <a:t>gc</a:t>
            </a:r>
            <a:r>
              <a:rPr lang="en-US" altLang="ko-KR" dirty="0" smtClean="0"/>
              <a:t>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호출</a:t>
            </a:r>
            <a:endParaRPr lang="en-US" altLang="ko-KR" dirty="0" smtClean="0"/>
          </a:p>
          <a:p>
            <a:pPr marL="411480" lvl="1" indent="0">
              <a:buNone/>
            </a:pPr>
            <a:endParaRPr lang="en-US" altLang="ko-KR" dirty="0" smtClean="0"/>
          </a:p>
          <a:p>
            <a:pPr marL="411480" lvl="1" indent="0">
              <a:buNone/>
            </a:pPr>
            <a:endParaRPr lang="en-US" altLang="ko-KR" dirty="0" smtClean="0"/>
          </a:p>
          <a:p>
            <a:pPr lvl="2"/>
            <a:r>
              <a:rPr lang="ko-KR" altLang="en-US" dirty="0" smtClean="0"/>
              <a:t>이 코드는 자바 가상 기계에 강력한 </a:t>
            </a:r>
            <a:r>
              <a:rPr lang="ko-KR" altLang="en-US" dirty="0" err="1" smtClean="0"/>
              <a:t>가비지</a:t>
            </a:r>
            <a:r>
              <a:rPr lang="ko-KR" altLang="en-US" dirty="0" smtClean="0"/>
              <a:t> 컬렉션 요청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그러나 자바 가상 기계가 </a:t>
            </a:r>
            <a:r>
              <a:rPr lang="ko-KR" altLang="en-US" dirty="0" err="1" smtClean="0"/>
              <a:t>가비지</a:t>
            </a:r>
            <a:r>
              <a:rPr lang="ko-KR" altLang="en-US" dirty="0" smtClean="0"/>
              <a:t> 컬렉션 시점을 전적으로 판단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4677390"/>
            <a:ext cx="418156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System.gc</a:t>
            </a:r>
            <a:r>
              <a:rPr lang="en-US" altLang="ko-KR" sz="1600" dirty="0"/>
              <a:t>(); // </a:t>
            </a:r>
            <a:r>
              <a:rPr lang="ko-KR" altLang="en-US" sz="1600" dirty="0" err="1"/>
              <a:t>가비지</a:t>
            </a:r>
            <a:r>
              <a:rPr lang="ko-KR" altLang="en-US" sz="1600" dirty="0"/>
              <a:t> 컬렉션 작동 요청</a:t>
            </a:r>
            <a:endParaRPr lang="en-US" altLang="ko-KR" sz="16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자바의 패키지 개념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상호 관련 있는 클래스 파일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.class)</a:t>
            </a:r>
            <a:r>
              <a:rPr lang="ko-KR" altLang="en-US" dirty="0" smtClean="0"/>
              <a:t>을 저장하여 관리하는 디렉터리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응용프로그램은 하나 이상의 패키지로 구성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11" y="2996952"/>
            <a:ext cx="7313158" cy="28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74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접근 지정자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09634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000" dirty="0" smtClean="0"/>
              <a:t>자바의 접근 지정자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4</a:t>
            </a:r>
            <a:r>
              <a:rPr lang="ko-KR" altLang="en-US" sz="1800" dirty="0" smtClean="0"/>
              <a:t>가지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private, protected, public, </a:t>
            </a:r>
            <a:r>
              <a:rPr lang="ko-KR" altLang="en-US" sz="1600" dirty="0" smtClean="0"/>
              <a:t>디폴트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접근지정자</a:t>
            </a:r>
            <a:r>
              <a:rPr lang="ko-KR" altLang="en-US" sz="1600" dirty="0" smtClean="0"/>
              <a:t> 생략</a:t>
            </a:r>
            <a:r>
              <a:rPr lang="en-US" altLang="ko-KR" sz="1600" dirty="0" smtClean="0"/>
              <a:t>)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접근 지정자의 목적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클래스나 일부 멤버를 공개하여 다른 클래스에서 접근하도록 허용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객체 지향 언어의 캡슐화 정책은 멤버를 보호하는 것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접근 지정은 캡슐화에 묶인 보호를 일부 해제할 목적</a:t>
            </a:r>
            <a:endParaRPr lang="en-US" altLang="ko-KR" sz="16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접근 지정자에 따른 클래스나 멤버의 공개 범위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979712" y="4797151"/>
            <a:ext cx="86409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</a:rPr>
              <a:t>private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63688" y="4730327"/>
            <a:ext cx="2304256" cy="642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32829" y="493155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/>
              <a:t>디폴</a:t>
            </a:r>
            <a:r>
              <a:rPr lang="ko-KR" altLang="en-US" sz="1200" dirty="0"/>
              <a:t>트</a:t>
            </a:r>
          </a:p>
        </p:txBody>
      </p:sp>
      <p:sp>
        <p:nvSpPr>
          <p:cNvPr id="10" name="타원 9"/>
          <p:cNvSpPr/>
          <p:nvPr/>
        </p:nvSpPr>
        <p:spPr>
          <a:xfrm>
            <a:off x="1619672" y="4653135"/>
            <a:ext cx="39604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48440" y="4882492"/>
            <a:ext cx="1080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protected</a:t>
            </a:r>
            <a:endParaRPr lang="ko-KR" altLang="en-US" sz="1600" dirty="0"/>
          </a:p>
        </p:txBody>
      </p:sp>
      <p:sp>
        <p:nvSpPr>
          <p:cNvPr id="12" name="타원 11"/>
          <p:cNvSpPr/>
          <p:nvPr/>
        </p:nvSpPr>
        <p:spPr>
          <a:xfrm>
            <a:off x="1511660" y="4437112"/>
            <a:ext cx="601266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67576" y="4730327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/>
              <a:t>public</a:t>
            </a:r>
            <a:endParaRPr lang="ko-KR" altLang="en-US" sz="32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2771800" y="5871097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067944" y="5877271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5796136" y="5877271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7743" y="5877271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외부로부터 완벽차단</a:t>
            </a:r>
            <a:endParaRPr lang="ko-KR" alt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731681" y="5906001"/>
            <a:ext cx="13580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동일 패키지에 허용</a:t>
            </a:r>
            <a:endParaRPr lang="ko-KR" alt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4304930" y="573325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동일 패키지와</a:t>
            </a:r>
            <a:endParaRPr lang="en-US" altLang="ko-KR" sz="1100" dirty="0" smtClean="0"/>
          </a:p>
          <a:p>
            <a:r>
              <a:rPr lang="ko-KR" altLang="en-US" sz="1100" dirty="0" smtClean="0"/>
              <a:t>자식 클래스에 허용</a:t>
            </a:r>
            <a:endParaRPr lang="ko-KR" alt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823730" y="5877271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모든 클래스에 허용</a:t>
            </a:r>
            <a:endParaRPr lang="ko-KR" altLang="en-US" sz="1100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1331640" y="6138881"/>
            <a:ext cx="655272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접근 지정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dirty="0" smtClean="0"/>
              <a:t>클래스 접근지정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다른 클래스에서 사용하도록 허용할 지 지정</a:t>
            </a:r>
            <a:endParaRPr lang="en-US" altLang="ko-KR" sz="1600" dirty="0"/>
          </a:p>
          <a:p>
            <a:pPr lvl="1"/>
            <a:r>
              <a:rPr lang="en-US" altLang="ko-KR" sz="1600" dirty="0" smtClean="0"/>
              <a:t>public </a:t>
            </a:r>
            <a:r>
              <a:rPr lang="ko-KR" altLang="en-US" sz="1600" dirty="0" smtClean="0"/>
              <a:t>클래스</a:t>
            </a:r>
            <a:endParaRPr lang="en-US" altLang="ko-KR" sz="1600" dirty="0"/>
          </a:p>
          <a:p>
            <a:pPr lvl="2"/>
            <a:r>
              <a:rPr lang="ko-KR" altLang="en-US" sz="1600" dirty="0" smtClean="0"/>
              <a:t>다른 </a:t>
            </a:r>
            <a:r>
              <a:rPr lang="ko-KR" altLang="en-US" sz="1600" dirty="0"/>
              <a:t>모든 </a:t>
            </a:r>
            <a:r>
              <a:rPr lang="ko-KR" altLang="en-US" sz="1600" dirty="0" smtClean="0"/>
              <a:t>클래스에게 접근 허용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디폴트 클래스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접근지정자</a:t>
            </a:r>
            <a:r>
              <a:rPr lang="ko-KR" altLang="en-US" sz="1600" dirty="0" smtClean="0"/>
              <a:t> 생략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pPr lvl="2"/>
            <a:r>
              <a:rPr lang="en-US" altLang="ko-KR" sz="1600" dirty="0" smtClean="0"/>
              <a:t>package-private</a:t>
            </a:r>
            <a:r>
              <a:rPr lang="ko-KR" altLang="en-US" sz="1600" dirty="0" smtClean="0"/>
              <a:t>라고도 함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같은 패키지의 클래스에만 </a:t>
            </a:r>
            <a:r>
              <a:rPr lang="ko-KR" altLang="en-US" sz="1600" dirty="0"/>
              <a:t>접근 </a:t>
            </a:r>
            <a:r>
              <a:rPr lang="ko-KR" altLang="en-US" sz="1600" dirty="0" smtClean="0"/>
              <a:t>허용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652120" y="1991476"/>
            <a:ext cx="3240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/>
              <a:t>public</a:t>
            </a:r>
            <a:r>
              <a:rPr lang="en-US" altLang="ko-KR" sz="1200" dirty="0"/>
              <a:t> class World { // public </a:t>
            </a:r>
            <a:r>
              <a:rPr lang="ko-KR" altLang="en-US" sz="1200" dirty="0"/>
              <a:t>클래스</a:t>
            </a:r>
          </a:p>
          <a:p>
            <a:r>
              <a:rPr lang="en-US" altLang="ko-KR" sz="1200" dirty="0"/>
              <a:t>............</a:t>
            </a:r>
          </a:p>
          <a:p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5652120" y="2834352"/>
            <a:ext cx="32403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class Local { // </a:t>
            </a:r>
            <a:r>
              <a:rPr lang="ko-KR" altLang="en-US" sz="1200" dirty="0"/>
              <a:t>디폴트 클래스</a:t>
            </a:r>
          </a:p>
          <a:p>
            <a:r>
              <a:rPr lang="en-US" altLang="ko-KR" sz="1200" dirty="0"/>
              <a:t>............</a:t>
            </a:r>
          </a:p>
          <a:p>
            <a:r>
              <a:rPr lang="en-US" altLang="ko-KR" sz="1200" dirty="0"/>
              <a:t>}</a:t>
            </a:r>
            <a:endParaRPr lang="ko-KR" altLang="en-US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2" y="3861048"/>
            <a:ext cx="8585872" cy="217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700300" y="60621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public </a:t>
            </a:r>
            <a:r>
              <a:rPr lang="ko-KR" altLang="en-US" sz="1400" dirty="0">
                <a:solidFill>
                  <a:srgbClr val="0070C0"/>
                </a:solidFill>
              </a:rPr>
              <a:t>클래스와 디폴트 클래스의 접근 사례</a:t>
            </a:r>
          </a:p>
        </p:txBody>
      </p:sp>
    </p:spTree>
    <p:extLst>
      <p:ext uri="{BB962C8B-B14F-4D97-AF65-F5344CB8AC3E}">
        <p14:creationId xmlns:p14="http://schemas.microsoft.com/office/powerpoint/2010/main" val="1889674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멤버 접근 지정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816424"/>
          </a:xfrm>
        </p:spPr>
        <p:txBody>
          <a:bodyPr>
            <a:normAutofit/>
          </a:bodyPr>
          <a:lstStyle/>
          <a:p>
            <a:pPr lvl="1"/>
            <a:r>
              <a:rPr lang="en-US" altLang="ko-KR" sz="1800" dirty="0" smtClean="0"/>
              <a:t>public </a:t>
            </a:r>
            <a:r>
              <a:rPr lang="ko-KR" altLang="en-US" sz="1800" dirty="0" smtClean="0"/>
              <a:t>멤버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패키지에 관계 없이 모든 클래스에게 접근 허용</a:t>
            </a:r>
            <a:endParaRPr lang="en-US" altLang="ko-KR" sz="1600" dirty="0" smtClean="0"/>
          </a:p>
          <a:p>
            <a:pPr lvl="1"/>
            <a:r>
              <a:rPr lang="en-US" altLang="ko-KR" sz="1800" dirty="0" smtClean="0"/>
              <a:t>private </a:t>
            </a:r>
            <a:r>
              <a:rPr lang="ko-KR" altLang="en-US" sz="1800" dirty="0" smtClean="0"/>
              <a:t>멤버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동일 클래스 내에만 접근 허</a:t>
            </a:r>
            <a:r>
              <a:rPr lang="ko-KR" altLang="en-US" sz="1600" dirty="0"/>
              <a:t>용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상속 받은 서브 클래스에서 접근 불가</a:t>
            </a:r>
            <a:endParaRPr lang="en-US" altLang="ko-KR" sz="1600" dirty="0" smtClean="0"/>
          </a:p>
          <a:p>
            <a:pPr lvl="1"/>
            <a:r>
              <a:rPr lang="en-US" altLang="ko-KR" sz="1800" dirty="0" smtClean="0"/>
              <a:t>protected </a:t>
            </a:r>
            <a:r>
              <a:rPr lang="ko-KR" altLang="en-US" sz="1800" dirty="0" smtClean="0"/>
              <a:t>멤버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같은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패키지 내의 다른 모든 클래스에게 접근 허용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상속 받은 서브 클래스는 </a:t>
            </a:r>
            <a:r>
              <a:rPr lang="ko-KR" altLang="en-US" sz="1600" dirty="0"/>
              <a:t>다른 패키지에 있어도 </a:t>
            </a:r>
            <a:r>
              <a:rPr lang="ko-KR" altLang="en-US" sz="1600" dirty="0" smtClean="0"/>
              <a:t>접근 가능</a:t>
            </a:r>
            <a:endParaRPr lang="en-US" altLang="ko-KR" sz="1600" dirty="0" smtClean="0"/>
          </a:p>
          <a:p>
            <a:pPr lvl="1"/>
            <a:r>
              <a:rPr lang="ko-KR" altLang="en-US" sz="1800" dirty="0"/>
              <a:t>디폴트</a:t>
            </a:r>
            <a:r>
              <a:rPr lang="en-US" altLang="ko-KR" sz="1800" dirty="0"/>
              <a:t>(default) </a:t>
            </a:r>
            <a:r>
              <a:rPr lang="ko-KR" altLang="en-US" sz="1800" dirty="0"/>
              <a:t>멤버</a:t>
            </a:r>
            <a:endParaRPr lang="en-US" altLang="ko-KR" sz="1800" dirty="0"/>
          </a:p>
          <a:p>
            <a:pPr lvl="2"/>
            <a:r>
              <a:rPr lang="ko-KR" altLang="en-US" sz="1600" dirty="0"/>
              <a:t>같은 패키지 내의 다른 </a:t>
            </a:r>
            <a:r>
              <a:rPr lang="ko-KR" altLang="en-US" sz="1600" dirty="0" smtClean="0"/>
              <a:t>클래스에게 접근 허용</a:t>
            </a:r>
            <a:endParaRPr lang="en-US" altLang="ko-KR" sz="1600" dirty="0"/>
          </a:p>
          <a:p>
            <a:pPr lvl="1"/>
            <a:endParaRPr lang="en-US" altLang="ko-KR" sz="1800" dirty="0" smtClean="0"/>
          </a:p>
          <a:p>
            <a:pPr lvl="2"/>
            <a:endParaRPr lang="en-US" altLang="ko-KR" sz="1600" dirty="0" smtClean="0"/>
          </a:p>
          <a:p>
            <a:endParaRPr lang="en-US" altLang="ko-KR" sz="2000" dirty="0" smtClean="0"/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pPr lvl="1"/>
            <a:endParaRPr lang="en-US" altLang="ko-KR" sz="1800" dirty="0" smtClean="0"/>
          </a:p>
          <a:p>
            <a:pPr lvl="1"/>
            <a:endParaRPr lang="ko-KR" altLang="en-US" sz="18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6478960" cy="186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객체 지향 특성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상속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dirty="0" smtClean="0"/>
              <a:t>상속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상위 개체의 속성이 하위 개체에 물려짐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하위 개체가 상위 개체의 속성을 모두 가지는 관계</a:t>
            </a:r>
            <a:endParaRPr lang="en-US" altLang="ko-KR" sz="1600" dirty="0" smtClean="0"/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실세계의</a:t>
            </a:r>
            <a:r>
              <a:rPr lang="ko-KR" altLang="en-US" sz="1800" dirty="0" smtClean="0"/>
              <a:t> 상속 사례</a:t>
            </a:r>
            <a:endParaRPr lang="en-US" altLang="ko-KR" sz="1800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6165"/>
            <a:ext cx="4968552" cy="21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860032" y="3420097"/>
            <a:ext cx="3722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ko-KR" altLang="en-US" sz="1100" dirty="0"/>
              <a:t>나무는 식물의 속성과 생물의 속성을 모두 가짐</a:t>
            </a:r>
            <a:endParaRPr lang="en-US" altLang="ko-KR" sz="11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ko-KR" altLang="en-US" sz="1100" dirty="0"/>
              <a:t>사람은 생물의 속성은 가지지만 식물의 속성은 가지고 있지 않음</a:t>
            </a:r>
          </a:p>
        </p:txBody>
      </p:sp>
    </p:spTree>
    <p:extLst>
      <p:ext uri="{BB962C8B-B14F-4D97-AF65-F5344CB8AC3E}">
        <p14:creationId xmlns:p14="http://schemas.microsoft.com/office/powerpoint/2010/main" val="23104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7" y="4149080"/>
            <a:ext cx="7507291" cy="22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7" y="1638672"/>
            <a:ext cx="7547994" cy="225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멤버 접근 지정 사례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8541" y="4039112"/>
            <a:ext cx="200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private </a:t>
            </a:r>
            <a:r>
              <a:rPr lang="ko-KR" altLang="en-US" sz="1400" dirty="0" smtClean="0"/>
              <a:t>접근 지정 사례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541" y="1484784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public </a:t>
            </a:r>
            <a:r>
              <a:rPr lang="ko-KR" altLang="en-US" sz="1400" dirty="0" smtClean="0"/>
              <a:t>접근 지정 사례</a:t>
            </a:r>
          </a:p>
        </p:txBody>
      </p:sp>
    </p:spTree>
    <p:extLst>
      <p:ext uri="{BB962C8B-B14F-4D97-AF65-F5344CB8AC3E}">
        <p14:creationId xmlns:p14="http://schemas.microsoft.com/office/powerpoint/2010/main" val="24375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09178" cy="40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74091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9240" y="2805546"/>
            <a:ext cx="2232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protected </a:t>
            </a:r>
            <a:r>
              <a:rPr lang="ko-KR" altLang="en-US" sz="1400" dirty="0" smtClean="0"/>
              <a:t>접근 지정 사례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06" y="260648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디폴트 접근 지정 사례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6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4-10 : </a:t>
            </a:r>
            <a:r>
              <a:rPr lang="ko-KR" altLang="en-US" dirty="0" smtClean="0"/>
              <a:t>멤버의 접근 지정자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1945920"/>
            <a:ext cx="4032448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class </a:t>
            </a:r>
            <a:r>
              <a:rPr lang="en-US" altLang="ko-KR" sz="1400" dirty="0" err="1"/>
              <a:t>SampleClass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field1;</a:t>
            </a:r>
          </a:p>
          <a:p>
            <a:pPr defTabSz="180000"/>
            <a:r>
              <a:rPr lang="en-US" altLang="ko-KR" sz="1400" dirty="0" smtClean="0"/>
              <a:t>	protected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field2;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field3;</a:t>
            </a:r>
          </a:p>
          <a:p>
            <a:pPr defTabSz="180000"/>
            <a:r>
              <a:rPr lang="en-US" altLang="ko-KR" sz="1400" dirty="0" smtClean="0"/>
              <a:t>	private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field4;</a:t>
            </a:r>
          </a:p>
          <a:p>
            <a:pPr defTabSz="180000"/>
            <a:r>
              <a:rPr lang="en-US" altLang="ko-KR" sz="1400" dirty="0"/>
              <a:t>}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public </a:t>
            </a:r>
            <a:r>
              <a:rPr lang="en-US" altLang="ko-KR" sz="1400" dirty="0"/>
              <a:t>class </a:t>
            </a:r>
            <a:r>
              <a:rPr lang="en-US" altLang="ko-KR" sz="1400" dirty="0" err="1"/>
              <a:t>AccessEx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SampleClass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s = new </a:t>
            </a:r>
            <a:r>
              <a:rPr lang="en-US" altLang="ko-KR" sz="1400" dirty="0" err="1"/>
              <a:t>SampleClass</a:t>
            </a:r>
            <a:r>
              <a:rPr lang="en-US" altLang="ko-KR" sz="1400" dirty="0"/>
              <a:t>();</a:t>
            </a:r>
          </a:p>
          <a:p>
            <a:pPr defTabSz="180000"/>
            <a:r>
              <a:rPr lang="en-US" altLang="ko-KR" sz="1400" dirty="0" smtClean="0"/>
              <a:t>		s.field1 </a:t>
            </a:r>
            <a:r>
              <a:rPr lang="en-US" altLang="ko-KR" sz="1400" dirty="0"/>
              <a:t>= 0;</a:t>
            </a:r>
          </a:p>
          <a:p>
            <a:pPr defTabSz="180000"/>
            <a:r>
              <a:rPr lang="en-US" altLang="ko-KR" sz="1400" dirty="0" smtClean="0"/>
              <a:t>		s.field2 </a:t>
            </a:r>
            <a:r>
              <a:rPr lang="en-US" altLang="ko-KR" sz="1400" dirty="0"/>
              <a:t>= 1;</a:t>
            </a:r>
          </a:p>
          <a:p>
            <a:pPr defTabSz="180000"/>
            <a:r>
              <a:rPr lang="en-US" altLang="ko-KR" sz="1400" dirty="0" smtClean="0"/>
              <a:t>		s.field3 </a:t>
            </a:r>
            <a:r>
              <a:rPr lang="en-US" altLang="ko-KR" sz="1400" dirty="0"/>
              <a:t>= 2;</a:t>
            </a:r>
          </a:p>
          <a:p>
            <a:pPr defTabSz="180000"/>
            <a:r>
              <a:rPr lang="en-US" altLang="ko-KR" sz="1400" dirty="0" smtClean="0"/>
              <a:t>		s.field4 </a:t>
            </a:r>
            <a:r>
              <a:rPr lang="en-US" altLang="ko-KR" sz="1400" dirty="0"/>
              <a:t>= 3;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55576" y="1340768"/>
            <a:ext cx="780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코드의 두 클래스 </a:t>
            </a:r>
            <a:r>
              <a:rPr lang="en-US" altLang="ko-KR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SampleClass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와 </a:t>
            </a:r>
            <a:r>
              <a:rPr lang="en-US" altLang="ko-KR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AccessEx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클래스는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AccessEx.java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 들어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있어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컴파일 되면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동일한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패키지에 저장된다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컴파일 오류를 찾아내고 이유를 설명하라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36096" y="3494002"/>
            <a:ext cx="29120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rgbClr val="0070C0"/>
                </a:solidFill>
              </a:rPr>
              <a:t>AccessEx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클래스의 </a:t>
            </a:r>
            <a:r>
              <a:rPr lang="en-US" altLang="ko-KR" sz="1400" dirty="0">
                <a:solidFill>
                  <a:srgbClr val="0070C0"/>
                </a:solidFill>
              </a:rPr>
              <a:t>14</a:t>
            </a:r>
            <a:r>
              <a:rPr lang="ko-KR" altLang="en-US" sz="1400" dirty="0">
                <a:solidFill>
                  <a:srgbClr val="0070C0"/>
                </a:solidFill>
              </a:rPr>
              <a:t>번 </a:t>
            </a:r>
            <a:r>
              <a:rPr lang="ko-KR" altLang="en-US" sz="1400" dirty="0" smtClean="0">
                <a:solidFill>
                  <a:srgbClr val="0070C0"/>
                </a:solidFill>
              </a:rPr>
              <a:t>라인에서 컴파일 오류 발생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altLang="ko-KR" sz="1400" dirty="0" smtClean="0">
                <a:solidFill>
                  <a:srgbClr val="0070C0"/>
                </a:solidFill>
              </a:rPr>
              <a:t>field4</a:t>
            </a:r>
            <a:r>
              <a:rPr lang="ko-KR" altLang="en-US" sz="1400" dirty="0">
                <a:solidFill>
                  <a:srgbClr val="0070C0"/>
                </a:solidFill>
              </a:rPr>
              <a:t>는 </a:t>
            </a:r>
            <a:r>
              <a:rPr lang="en-US" altLang="ko-KR" sz="1400" dirty="0" err="1">
                <a:solidFill>
                  <a:srgbClr val="0070C0"/>
                </a:solidFill>
              </a:rPr>
              <a:t>SampleClass</a:t>
            </a:r>
            <a:r>
              <a:rPr lang="ko-KR" altLang="en-US" sz="1400" dirty="0">
                <a:solidFill>
                  <a:srgbClr val="0070C0"/>
                </a:solidFill>
              </a:rPr>
              <a:t>의 </a:t>
            </a:r>
            <a:r>
              <a:rPr lang="en-US" altLang="ko-KR" sz="1400" dirty="0">
                <a:solidFill>
                  <a:srgbClr val="0070C0"/>
                </a:solidFill>
              </a:rPr>
              <a:t>private </a:t>
            </a:r>
            <a:r>
              <a:rPr lang="ko-KR" altLang="en-US" sz="1400" dirty="0" smtClean="0">
                <a:solidFill>
                  <a:srgbClr val="0070C0"/>
                </a:solidFill>
              </a:rPr>
              <a:t>멤버이므로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SampleClass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외의 다른 클래스에서 접근할 수 </a:t>
            </a:r>
            <a:r>
              <a:rPr lang="ko-KR" altLang="en-US" sz="1400" dirty="0" smtClean="0">
                <a:solidFill>
                  <a:srgbClr val="0070C0"/>
                </a:solidFill>
              </a:rPr>
              <a:t>없다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99592" y="5651956"/>
            <a:ext cx="7056784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Exception in thread "main" </a:t>
            </a:r>
            <a:r>
              <a:rPr lang="en-US" altLang="ko-KR" sz="1400" dirty="0" err="1">
                <a:solidFill>
                  <a:srgbClr val="FF0000"/>
                </a:solidFill>
              </a:rPr>
              <a:t>java.lang.Error</a:t>
            </a:r>
            <a:r>
              <a:rPr lang="en-US" altLang="ko-KR" sz="1400" dirty="0">
                <a:solidFill>
                  <a:srgbClr val="FF0000"/>
                </a:solidFill>
              </a:rPr>
              <a:t>: Unresolved compilation problem: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The field s.field4 is not visible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at </a:t>
            </a:r>
            <a:r>
              <a:rPr lang="en-US" altLang="ko-KR" sz="1400" dirty="0" err="1">
                <a:solidFill>
                  <a:srgbClr val="FF0000"/>
                </a:solidFill>
              </a:rPr>
              <a:t>AccessEx.main</a:t>
            </a:r>
            <a:r>
              <a:rPr lang="en-US" altLang="ko-KR" sz="1400" dirty="0"/>
              <a:t>(AccessEx.java:14</a:t>
            </a:r>
            <a:r>
              <a:rPr lang="en-US" altLang="ko-KR" sz="1400" b="1" dirty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395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 </a:t>
            </a:r>
            <a:r>
              <a:rPr lang="ko-KR" altLang="en-US" dirty="0" smtClean="0"/>
              <a:t>멤버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static </a:t>
            </a:r>
            <a:r>
              <a:rPr lang="ko-KR" altLang="en-US" sz="2000" dirty="0" smtClean="0"/>
              <a:t>멤버 선언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객체 생성과 </a:t>
            </a:r>
            <a:r>
              <a:rPr lang="en-US" altLang="ko-KR" sz="2000" dirty="0" smtClean="0"/>
              <a:t>non-static </a:t>
            </a:r>
            <a:r>
              <a:rPr lang="ko-KR" altLang="en-US" sz="2000" dirty="0" smtClean="0"/>
              <a:t>멤버의 생성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non-static </a:t>
            </a:r>
            <a:r>
              <a:rPr lang="ko-KR" altLang="en-US" sz="1800" dirty="0" smtClean="0"/>
              <a:t>멤버는 객체가 생성될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객체마다 생긴다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8636" y="1844824"/>
            <a:ext cx="4531476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StaticSample</a:t>
            </a:r>
            <a:r>
              <a:rPr lang="en-US" altLang="ko-KR" sz="1400" dirty="0" smtClean="0"/>
              <a:t>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n; 							// non-static </a:t>
            </a:r>
            <a:r>
              <a:rPr lang="ko-KR" altLang="en-US" sz="1400" dirty="0" smtClean="0"/>
              <a:t>필드</a:t>
            </a:r>
          </a:p>
          <a:p>
            <a:pPr defTabSz="180000"/>
            <a:r>
              <a:rPr lang="en-US" altLang="ko-KR" sz="1400" dirty="0" smtClean="0"/>
              <a:t>	void g() {...} 				// non-static </a:t>
            </a:r>
            <a:r>
              <a:rPr lang="ko-KR" altLang="en-US" sz="1400" dirty="0" err="1" smtClean="0"/>
              <a:t>메소드</a:t>
            </a:r>
            <a:endParaRPr lang="en-US" altLang="ko-KR" sz="1400" dirty="0" smtClean="0"/>
          </a:p>
          <a:p>
            <a:pPr defTabSz="180000"/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static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m; 				// static </a:t>
            </a:r>
            <a:r>
              <a:rPr lang="ko-KR" altLang="en-US" sz="1400" dirty="0" smtClean="0"/>
              <a:t>필드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static</a:t>
            </a:r>
            <a:r>
              <a:rPr lang="en-US" altLang="ko-KR" sz="1400" dirty="0" smtClean="0"/>
              <a:t> void f() {...} 		// static </a:t>
            </a:r>
            <a:r>
              <a:rPr lang="ko-KR" altLang="en-US" sz="1400" dirty="0" err="1" smtClean="0"/>
              <a:t>메소드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7653164" cy="14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6228184" y="6090161"/>
            <a:ext cx="2016224" cy="432048"/>
          </a:xfrm>
          <a:prstGeom prst="wedgeRoundRectCallout">
            <a:avLst>
              <a:gd name="adj1" fmla="val -37125"/>
              <a:gd name="adj2" fmla="val -916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객체마다 </a:t>
            </a:r>
            <a:r>
              <a:rPr lang="en-US" altLang="ko-KR" sz="1200" dirty="0" smtClean="0">
                <a:solidFill>
                  <a:schemeClr val="tx1"/>
                </a:solidFill>
              </a:rPr>
              <a:t>n, g()</a:t>
            </a:r>
            <a:r>
              <a:rPr lang="ko-KR" altLang="en-US" sz="1200" dirty="0" smtClean="0">
                <a:solidFill>
                  <a:schemeClr val="tx1"/>
                </a:solidFill>
              </a:rPr>
              <a:t>의 </a:t>
            </a:r>
            <a:r>
              <a:rPr lang="en-US" altLang="ko-KR" sz="1200" dirty="0" smtClean="0">
                <a:solidFill>
                  <a:schemeClr val="tx1"/>
                </a:solidFill>
              </a:rPr>
              <a:t>non-static </a:t>
            </a:r>
            <a:r>
              <a:rPr lang="ko-KR" altLang="en-US" sz="1200" dirty="0" smtClean="0">
                <a:solidFill>
                  <a:schemeClr val="tx1"/>
                </a:solidFill>
              </a:rPr>
              <a:t>멤버들이 생긴다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68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 </a:t>
            </a:r>
            <a:r>
              <a:rPr lang="ko-KR" altLang="en-US" dirty="0" smtClean="0"/>
              <a:t>멤버의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static </a:t>
            </a:r>
            <a:r>
              <a:rPr lang="ko-KR" altLang="en-US" sz="1600" dirty="0" smtClean="0"/>
              <a:t>멤버는 클래스당 하나만 생성</a:t>
            </a:r>
            <a:endParaRPr lang="en-US" altLang="ko-KR" sz="1600" dirty="0" smtClean="0"/>
          </a:p>
          <a:p>
            <a:r>
              <a:rPr lang="ko-KR" altLang="en-US" sz="1600" dirty="0" smtClean="0"/>
              <a:t>객체들에 의해 공유됨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0" y="2132856"/>
            <a:ext cx="7902533" cy="45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5657057" y="2721002"/>
            <a:ext cx="2016224" cy="576064"/>
          </a:xfrm>
          <a:prstGeom prst="wedgeRoundRectCallout">
            <a:avLst>
              <a:gd name="adj1" fmla="val -96567"/>
              <a:gd name="adj2" fmla="val 70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tx1"/>
                </a:solidFill>
              </a:rPr>
              <a:t>StaticSample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의 어떤 객체가 생기기 전에도 </a:t>
            </a:r>
            <a:r>
              <a:rPr lang="en-US" altLang="ko-KR" sz="1200" dirty="0" smtClean="0">
                <a:solidFill>
                  <a:schemeClr val="tx1"/>
                </a:solidFill>
              </a:rPr>
              <a:t>static </a:t>
            </a:r>
            <a:r>
              <a:rPr lang="ko-KR" altLang="en-US" sz="1200" dirty="0" smtClean="0">
                <a:solidFill>
                  <a:schemeClr val="tx1"/>
                </a:solidFill>
              </a:rPr>
              <a:t>멤버는 생성되어 있음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2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 </a:t>
            </a:r>
            <a:r>
              <a:rPr lang="ko-KR" altLang="en-US" dirty="0" smtClean="0"/>
              <a:t>멤버와 </a:t>
            </a:r>
            <a:r>
              <a:rPr lang="en-US" altLang="ko-KR" dirty="0" smtClean="0"/>
              <a:t>non-static </a:t>
            </a:r>
            <a:r>
              <a:rPr lang="ko-KR" altLang="en-US" dirty="0" smtClean="0"/>
              <a:t>멤버 특성 정리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55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8569"/>
            <a:ext cx="7375877" cy="45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 </a:t>
            </a:r>
            <a:r>
              <a:rPr lang="ko-KR" altLang="en-US" dirty="0" smtClean="0"/>
              <a:t>멤버 사</a:t>
            </a:r>
            <a:r>
              <a:rPr lang="ko-KR" altLang="en-US" dirty="0"/>
              <a:t>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클래스 이름으로 접근 가능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객체의 멤버로 접근 가능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non-static </a:t>
            </a:r>
            <a:r>
              <a:rPr lang="ko-KR" altLang="en-US" sz="2000" dirty="0" smtClean="0"/>
              <a:t>멤버는 클래스 이름으로 접근 안 됨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7" y="3068960"/>
            <a:ext cx="66247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StaticSample</a:t>
            </a:r>
            <a:r>
              <a:rPr lang="en-US" altLang="ko-KR" sz="1400" dirty="0"/>
              <a:t> b1 = new </a:t>
            </a:r>
            <a:r>
              <a:rPr lang="en-US" altLang="ko-KR" sz="1400" dirty="0" err="1"/>
              <a:t>StaticSample</a:t>
            </a:r>
            <a:r>
              <a:rPr lang="en-US" altLang="ko-KR" sz="1400" dirty="0" smtClean="0"/>
              <a:t>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b1.m = 3;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객체 이름으로 </a:t>
            </a:r>
            <a:r>
              <a:rPr lang="en-US" altLang="ko-KR" sz="1400" dirty="0"/>
              <a:t>static </a:t>
            </a:r>
            <a:r>
              <a:rPr lang="ko-KR" altLang="en-US" sz="1400" dirty="0"/>
              <a:t>필드 접근</a:t>
            </a:r>
          </a:p>
          <a:p>
            <a:r>
              <a:rPr lang="en-US" altLang="ko-KR" sz="1400" dirty="0"/>
              <a:t>b1.f();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객체 이름으로 </a:t>
            </a:r>
            <a:r>
              <a:rPr lang="en-US" altLang="ko-KR" sz="1400" dirty="0"/>
              <a:t>static </a:t>
            </a:r>
            <a:r>
              <a:rPr lang="ko-KR" altLang="en-US" sz="1400" dirty="0" err="1"/>
              <a:t>메소드</a:t>
            </a:r>
            <a:r>
              <a:rPr lang="ko-KR" altLang="en-US" sz="1400" dirty="0"/>
              <a:t> 호출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43608" y="1844824"/>
            <a:ext cx="66967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StaticSample.m</a:t>
            </a:r>
            <a:r>
              <a:rPr lang="en-US" altLang="ko-KR" sz="1400" dirty="0"/>
              <a:t> = 3;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클래스 이름으로 </a:t>
            </a:r>
            <a:r>
              <a:rPr lang="en-US" altLang="ko-KR" sz="1400" dirty="0"/>
              <a:t>static </a:t>
            </a:r>
            <a:r>
              <a:rPr lang="ko-KR" altLang="en-US" sz="1400" dirty="0"/>
              <a:t>필드 접근</a:t>
            </a:r>
          </a:p>
          <a:p>
            <a:r>
              <a:rPr lang="en-US" altLang="ko-KR" sz="1400" dirty="0" err="1"/>
              <a:t>StaticSample.f</a:t>
            </a:r>
            <a:r>
              <a:rPr lang="en-US" altLang="ko-KR" sz="1400" dirty="0"/>
              <a:t>();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클래스 이름으로 </a:t>
            </a:r>
            <a:r>
              <a:rPr lang="en-US" altLang="ko-KR" sz="1400" dirty="0"/>
              <a:t>static </a:t>
            </a:r>
            <a:r>
              <a:rPr lang="ko-KR" altLang="en-US" sz="1400" dirty="0" err="1"/>
              <a:t>메소드</a:t>
            </a:r>
            <a:r>
              <a:rPr lang="ko-KR" altLang="en-US" sz="1400" dirty="0"/>
              <a:t> 호출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82477" y="5085184"/>
            <a:ext cx="65606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StaticSample.n</a:t>
            </a:r>
            <a:r>
              <a:rPr lang="en-US" altLang="ko-KR" sz="1400" dirty="0"/>
              <a:t> = 5;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n</a:t>
            </a:r>
            <a:r>
              <a:rPr lang="ko-KR" altLang="en-US" sz="1400" dirty="0"/>
              <a:t>은 </a:t>
            </a:r>
            <a:r>
              <a:rPr lang="en-US" altLang="ko-KR" sz="1400" dirty="0"/>
              <a:t>non-static</a:t>
            </a:r>
            <a:r>
              <a:rPr lang="ko-KR" altLang="en-US" sz="1400" dirty="0"/>
              <a:t>이므로 컴파일 오류</a:t>
            </a:r>
          </a:p>
          <a:p>
            <a:r>
              <a:rPr lang="en-US" altLang="ko-KR" sz="1400" dirty="0" err="1"/>
              <a:t>StaticSample.g</a:t>
            </a:r>
            <a:r>
              <a:rPr lang="en-US" altLang="ko-KR" sz="1400" dirty="0"/>
              <a:t>();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g</a:t>
            </a:r>
            <a:r>
              <a:rPr lang="en-US" altLang="ko-KR" sz="1400" dirty="0" smtClean="0"/>
              <a:t>()</a:t>
            </a:r>
            <a:r>
              <a:rPr lang="ko-KR" altLang="en-US" sz="1400" dirty="0" smtClean="0"/>
              <a:t>는 </a:t>
            </a:r>
            <a:r>
              <a:rPr lang="en-US" altLang="ko-KR" sz="1400" dirty="0"/>
              <a:t>non-static</a:t>
            </a:r>
            <a:r>
              <a:rPr lang="ko-KR" altLang="en-US" sz="1400" dirty="0"/>
              <a:t>이므로 컴파일 오류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28534"/>
            <a:ext cx="326901" cy="2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23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</a:t>
            </a:r>
            <a:r>
              <a:rPr lang="ko-KR" altLang="en-US" dirty="0" smtClean="0"/>
              <a:t>의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40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전역 </a:t>
            </a:r>
            <a:r>
              <a:rPr lang="ko-KR" altLang="en-US" dirty="0"/>
              <a:t>변수와 전역 함수를 만들 때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공유 멤버를 만들고자 할 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static</a:t>
            </a:r>
            <a:r>
              <a:rPr lang="ko-KR" altLang="en-US" dirty="0" smtClean="0"/>
              <a:t>으로 선언한 멤버는 클래스의 객체들 사이에 공유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6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4-11 : </a:t>
            </a:r>
            <a:r>
              <a:rPr lang="en-US" altLang="ko-KR" dirty="0"/>
              <a:t>static </a:t>
            </a:r>
            <a:r>
              <a:rPr lang="ko-KR" altLang="en-US" dirty="0"/>
              <a:t>멤버를 가진 </a:t>
            </a:r>
            <a:r>
              <a:rPr lang="en-US" altLang="ko-KR" dirty="0" err="1"/>
              <a:t>Calc</a:t>
            </a:r>
            <a:r>
              <a:rPr lang="en-US" altLang="ko-KR" dirty="0"/>
              <a:t> </a:t>
            </a:r>
            <a:r>
              <a:rPr lang="ko-KR" altLang="en-US" dirty="0"/>
              <a:t>클래스 작성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3568" y="134076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전역 함수로 작성하고자 하는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abs, max, min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개 함수를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static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메소드를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작성하고 호출하는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사례를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보여라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4731" y="2060848"/>
            <a:ext cx="6408712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600" dirty="0"/>
              <a:t>class </a:t>
            </a:r>
            <a:r>
              <a:rPr lang="en-US" altLang="ko-KR" sz="1600" dirty="0" err="1"/>
              <a:t>Calc</a:t>
            </a:r>
            <a:r>
              <a:rPr lang="en-US" altLang="ko-KR" sz="1600" dirty="0"/>
              <a:t> {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b="1" dirty="0"/>
              <a:t>static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abs(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a) { return a&gt;0?a:-a; }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b="1" dirty="0"/>
              <a:t>static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max(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a,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b) { return (a&gt;b)?</a:t>
            </a:r>
            <a:r>
              <a:rPr lang="en-US" altLang="ko-KR" sz="1600" dirty="0" err="1"/>
              <a:t>a:b</a:t>
            </a:r>
            <a:r>
              <a:rPr lang="en-US" altLang="ko-KR" sz="1600" dirty="0"/>
              <a:t>; }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b="1" dirty="0"/>
              <a:t>static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min(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a,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b) { return (a&gt;b)?</a:t>
            </a:r>
            <a:r>
              <a:rPr lang="en-US" altLang="ko-KR" sz="1600" dirty="0" err="1"/>
              <a:t>b:a</a:t>
            </a:r>
            <a:r>
              <a:rPr lang="en-US" altLang="ko-KR" sz="1600" dirty="0"/>
              <a:t>; }</a:t>
            </a:r>
          </a:p>
          <a:p>
            <a:pPr defTabSz="180000"/>
            <a:r>
              <a:rPr lang="en-US" altLang="ko-KR" sz="1600" dirty="0"/>
              <a:t>}</a:t>
            </a:r>
          </a:p>
          <a:p>
            <a:pPr defTabSz="180000"/>
            <a:endParaRPr lang="en-US" altLang="ko-KR" sz="1600" dirty="0" smtClean="0"/>
          </a:p>
          <a:p>
            <a:pPr defTabSz="180000"/>
            <a:r>
              <a:rPr lang="en-US" altLang="ko-KR" sz="1600" dirty="0" smtClean="0"/>
              <a:t>public </a:t>
            </a:r>
            <a:r>
              <a:rPr lang="en-US" altLang="ko-KR" sz="1600" dirty="0"/>
              <a:t>class </a:t>
            </a:r>
            <a:r>
              <a:rPr lang="en-US" altLang="ko-KR" sz="1600" dirty="0" err="1"/>
              <a:t>CalcEx</a:t>
            </a:r>
            <a:r>
              <a:rPr lang="en-US" altLang="ko-KR" sz="1600" dirty="0"/>
              <a:t> {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dirty="0"/>
              <a:t>static void main(String[]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Calc.abs</a:t>
            </a:r>
            <a:r>
              <a:rPr lang="en-US" altLang="ko-KR" sz="1600" b="1" dirty="0"/>
              <a:t>(-5)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Calc.max</a:t>
            </a:r>
            <a:r>
              <a:rPr lang="en-US" altLang="ko-KR" sz="1600" b="1" dirty="0" smtClean="0"/>
              <a:t>(10</a:t>
            </a:r>
            <a:r>
              <a:rPr lang="en-US" altLang="ko-KR" sz="1600" b="1" dirty="0"/>
              <a:t>, 8)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Calc.min</a:t>
            </a:r>
            <a:r>
              <a:rPr lang="en-US" altLang="ko-KR" sz="1600" b="1" dirty="0"/>
              <a:t>(-3, -8)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}</a:t>
            </a:r>
            <a:endParaRPr lang="en-US" altLang="ko-KR" sz="1600" dirty="0"/>
          </a:p>
          <a:p>
            <a:pPr defTabSz="180000"/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737827" y="5445224"/>
            <a:ext cx="6415616" cy="861774"/>
          </a:xfrm>
          <a:prstGeom prst="rect">
            <a:avLst/>
          </a:prstGeom>
          <a:solidFill>
            <a:srgbClr val="DAEEC4"/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5</a:t>
            </a:r>
          </a:p>
          <a:p>
            <a:r>
              <a:rPr lang="en-US" altLang="ko-KR" sz="1600" dirty="0"/>
              <a:t>10</a:t>
            </a:r>
          </a:p>
          <a:p>
            <a:r>
              <a:rPr lang="en-US" altLang="ko-KR" sz="1600" dirty="0"/>
              <a:t>-8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52355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static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제약 조건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151216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static </a:t>
            </a:r>
            <a:r>
              <a:rPr lang="ko-KR" altLang="en-US" dirty="0" err="1"/>
              <a:t>메소드는</a:t>
            </a:r>
            <a:r>
              <a:rPr lang="ko-KR" altLang="en-US" dirty="0"/>
              <a:t> 오직 </a:t>
            </a:r>
            <a:r>
              <a:rPr lang="en-US" altLang="ko-KR" dirty="0"/>
              <a:t>static </a:t>
            </a:r>
            <a:r>
              <a:rPr lang="ko-KR" altLang="en-US" dirty="0"/>
              <a:t>멤버만 </a:t>
            </a:r>
            <a:r>
              <a:rPr lang="ko-KR" altLang="en-US" dirty="0" smtClean="0"/>
              <a:t>접근 가능</a:t>
            </a:r>
            <a:endParaRPr lang="en-US" altLang="ko-KR" dirty="0" smtClean="0"/>
          </a:p>
          <a:p>
            <a:pPr lvl="2"/>
            <a:r>
              <a:rPr lang="ko-KR" altLang="en-US" dirty="0"/>
              <a:t>객체가 생성되지 않은 상황에서도 </a:t>
            </a:r>
            <a:r>
              <a:rPr lang="en-US" altLang="ko-KR" dirty="0" smtClean="0"/>
              <a:t>static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실행될 수 있기 때문에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non-static </a:t>
            </a:r>
            <a:r>
              <a:rPr lang="ko-KR" altLang="en-US" dirty="0" smtClean="0"/>
              <a:t>멤버 활용 불가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non-static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</a:t>
            </a:r>
            <a:r>
              <a:rPr lang="en-US" altLang="ko-KR" dirty="0"/>
              <a:t>static </a:t>
            </a:r>
            <a:r>
              <a:rPr lang="ko-KR" altLang="en-US" dirty="0" smtClean="0"/>
              <a:t>멤버 사용 가능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59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12293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2926"/>
            <a:ext cx="5904656" cy="38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 상속</a:t>
            </a:r>
            <a:endParaRPr lang="ko-KR" altLang="en-US" dirty="0"/>
          </a:p>
        </p:txBody>
      </p:sp>
      <p:sp>
        <p:nvSpPr>
          <p:cNvPr id="32" name="내용 개체 틀 3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자바 상속 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상위 클래스의 멤버를 하위 클래스가 물려받음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상위 클래스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수퍼</a:t>
            </a:r>
            <a:r>
              <a:rPr lang="ko-KR" altLang="en-US" sz="1400" dirty="0" smtClean="0"/>
              <a:t> 클래스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하위 클래스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서브 클래스</a:t>
            </a:r>
            <a:r>
              <a:rPr lang="en-US" altLang="ko-KR" sz="1400" dirty="0" smtClean="0"/>
              <a:t>,  </a:t>
            </a:r>
            <a:r>
              <a:rPr lang="ko-KR" altLang="en-US" sz="1400" dirty="0" err="1" smtClean="0"/>
              <a:t>수퍼</a:t>
            </a:r>
            <a:r>
              <a:rPr lang="ko-KR" altLang="en-US" sz="1400" dirty="0" smtClean="0"/>
              <a:t> 클래스 코드의 재사용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새로운 특성 추가 가능</a:t>
            </a:r>
            <a:endParaRPr lang="en-US" altLang="ko-KR" sz="1400" dirty="0" smtClean="0"/>
          </a:p>
          <a:p>
            <a:endParaRPr lang="ko-KR" altLang="en-US" sz="18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555776" y="500718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67544" y="2918951"/>
            <a:ext cx="1080120" cy="294026"/>
          </a:xfrm>
          <a:prstGeom prst="wedgeRoundRectCallout">
            <a:avLst>
              <a:gd name="adj1" fmla="val 65112"/>
              <a:gd name="adj2" fmla="val -82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tx1"/>
                </a:solidFill>
              </a:rPr>
              <a:t>슈퍼 클래스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683568" y="4726703"/>
            <a:ext cx="1008112" cy="298411"/>
          </a:xfrm>
          <a:prstGeom prst="wedgeRoundRectCallout">
            <a:avLst>
              <a:gd name="adj1" fmla="val 101328"/>
              <a:gd name="adj2" fmla="val 782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서브 클래스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868144" y="5761599"/>
            <a:ext cx="1944216" cy="830054"/>
            <a:chOff x="5868144" y="5761599"/>
            <a:chExt cx="1944216" cy="830054"/>
          </a:xfrm>
        </p:grpSpPr>
        <p:sp>
          <p:nvSpPr>
            <p:cNvPr id="16" name="모서리가 둥근 사각형 설명선 15"/>
            <p:cNvSpPr/>
            <p:nvPr/>
          </p:nvSpPr>
          <p:spPr>
            <a:xfrm>
              <a:off x="5868144" y="6098594"/>
              <a:ext cx="1944216" cy="493059"/>
            </a:xfrm>
            <a:prstGeom prst="wedgeRoundRectCallout">
              <a:avLst>
                <a:gd name="adj1" fmla="val -7934"/>
                <a:gd name="adj2" fmla="val -5141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서브 클래스 객체는 슈퍼 클래스의 멤버와 서브 클래스의 멤버를 모두 가짐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6601905" y="5761599"/>
              <a:ext cx="136246" cy="346238"/>
            </a:xfrm>
            <a:custGeom>
              <a:avLst/>
              <a:gdLst>
                <a:gd name="connsiteX0" fmla="*/ 11959 w 136246"/>
                <a:gd name="connsiteY0" fmla="*/ 337360 h 346238"/>
                <a:gd name="connsiteX1" fmla="*/ 11959 w 136246"/>
                <a:gd name="connsiteY1" fmla="*/ 9 h 346238"/>
                <a:gd name="connsiteX2" fmla="*/ 136246 w 136246"/>
                <a:gd name="connsiteY2" fmla="*/ 346238 h 34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46" h="346238">
                  <a:moveTo>
                    <a:pt x="11959" y="337360"/>
                  </a:moveTo>
                  <a:cubicBezTo>
                    <a:pt x="1602" y="167944"/>
                    <a:pt x="-8755" y="-1471"/>
                    <a:pt x="11959" y="9"/>
                  </a:cubicBezTo>
                  <a:cubicBezTo>
                    <a:pt x="32673" y="1489"/>
                    <a:pt x="84459" y="173863"/>
                    <a:pt x="136246" y="346238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8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</a:t>
            </a:r>
            <a:r>
              <a:rPr lang="ko-KR" altLang="en-US" dirty="0" err="1"/>
              <a:t>메소드의</a:t>
            </a:r>
            <a:r>
              <a:rPr lang="ko-KR" altLang="en-US" dirty="0"/>
              <a:t> 제약 조건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4896544"/>
          </a:xfrm>
        </p:spPr>
        <p:txBody>
          <a:bodyPr/>
          <a:lstStyle/>
          <a:p>
            <a:pPr lvl="1"/>
            <a:r>
              <a:rPr lang="en-US" altLang="ko-KR" dirty="0"/>
              <a:t>static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en-US" altLang="ko-KR" dirty="0"/>
              <a:t>this</a:t>
            </a:r>
            <a:r>
              <a:rPr lang="ko-KR" altLang="en-US" dirty="0"/>
              <a:t> 사용불가</a:t>
            </a:r>
            <a:endParaRPr lang="en-US" altLang="ko-KR" dirty="0"/>
          </a:p>
          <a:p>
            <a:pPr lvl="2"/>
            <a:r>
              <a:rPr lang="en-US" altLang="ko-KR" dirty="0"/>
              <a:t>static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ko-KR" altLang="en-US" dirty="0" smtClean="0"/>
              <a:t>객체 없이도 사용 가능하므로</a:t>
            </a:r>
            <a:r>
              <a:rPr lang="en-US" altLang="ko-KR" dirty="0" smtClean="0"/>
              <a:t>, this </a:t>
            </a:r>
            <a:r>
              <a:rPr lang="ko-KR" altLang="en-US" dirty="0" err="1"/>
              <a:t>레퍼런스</a:t>
            </a:r>
            <a:r>
              <a:rPr lang="ko-KR" altLang="en-US" dirty="0"/>
              <a:t> 사용할 수 </a:t>
            </a:r>
            <a:r>
              <a:rPr lang="ko-KR" altLang="en-US" dirty="0" smtClean="0"/>
              <a:t>없음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756823" cy="9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45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final </a:t>
            </a:r>
            <a:r>
              <a:rPr lang="ko-KR" altLang="en-US" dirty="0" smtClean="0"/>
              <a:t>클래스와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final </a:t>
            </a:r>
            <a:r>
              <a:rPr lang="ko-KR" altLang="en-US" dirty="0" smtClean="0"/>
              <a:t>클래스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더 이상 클래스 상속 불가능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final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더 이상 </a:t>
            </a:r>
            <a:r>
              <a:rPr lang="ko-KR" altLang="en-US" dirty="0" err="1" smtClean="0"/>
              <a:t>오버라이딩</a:t>
            </a:r>
            <a:r>
              <a:rPr lang="ko-KR" altLang="en-US" dirty="0" smtClean="0"/>
              <a:t> 불가능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635798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final </a:t>
            </a:r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FinalClass</a:t>
            </a:r>
            <a:r>
              <a:rPr lang="en-US" altLang="ko-KR" sz="1400" dirty="0" smtClean="0"/>
              <a:t> {</a:t>
            </a:r>
          </a:p>
          <a:p>
            <a:pPr lvl="1"/>
            <a:r>
              <a:rPr lang="en-US" altLang="ko-KR" sz="1400" dirty="0" smtClean="0"/>
              <a:t>.....</a:t>
            </a:r>
          </a:p>
          <a:p>
            <a:r>
              <a:rPr lang="en-US" altLang="ko-KR" sz="1400" dirty="0" smtClean="0"/>
              <a:t>}</a:t>
            </a:r>
          </a:p>
          <a:p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DerivedClass</a:t>
            </a:r>
            <a:r>
              <a:rPr lang="en-US" altLang="ko-KR" sz="1400" dirty="0" smtClean="0"/>
              <a:t> extends </a:t>
            </a:r>
            <a:r>
              <a:rPr lang="en-US" altLang="ko-KR" sz="1400" dirty="0" err="1" smtClean="0"/>
              <a:t>FinalClass</a:t>
            </a:r>
            <a:r>
              <a:rPr lang="en-US" altLang="ko-KR" sz="1400" dirty="0" smtClean="0"/>
              <a:t> { // </a:t>
            </a:r>
            <a:r>
              <a:rPr lang="ko-KR" altLang="en-US" sz="1400" b="1" dirty="0" smtClean="0"/>
              <a:t>컴파일 오류</a:t>
            </a:r>
          </a:p>
          <a:p>
            <a:pPr lvl="1"/>
            <a:r>
              <a:rPr lang="en-US" altLang="ko-KR" sz="1400" dirty="0" smtClean="0"/>
              <a:t>.....</a:t>
            </a:r>
            <a:endParaRPr lang="ko-KR" altLang="en-US" sz="1400" dirty="0" smtClean="0"/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286256"/>
            <a:ext cx="6357982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public class </a:t>
            </a:r>
            <a:r>
              <a:rPr lang="en-US" altLang="ko-KR" sz="1400" dirty="0" err="1" smtClean="0"/>
              <a:t>SuperClass</a:t>
            </a:r>
            <a:r>
              <a:rPr lang="en-US" altLang="ko-KR" sz="1400" dirty="0" smtClean="0"/>
              <a:t> {</a:t>
            </a:r>
          </a:p>
          <a:p>
            <a:pPr lvl="1"/>
            <a:r>
              <a:rPr lang="en-US" altLang="ko-KR" sz="1400" dirty="0" smtClean="0"/>
              <a:t>protected </a:t>
            </a:r>
            <a:r>
              <a:rPr lang="en-US" altLang="ko-KR" sz="1400" b="1" dirty="0" smtClean="0"/>
              <a:t>final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finalMethod</a:t>
            </a:r>
            <a:r>
              <a:rPr lang="en-US" altLang="ko-KR" sz="1400" dirty="0" smtClean="0"/>
              <a:t>() { ... }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SubClass</a:t>
            </a:r>
            <a:r>
              <a:rPr lang="en-US" altLang="ko-KR" sz="1400" dirty="0" smtClean="0"/>
              <a:t> extends </a:t>
            </a:r>
            <a:r>
              <a:rPr lang="en-US" altLang="ko-KR" sz="1400" dirty="0" err="1" smtClean="0"/>
              <a:t>SuperClass</a:t>
            </a:r>
            <a:r>
              <a:rPr lang="en-US" altLang="ko-KR" sz="1400" dirty="0" smtClean="0"/>
              <a:t> {</a:t>
            </a:r>
          </a:p>
          <a:p>
            <a:pPr lvl="1"/>
            <a:r>
              <a:rPr lang="en-US" altLang="ko-KR" sz="1400" dirty="0" smtClean="0"/>
              <a:t>protected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finalMethod</a:t>
            </a:r>
            <a:r>
              <a:rPr lang="en-US" altLang="ko-KR" sz="1400" dirty="0" smtClean="0"/>
              <a:t>() { ... } // </a:t>
            </a:r>
            <a:r>
              <a:rPr lang="ko-KR" altLang="en-US" sz="1400" b="1" dirty="0" smtClean="0"/>
              <a:t>컴파일 오류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오버라이딩</a:t>
            </a:r>
            <a:r>
              <a:rPr lang="ko-KR" altLang="en-US" sz="1400" dirty="0" smtClean="0"/>
              <a:t> 할 수 없음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61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13" y="2509257"/>
            <a:ext cx="326901" cy="2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4" y="5353799"/>
            <a:ext cx="326901" cy="2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final </a:t>
            </a:r>
            <a:r>
              <a:rPr lang="ko-KR" altLang="en-US" smtClean="0"/>
              <a:t>필드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final</a:t>
            </a:r>
            <a:r>
              <a:rPr lang="ko-KR" altLang="en-US" dirty="0" smtClean="0"/>
              <a:t> 필드</a:t>
            </a:r>
            <a:r>
              <a:rPr lang="en-US" altLang="ko-KR" dirty="0" smtClean="0"/>
              <a:t>, </a:t>
            </a:r>
            <a:r>
              <a:rPr lang="ko-KR" altLang="en-US" smtClean="0"/>
              <a:t>상수 선언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상수를 선언할 때 사용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1"/>
            <a:r>
              <a:rPr lang="ko-KR" altLang="en-US" dirty="0" smtClean="0"/>
              <a:t>상수 필드는 선언 시에 초기 값을 지정하여야 한다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상수 필드는 실행 중에 값을 변경할 수 없다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4214818"/>
            <a:ext cx="635798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public class </a:t>
            </a:r>
            <a:r>
              <a:rPr lang="en-US" altLang="ko-KR" sz="1400" dirty="0" err="1" smtClean="0"/>
              <a:t>FinalFieldClass</a:t>
            </a:r>
            <a:r>
              <a:rPr lang="en-US" altLang="ko-KR" sz="1400" dirty="0" smtClean="0"/>
              <a:t> {</a:t>
            </a:r>
            <a:endParaRPr lang="ko-KR" altLang="en-US" sz="1400" dirty="0" smtClean="0"/>
          </a:p>
          <a:p>
            <a:pPr lvl="1"/>
            <a:r>
              <a:rPr lang="en-US" altLang="ko-KR" sz="1400" b="1" dirty="0" smtClean="0"/>
              <a:t>final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ROWS = 10; // </a:t>
            </a:r>
            <a:r>
              <a:rPr lang="ko-KR" altLang="en-US" sz="1400" dirty="0" smtClean="0"/>
              <a:t>상수 정의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이때 초기 값</a:t>
            </a:r>
            <a:r>
              <a:rPr lang="en-US" altLang="ko-KR" sz="1400" dirty="0" smtClean="0"/>
              <a:t>(10)</a:t>
            </a:r>
            <a:r>
              <a:rPr lang="ko-KR" altLang="en-US" sz="1400" dirty="0" smtClean="0"/>
              <a:t>을 반드시 설정</a:t>
            </a:r>
          </a:p>
          <a:p>
            <a:pPr lvl="1"/>
            <a:endParaRPr lang="en-US" altLang="ko-KR" sz="1400" dirty="0" smtClean="0"/>
          </a:p>
          <a:p>
            <a:pPr lvl="1"/>
            <a:r>
              <a:rPr lang="en-US" altLang="ko-KR" sz="1400" dirty="0" smtClean="0"/>
              <a:t>void f() {</a:t>
            </a:r>
            <a:endParaRPr lang="ko-KR" altLang="en-US" sz="1400" dirty="0" smtClean="0"/>
          </a:p>
          <a:p>
            <a:pPr lvl="2"/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[] </a:t>
            </a:r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[ROWS]; // </a:t>
            </a:r>
            <a:r>
              <a:rPr lang="ko-KR" altLang="en-US" sz="1400" dirty="0" smtClean="0"/>
              <a:t>상수 활용</a:t>
            </a:r>
          </a:p>
          <a:p>
            <a:pPr lvl="2"/>
            <a:r>
              <a:rPr lang="en-US" altLang="ko-KR" sz="1400" strike="sngStrike" dirty="0" smtClean="0"/>
              <a:t>ROWS = 30;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// </a:t>
            </a:r>
            <a:r>
              <a:rPr lang="ko-KR" altLang="en-US" sz="1400" b="1" dirty="0" smtClean="0"/>
              <a:t>컴파일 오류 발생</a:t>
            </a:r>
            <a:r>
              <a:rPr lang="en-US" altLang="ko-KR" sz="1400" dirty="0" smtClean="0"/>
              <a:t>, final </a:t>
            </a:r>
            <a:r>
              <a:rPr lang="ko-KR" altLang="en-US" sz="1400" dirty="0" smtClean="0"/>
              <a:t>필드 값을 변경할 수 없다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lvl="1"/>
            <a:r>
              <a:rPr lang="en-US" altLang="ko-KR" sz="1400" dirty="0" smtClean="0"/>
              <a:t>}</a:t>
            </a:r>
            <a:endParaRPr lang="ko-KR" altLang="en-US" sz="1400" dirty="0" smtClean="0"/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219918"/>
            <a:ext cx="635798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SharedClass</a:t>
            </a:r>
            <a:r>
              <a:rPr lang="en-US" altLang="ko-KR" sz="1400" dirty="0" smtClean="0"/>
              <a:t> {</a:t>
            </a:r>
          </a:p>
          <a:p>
            <a:pPr lvl="1"/>
            <a:r>
              <a:rPr lang="en-US" altLang="ko-KR" sz="1400" b="1" dirty="0" smtClean="0"/>
              <a:t>public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static final</a:t>
            </a:r>
            <a:r>
              <a:rPr lang="en-US" altLang="ko-KR" sz="1400" dirty="0" smtClean="0"/>
              <a:t> double PI = 3.14;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62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7" y="5322072"/>
            <a:ext cx="326901" cy="2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객체 지향 특성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다형성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153400" cy="171109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err="1" smtClean="0"/>
              <a:t>다형성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같은 이름의 </a:t>
            </a:r>
            <a:r>
              <a:rPr lang="ko-KR" altLang="en-US" dirty="0" err="1" smtClean="0"/>
              <a:t>메소드가</a:t>
            </a:r>
            <a:r>
              <a:rPr lang="ko-KR" altLang="en-US" dirty="0" smtClean="0"/>
              <a:t> 클래스 혹은 객체에 따라 다르게 구현되는 것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다형성</a:t>
            </a:r>
            <a:r>
              <a:rPr lang="ko-KR" altLang="en-US" dirty="0" smtClean="0"/>
              <a:t> 사례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메소드</a:t>
            </a:r>
            <a:r>
              <a:rPr lang="ko-KR" altLang="en-US" dirty="0" smtClean="0"/>
              <a:t> 오버로딩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 클래스 내에서 같은 이름이지만 다르게 작동하는 여러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오버라이딩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슈퍼 클래스의 </a:t>
            </a:r>
            <a:r>
              <a:rPr lang="ko-KR" altLang="en-US" dirty="0" err="1"/>
              <a:t>메소드를</a:t>
            </a:r>
            <a:r>
              <a:rPr lang="ko-KR" altLang="en-US" dirty="0"/>
              <a:t> </a:t>
            </a:r>
            <a:r>
              <a:rPr lang="ko-KR" altLang="en-US" dirty="0" smtClean="0"/>
              <a:t>동일한 이름으로 서브 </a:t>
            </a:r>
            <a:r>
              <a:rPr lang="ko-KR" altLang="en-US" dirty="0"/>
              <a:t>클래스마다 다르게 구현</a:t>
            </a:r>
            <a:endParaRPr lang="en-US" altLang="ko-KR" dirty="0"/>
          </a:p>
          <a:p>
            <a:pPr marL="685800" lvl="2" indent="0">
              <a:buNone/>
            </a:pP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59122"/>
            <a:ext cx="5234533" cy="30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지향 언어의 목적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소프트웨어의 생산성 향상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 산업 발전에 따라 소프트웨어의 생명 주기</a:t>
            </a:r>
            <a:r>
              <a:rPr lang="en-US" altLang="ko-KR" dirty="0" smtClean="0"/>
              <a:t>(life cycle)</a:t>
            </a:r>
            <a:r>
              <a:rPr lang="ko-KR" altLang="en-US" dirty="0" smtClean="0"/>
              <a:t> 단축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소프트웨어를 빠른 속도로 생산할 필요성 증대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 지향 언어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상속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다형성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캡슐화 등 소프트웨어 재사용을 위한 여러 장치 내장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소프트웨어 재사용과 부분 수정 빠름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소프트웨어를 다시 만드는 부담 대폭 줄임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소프트웨어 생산성 향상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실세계에</a:t>
            </a:r>
            <a:r>
              <a:rPr lang="ko-KR" altLang="en-US" dirty="0" smtClean="0"/>
              <a:t> 대한 쉬운 모델링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초기 프로그래밍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수학 계산</a:t>
            </a:r>
            <a:r>
              <a:rPr lang="en-US" altLang="ko-KR" dirty="0" smtClean="0"/>
              <a:t>/</a:t>
            </a:r>
            <a:r>
              <a:rPr lang="ko-KR" altLang="en-US" dirty="0" smtClean="0"/>
              <a:t>통계 처리를 하는 등 처리 과정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계산 절차 중요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현대 프로그래밍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컴퓨터가 산업 전반에 활용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실세계에서</a:t>
            </a:r>
            <a:r>
              <a:rPr lang="ko-KR" altLang="en-US" dirty="0" smtClean="0"/>
              <a:t> 발생하는 일을 프로그래밍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실세계에서는</a:t>
            </a:r>
            <a:r>
              <a:rPr lang="ko-KR" altLang="en-US" dirty="0" smtClean="0"/>
              <a:t> 절차나 과정보다 물체</a:t>
            </a:r>
            <a:r>
              <a:rPr lang="en-US" altLang="ko-KR" dirty="0" smtClean="0"/>
              <a:t>(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)</a:t>
            </a:r>
            <a:r>
              <a:rPr lang="ko-KR" altLang="en-US" dirty="0" smtClean="0"/>
              <a:t>들의 상호 작용으로 묘사하는 것이 용이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 지향 언어</a:t>
            </a:r>
            <a:endParaRPr lang="en-US" altLang="ko-KR" dirty="0" smtClean="0"/>
          </a:p>
          <a:p>
            <a:pPr lvl="2"/>
            <a:r>
              <a:rPr lang="ko-KR" altLang="en-US" dirty="0" err="1"/>
              <a:t>실세계의</a:t>
            </a:r>
            <a:r>
              <a:rPr lang="ko-KR" altLang="en-US" dirty="0"/>
              <a:t> 일을 보다 쉽게 프로그래밍하기 위한 객체 </a:t>
            </a:r>
            <a:r>
              <a:rPr lang="ko-KR" altLang="en-US" dirty="0" smtClean="0"/>
              <a:t>중심적 언어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절차 지향 프로그래밍과 객체 지향 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절차 지향 프로그래밍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작업 순서를 표현하는 컴퓨터 명령 집합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함수들의 집합으로 프로그램 작성</a:t>
            </a:r>
            <a:endParaRPr lang="en-US" altLang="ko-KR" sz="1600" dirty="0" smtClean="0"/>
          </a:p>
          <a:p>
            <a:r>
              <a:rPr lang="ko-KR" altLang="en-US" sz="1800" dirty="0" smtClean="0"/>
              <a:t>객체 지향 프로그래밍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컴퓨터가 수행하는 작업을 객체들간의 상호 작용으로 표현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클래스 혹은 객체들의 집합으로 프로그램 작성</a:t>
            </a:r>
            <a:endParaRPr lang="en-US" altLang="ko-KR" sz="1600" dirty="0" smtClean="0"/>
          </a:p>
          <a:p>
            <a:pPr lvl="2"/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029758" y="458724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커피 자판기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40194" y="6165304"/>
            <a:ext cx="3480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객체지향적 프로그래밍의 객체들의 상호 관련성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54364" y="6165303"/>
            <a:ext cx="2656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절차지향적 프로그래밍의 실행 절차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14" y="3503425"/>
            <a:ext cx="3304401" cy="266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5"/>
            <a:ext cx="20812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3454</TotalTime>
  <Words>2380</Words>
  <Application>Microsoft Office PowerPoint</Application>
  <PresentationFormat>화면 슬라이드 쇼(4:3)</PresentationFormat>
  <Paragraphs>812</Paragraphs>
  <Slides>62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70" baseType="lpstr">
      <vt:lpstr>HY강B</vt:lpstr>
      <vt:lpstr>HY나무L</vt:lpstr>
      <vt:lpstr>맑은 고딕</vt:lpstr>
      <vt:lpstr>휴먼편지체</vt:lpstr>
      <vt:lpstr>Arial</vt:lpstr>
      <vt:lpstr>Wingdings</vt:lpstr>
      <vt:lpstr>Wingdings 2</vt:lpstr>
      <vt:lpstr>가을</vt:lpstr>
      <vt:lpstr>PowerPoint 프레젠테이션</vt:lpstr>
      <vt:lpstr>학습 목표</vt:lpstr>
      <vt:lpstr>세상 모든 것이 객체다</vt:lpstr>
      <vt:lpstr>자바의 객체 지향 특성 : 캡슐화</vt:lpstr>
      <vt:lpstr>자바의 객체 지향 특성 : 상속</vt:lpstr>
      <vt:lpstr>자바 상속</vt:lpstr>
      <vt:lpstr>자바의 객체 지향 특성 : 다형성</vt:lpstr>
      <vt:lpstr>객체 지향 언어의 목적</vt:lpstr>
      <vt:lpstr>절차 지향 프로그래밍과 객체 지향 프로그래밍</vt:lpstr>
      <vt:lpstr>클래스와 객체</vt:lpstr>
      <vt:lpstr>클래스와 객체와의 관계</vt:lpstr>
      <vt:lpstr>사람을 사례로 든 클래스와 객체 사례</vt:lpstr>
      <vt:lpstr>자바 클래스 구성</vt:lpstr>
      <vt:lpstr>예제 4-1 : Circle 클래스의 객체 생성 및 활용</vt:lpstr>
      <vt:lpstr>PowerPoint 프레젠테이션</vt:lpstr>
      <vt:lpstr>예제 4-2 : Rectangle 클래스 만들기 연습</vt:lpstr>
      <vt:lpstr>생성자 개념과 목적</vt:lpstr>
      <vt:lpstr>예제 4-3 : 두 개의 생성자를 가진 Circle 클래스</vt:lpstr>
      <vt:lpstr>생성자의 특징</vt:lpstr>
      <vt:lpstr>예제 4-4 : 생성자 선언 및 호출 연습</vt:lpstr>
      <vt:lpstr>기본 생성자</vt:lpstr>
      <vt:lpstr>기본 생성자가 자동 생성되는 경우</vt:lpstr>
      <vt:lpstr>기본 생성자가 자동 생성되지 않는 경우</vt:lpstr>
      <vt:lpstr>this 레퍼런스</vt:lpstr>
      <vt:lpstr>객체 속에서의 this</vt:lpstr>
      <vt:lpstr>this 요약</vt:lpstr>
      <vt:lpstr>this()로 다른 생성자 호출</vt:lpstr>
      <vt:lpstr>예제 4-5 this()로 다른 생성자 호출</vt:lpstr>
      <vt:lpstr>객체 배열</vt:lpstr>
      <vt:lpstr>객체 배열 선언과 생성 과정</vt:lpstr>
      <vt:lpstr>예제 4-6 : Circle 배열 만들기</vt:lpstr>
      <vt:lpstr>예제 4-7 : 객체 배열 만들기 연습</vt:lpstr>
      <vt:lpstr>메소드</vt:lpstr>
      <vt:lpstr>인자 전달 – 기본 타입의 값이 전달되는 경우</vt:lpstr>
      <vt:lpstr>인자 전달 – 객체가 전달되는 경우</vt:lpstr>
      <vt:lpstr>인자 전달 - 배열이 전달되는 경우</vt:lpstr>
      <vt:lpstr>예제 4-8 : 인자로 배열이 전달되는 예</vt:lpstr>
      <vt:lpstr>메소드 오버로딩</vt:lpstr>
      <vt:lpstr>성공한 오버로딩과 메소드 호출</vt:lpstr>
      <vt:lpstr>오버로딩 실패 사례</vt:lpstr>
      <vt:lpstr>객체 치환 시 주의할 점</vt:lpstr>
      <vt:lpstr>객체 소멸</vt:lpstr>
      <vt:lpstr>가비지</vt:lpstr>
      <vt:lpstr>예제 4-9 : 가비지의 발생</vt:lpstr>
      <vt:lpstr>가비지 컬렉션</vt:lpstr>
      <vt:lpstr>자바의 패키지 개념</vt:lpstr>
      <vt:lpstr>접근 지정자</vt:lpstr>
      <vt:lpstr>클래스 접근 지정</vt:lpstr>
      <vt:lpstr>멤버 접근 지정</vt:lpstr>
      <vt:lpstr>멤버 접근 지정 사례</vt:lpstr>
      <vt:lpstr>PowerPoint 프레젠테이션</vt:lpstr>
      <vt:lpstr>예제 4-10 : 멤버의 접근 지정자</vt:lpstr>
      <vt:lpstr>static 멤버</vt:lpstr>
      <vt:lpstr>static 멤버의 생성</vt:lpstr>
      <vt:lpstr>static 멤버와 non-static 멤버 특성 정리</vt:lpstr>
      <vt:lpstr>static 멤버 사용</vt:lpstr>
      <vt:lpstr>static의 활용</vt:lpstr>
      <vt:lpstr>예제 4-11 : static 멤버를 가진 Calc 클래스 작성</vt:lpstr>
      <vt:lpstr>static 메소드의 제약 조건 1</vt:lpstr>
      <vt:lpstr>static 메소드의 제약 조건 2</vt:lpstr>
      <vt:lpstr>final 클래스와 메소드</vt:lpstr>
      <vt:lpstr>final 필드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shjung</cp:lastModifiedBy>
  <cp:revision>210</cp:revision>
  <dcterms:created xsi:type="dcterms:W3CDTF">2011-08-27T14:53:28Z</dcterms:created>
  <dcterms:modified xsi:type="dcterms:W3CDTF">2016-08-14T18:01:12Z</dcterms:modified>
</cp:coreProperties>
</file>