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0"/>
  </p:notes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99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93" r:id="rId17"/>
    <p:sldId id="294" r:id="rId18"/>
    <p:sldId id="272" r:id="rId19"/>
    <p:sldId id="292" r:id="rId20"/>
    <p:sldId id="273" r:id="rId21"/>
    <p:sldId id="274" r:id="rId22"/>
    <p:sldId id="276" r:id="rId23"/>
    <p:sldId id="295" r:id="rId24"/>
    <p:sldId id="277" r:id="rId25"/>
    <p:sldId id="278" r:id="rId26"/>
    <p:sldId id="296" r:id="rId27"/>
    <p:sldId id="279" r:id="rId28"/>
    <p:sldId id="281" r:id="rId29"/>
    <p:sldId id="282" r:id="rId30"/>
    <p:sldId id="283" r:id="rId31"/>
    <p:sldId id="284" r:id="rId32"/>
    <p:sldId id="286" r:id="rId33"/>
    <p:sldId id="287" r:id="rId34"/>
    <p:sldId id="288" r:id="rId35"/>
    <p:sldId id="289" r:id="rId36"/>
    <p:sldId id="290" r:id="rId37"/>
    <p:sldId id="297" r:id="rId38"/>
    <p:sldId id="291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2701" autoAdjust="0"/>
  </p:normalViewPr>
  <p:slideViewPr>
    <p:cSldViewPr>
      <p:cViewPr varScale="1">
        <p:scale>
          <a:sx n="79" d="100"/>
          <a:sy n="79" d="100"/>
        </p:scale>
        <p:origin x="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2016-08-15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F00"/>
                </a:solidFill>
              </a:defRPr>
            </a:lvl1pPr>
          </a:lstStyle>
          <a:p>
            <a:r>
              <a:rPr lang="ko-KR" altLang="en-US" dirty="0" smtClean="0"/>
              <a:t>명품 </a:t>
            </a:r>
            <a:r>
              <a:rPr lang="en-US" altLang="ko-KR" dirty="0" smtClean="0"/>
              <a:t>JAVA Essential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8610600" y="1050894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슬라이드 번호 개체 틀 22"/>
          <p:cNvSpPr txBox="1">
            <a:spLocks/>
          </p:cNvSpPr>
          <p:nvPr userDrawn="1"/>
        </p:nvSpPr>
        <p:spPr>
          <a:xfrm>
            <a:off x="8610600" y="1035018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ko-KR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38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java/javase/downloads/index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38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직사각형 204"/>
          <p:cNvSpPr/>
          <p:nvPr/>
        </p:nvSpPr>
        <p:spPr>
          <a:xfrm>
            <a:off x="178184" y="3121018"/>
            <a:ext cx="8858312" cy="3286148"/>
          </a:xfrm>
          <a:prstGeom prst="rect">
            <a:avLst/>
          </a:prstGeom>
          <a:solidFill>
            <a:srgbClr val="FDF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" name="직사각형 199"/>
          <p:cNvSpPr/>
          <p:nvPr/>
        </p:nvSpPr>
        <p:spPr>
          <a:xfrm>
            <a:off x="535374" y="977878"/>
            <a:ext cx="8286808" cy="20717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 Narrow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295533" cy="679450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GUI </a:t>
            </a:r>
            <a:r>
              <a:rPr lang="ko-KR" altLang="en-US" sz="2400" dirty="0" smtClean="0"/>
              <a:t>패키지 계층 구조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3678646" y="620688"/>
            <a:ext cx="857256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smtClean="0">
                <a:solidFill>
                  <a:schemeClr val="tx1"/>
                </a:solidFill>
                <a:latin typeface="Arial Narrow" pitchFamily="34" charset="0"/>
              </a:rPr>
              <a:t>Object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250150" y="1192192"/>
            <a:ext cx="857256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smtClean="0">
                <a:solidFill>
                  <a:schemeClr val="tx1"/>
                </a:solidFill>
                <a:latin typeface="Arial Narrow" pitchFamily="34" charset="0"/>
              </a:rPr>
              <a:t>Dimension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21720" y="1192192"/>
            <a:ext cx="857256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smtClean="0">
                <a:solidFill>
                  <a:schemeClr val="tx1"/>
                </a:solidFill>
                <a:latin typeface="Arial Narrow" pitchFamily="34" charset="0"/>
              </a:rPr>
              <a:t>Color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64134" y="1192192"/>
            <a:ext cx="857256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err="1" smtClean="0">
                <a:solidFill>
                  <a:schemeClr val="tx1"/>
                </a:solidFill>
                <a:latin typeface="Arial Narrow" pitchFamily="34" charset="0"/>
              </a:rPr>
              <a:t>FontMetrics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21126" y="1192192"/>
            <a:ext cx="857256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smtClean="0">
                <a:solidFill>
                  <a:schemeClr val="tx1"/>
                </a:solidFill>
                <a:latin typeface="Arial Narrow" pitchFamily="34" charset="0"/>
              </a:rPr>
              <a:t>Font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536166" y="1192192"/>
            <a:ext cx="857256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smtClean="0">
                <a:solidFill>
                  <a:schemeClr val="tx1"/>
                </a:solidFill>
                <a:latin typeface="Arial Narrow" pitchFamily="34" charset="0"/>
              </a:rPr>
              <a:t>Graphics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178580" y="1192192"/>
            <a:ext cx="857256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smtClean="0">
                <a:solidFill>
                  <a:schemeClr val="tx1"/>
                </a:solidFill>
                <a:latin typeface="Arial Narrow" pitchFamily="34" charset="0"/>
              </a:rPr>
              <a:t>Component</a:t>
            </a:r>
            <a:endParaRPr lang="ko-KR" altLang="en-US" sz="1000" b="1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035836" y="1763696"/>
            <a:ext cx="857256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smtClean="0">
                <a:solidFill>
                  <a:schemeClr val="tx1"/>
                </a:solidFill>
                <a:latin typeface="Arial Narrow" pitchFamily="34" charset="0"/>
              </a:rPr>
              <a:t>Container</a:t>
            </a:r>
            <a:endParaRPr lang="ko-KR" altLang="en-US" sz="1000" b="1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321720" y="2263762"/>
            <a:ext cx="857256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smtClean="0">
                <a:solidFill>
                  <a:schemeClr val="tx1"/>
                </a:solidFill>
                <a:latin typeface="Arial Narrow" pitchFamily="34" charset="0"/>
              </a:rPr>
              <a:t>Panel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536166" y="2263762"/>
            <a:ext cx="857256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smtClean="0">
                <a:solidFill>
                  <a:schemeClr val="tx1"/>
                </a:solidFill>
                <a:latin typeface="Arial Narrow" pitchFamily="34" charset="0"/>
              </a:rPr>
              <a:t>Window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035836" y="3192456"/>
            <a:ext cx="857256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err="1" smtClean="0">
                <a:solidFill>
                  <a:schemeClr val="tx1"/>
                </a:solidFill>
                <a:latin typeface="Arial Narrow" pitchFamily="34" charset="0"/>
              </a:rPr>
              <a:t>JComponent</a:t>
            </a:r>
            <a:endParaRPr lang="ko-KR" altLang="en-US" sz="1000" b="1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536166" y="2692390"/>
            <a:ext cx="857256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smtClean="0">
                <a:solidFill>
                  <a:schemeClr val="tx1"/>
                </a:solidFill>
                <a:latin typeface="Arial Narrow" pitchFamily="34" charset="0"/>
              </a:rPr>
              <a:t>Frame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679174" y="2692390"/>
            <a:ext cx="857256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smtClean="0">
                <a:solidFill>
                  <a:schemeClr val="tx1"/>
                </a:solidFill>
                <a:latin typeface="Arial Narrow" pitchFamily="34" charset="0"/>
              </a:rPr>
              <a:t>Dialog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321720" y="2692390"/>
            <a:ext cx="857256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smtClean="0">
                <a:solidFill>
                  <a:schemeClr val="tx1"/>
                </a:solidFill>
                <a:latin typeface="Arial Narrow" pitchFamily="34" charset="0"/>
              </a:rPr>
              <a:t>Applet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536166" y="3192456"/>
            <a:ext cx="857256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err="1" smtClean="0">
                <a:solidFill>
                  <a:schemeClr val="tx1"/>
                </a:solidFill>
                <a:latin typeface="Arial Narrow" pitchFamily="34" charset="0"/>
              </a:rPr>
              <a:t>JFrame</a:t>
            </a:r>
            <a:endParaRPr lang="ko-KR" altLang="en-US" sz="1000" b="1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679174" y="3192456"/>
            <a:ext cx="857256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err="1" smtClean="0">
                <a:solidFill>
                  <a:schemeClr val="tx1"/>
                </a:solidFill>
                <a:latin typeface="Arial Narrow" pitchFamily="34" charset="0"/>
              </a:rPr>
              <a:t>JDialog</a:t>
            </a:r>
            <a:endParaRPr lang="ko-KR" altLang="en-US" sz="1000" b="1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321720" y="3192456"/>
            <a:ext cx="857256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err="1" smtClean="0">
                <a:solidFill>
                  <a:schemeClr val="tx1"/>
                </a:solidFill>
                <a:latin typeface="Arial Narrow" pitchFamily="34" charset="0"/>
              </a:rPr>
              <a:t>JApplet</a:t>
            </a:r>
            <a:endParaRPr lang="ko-KR" altLang="en-US" sz="1000" b="1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248" name="그룹 247"/>
          <p:cNvGrpSpPr/>
          <p:nvPr/>
        </p:nvGrpSpPr>
        <p:grpSpPr>
          <a:xfrm>
            <a:off x="821126" y="1763696"/>
            <a:ext cx="2714644" cy="1071570"/>
            <a:chOff x="785786" y="2071678"/>
            <a:chExt cx="2714644" cy="1071570"/>
          </a:xfrm>
        </p:grpSpPr>
        <p:sp>
          <p:nvSpPr>
            <p:cNvPr id="30" name="직사각형 29"/>
            <p:cNvSpPr/>
            <p:nvPr/>
          </p:nvSpPr>
          <p:spPr>
            <a:xfrm>
              <a:off x="785786" y="2071678"/>
              <a:ext cx="2714644" cy="107157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 Narrow" pitchFamily="34" charset="0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924999" y="2135597"/>
              <a:ext cx="626456" cy="2707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smtClean="0">
                  <a:solidFill>
                    <a:schemeClr val="tx1"/>
                  </a:solidFill>
                  <a:latin typeface="Arial Narrow" pitchFamily="34" charset="0"/>
                </a:rPr>
                <a:t>Button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24999" y="2812378"/>
              <a:ext cx="696063" cy="2707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smtClean="0">
                  <a:solidFill>
                    <a:schemeClr val="tx1"/>
                  </a:solidFill>
                  <a:latin typeface="Arial Narrow" pitchFamily="34" charset="0"/>
                </a:rPr>
                <a:t>Checkbox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2386730" y="2135597"/>
              <a:ext cx="1044094" cy="2707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err="1" smtClean="0">
                  <a:solidFill>
                    <a:schemeClr val="tx1"/>
                  </a:solidFill>
                  <a:latin typeface="Arial Narrow" pitchFamily="34" charset="0"/>
                </a:rPr>
                <a:t>TextComponent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690667" y="2135597"/>
              <a:ext cx="556850" cy="2707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smtClean="0">
                  <a:solidFill>
                    <a:schemeClr val="tx1"/>
                  </a:solidFill>
                  <a:latin typeface="Arial Narrow" pitchFamily="34" charset="0"/>
                </a:rPr>
                <a:t>Label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690667" y="2812378"/>
              <a:ext cx="556850" cy="2707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smtClean="0">
                  <a:solidFill>
                    <a:schemeClr val="tx1"/>
                  </a:solidFill>
                  <a:latin typeface="Arial Narrow" pitchFamily="34" charset="0"/>
                </a:rPr>
                <a:t>Choice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2386730" y="2473988"/>
              <a:ext cx="696063" cy="2707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smtClean="0">
                  <a:solidFill>
                    <a:schemeClr val="tx1"/>
                  </a:solidFill>
                  <a:latin typeface="Arial Narrow" pitchFamily="34" charset="0"/>
                </a:rPr>
                <a:t>Scrollbar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924999" y="2473988"/>
              <a:ext cx="626456" cy="2707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smtClean="0">
                  <a:solidFill>
                    <a:schemeClr val="tx1"/>
                  </a:solidFill>
                  <a:latin typeface="Arial Narrow" pitchFamily="34" charset="0"/>
                </a:rPr>
                <a:t>List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690667" y="2473988"/>
              <a:ext cx="556850" cy="2707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smtClean="0">
                  <a:solidFill>
                    <a:schemeClr val="tx1"/>
                  </a:solidFill>
                  <a:latin typeface="Arial Narrow" pitchFamily="34" charset="0"/>
                </a:rPr>
                <a:t>Canvas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cxnSp>
        <p:nvCxnSpPr>
          <p:cNvPr id="37" name="Shape 36"/>
          <p:cNvCxnSpPr>
            <a:stCxn id="8" idx="0"/>
            <a:endCxn id="4" idx="2"/>
          </p:cNvCxnSpPr>
          <p:nvPr/>
        </p:nvCxnSpPr>
        <p:spPr>
          <a:xfrm rot="5400000" flipH="1" flipV="1">
            <a:off x="2535638" y="-379444"/>
            <a:ext cx="285752" cy="28575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꺾인 연결선 39"/>
          <p:cNvCxnSpPr>
            <a:stCxn id="7" idx="0"/>
            <a:endCxn id="4" idx="2"/>
          </p:cNvCxnSpPr>
          <p:nvPr/>
        </p:nvCxnSpPr>
        <p:spPr>
          <a:xfrm rot="5400000" flipH="1" flipV="1">
            <a:off x="3107142" y="192060"/>
            <a:ext cx="285752" cy="17145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hape 41"/>
          <p:cNvCxnSpPr>
            <a:stCxn id="11" idx="0"/>
            <a:endCxn id="4" idx="2"/>
          </p:cNvCxnSpPr>
          <p:nvPr/>
        </p:nvCxnSpPr>
        <p:spPr>
          <a:xfrm rot="5400000" flipH="1" flipV="1">
            <a:off x="3714365" y="799283"/>
            <a:ext cx="285752" cy="5000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꺾인 연결선 44"/>
          <p:cNvCxnSpPr>
            <a:stCxn id="5" idx="0"/>
            <a:endCxn id="4" idx="2"/>
          </p:cNvCxnSpPr>
          <p:nvPr/>
        </p:nvCxnSpPr>
        <p:spPr>
          <a:xfrm rot="16200000" flipV="1">
            <a:off x="4250150" y="763564"/>
            <a:ext cx="285752" cy="5715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꺾인 연결선 46"/>
          <p:cNvCxnSpPr>
            <a:stCxn id="6" idx="0"/>
            <a:endCxn id="4" idx="2"/>
          </p:cNvCxnSpPr>
          <p:nvPr/>
        </p:nvCxnSpPr>
        <p:spPr>
          <a:xfrm rot="16200000" flipV="1">
            <a:off x="4785935" y="227779"/>
            <a:ext cx="285752" cy="164307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꺾인 연결선 48"/>
          <p:cNvCxnSpPr>
            <a:stCxn id="10" idx="0"/>
            <a:endCxn id="4" idx="2"/>
          </p:cNvCxnSpPr>
          <p:nvPr/>
        </p:nvCxnSpPr>
        <p:spPr>
          <a:xfrm rot="16200000" flipV="1">
            <a:off x="5393158" y="-379444"/>
            <a:ext cx="285752" cy="28575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꺾인 연결선 50"/>
          <p:cNvCxnSpPr>
            <a:endCxn id="11" idx="2"/>
          </p:cNvCxnSpPr>
          <p:nvPr/>
        </p:nvCxnSpPr>
        <p:spPr>
          <a:xfrm rot="5400000" flipH="1" flipV="1">
            <a:off x="2749952" y="906440"/>
            <a:ext cx="285752" cy="14287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꺾인 연결선 52"/>
          <p:cNvCxnSpPr>
            <a:stCxn id="12" idx="0"/>
            <a:endCxn id="11" idx="2"/>
          </p:cNvCxnSpPr>
          <p:nvPr/>
        </p:nvCxnSpPr>
        <p:spPr>
          <a:xfrm rot="16200000" flipV="1">
            <a:off x="3892960" y="1192192"/>
            <a:ext cx="285752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>
            <a:stCxn id="15" idx="0"/>
            <a:endCxn id="12" idx="2"/>
          </p:cNvCxnSpPr>
          <p:nvPr/>
        </p:nvCxnSpPr>
        <p:spPr>
          <a:xfrm rot="5400000" flipH="1" flipV="1">
            <a:off x="3892960" y="2620952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꺾인 연결선 57"/>
          <p:cNvCxnSpPr>
            <a:stCxn id="13" idx="0"/>
            <a:endCxn id="12" idx="2"/>
          </p:cNvCxnSpPr>
          <p:nvPr/>
        </p:nvCxnSpPr>
        <p:spPr>
          <a:xfrm rot="16200000" flipV="1">
            <a:off x="5000249" y="1513663"/>
            <a:ext cx="214314" cy="12858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꺾인 연결선 59"/>
          <p:cNvCxnSpPr>
            <a:stCxn id="14" idx="0"/>
            <a:endCxn id="12" idx="2"/>
          </p:cNvCxnSpPr>
          <p:nvPr/>
        </p:nvCxnSpPr>
        <p:spPr>
          <a:xfrm rot="16200000" flipV="1">
            <a:off x="5607472" y="906440"/>
            <a:ext cx="214314" cy="250033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>
            <a:stCxn id="18" idx="0"/>
            <a:endCxn id="13" idx="2"/>
          </p:cNvCxnSpPr>
          <p:nvPr/>
        </p:nvCxnSpPr>
        <p:spPr>
          <a:xfrm rot="5400000" flipH="1" flipV="1">
            <a:off x="5678910" y="2620952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>
            <a:stCxn id="21" idx="0"/>
            <a:endCxn id="18" idx="2"/>
          </p:cNvCxnSpPr>
          <p:nvPr/>
        </p:nvCxnSpPr>
        <p:spPr>
          <a:xfrm rot="5400000" flipH="1" flipV="1">
            <a:off x="5643191" y="308529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/>
          <p:cNvCxnSpPr>
            <a:stCxn id="19" idx="0"/>
            <a:endCxn id="16" idx="2"/>
          </p:cNvCxnSpPr>
          <p:nvPr/>
        </p:nvCxnSpPr>
        <p:spPr>
          <a:xfrm rot="5400000" flipH="1" flipV="1">
            <a:off x="6857637" y="308529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>
            <a:stCxn id="20" idx="0"/>
            <a:endCxn id="17" idx="2"/>
          </p:cNvCxnSpPr>
          <p:nvPr/>
        </p:nvCxnSpPr>
        <p:spPr>
          <a:xfrm rot="5400000" flipH="1" flipV="1">
            <a:off x="8000645" y="308529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꺾인 연결선 71"/>
          <p:cNvCxnSpPr>
            <a:stCxn id="17" idx="0"/>
            <a:endCxn id="14" idx="2"/>
          </p:cNvCxnSpPr>
          <p:nvPr/>
        </p:nvCxnSpPr>
        <p:spPr>
          <a:xfrm rot="16200000" flipV="1">
            <a:off x="7464860" y="2049448"/>
            <a:ext cx="142876" cy="11430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꺾인 연결선 73"/>
          <p:cNvCxnSpPr>
            <a:stCxn id="16" idx="0"/>
            <a:endCxn id="14" idx="2"/>
          </p:cNvCxnSpPr>
          <p:nvPr/>
        </p:nvCxnSpPr>
        <p:spPr>
          <a:xfrm rot="5400000" flipH="1" flipV="1">
            <a:off x="6893356" y="2620952"/>
            <a:ext cx="142876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직사각형 76"/>
          <p:cNvSpPr/>
          <p:nvPr/>
        </p:nvSpPr>
        <p:spPr>
          <a:xfrm>
            <a:off x="4821654" y="3763960"/>
            <a:ext cx="1214446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err="1" smtClean="0">
                <a:solidFill>
                  <a:schemeClr val="tx1"/>
                </a:solidFill>
                <a:latin typeface="Arial Narrow" pitchFamily="34" charset="0"/>
              </a:rPr>
              <a:t>JTextComponent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7036232" y="3763960"/>
            <a:ext cx="1000132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err="1" smtClean="0">
                <a:solidFill>
                  <a:schemeClr val="tx1"/>
                </a:solidFill>
                <a:latin typeface="Arial Narrow" pitchFamily="34" charset="0"/>
              </a:rPr>
              <a:t>AbstractButton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107274" y="4335464"/>
            <a:ext cx="857256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err="1" smtClean="0">
                <a:solidFill>
                  <a:schemeClr val="tx1"/>
                </a:solidFill>
                <a:latin typeface="Arial Narrow" pitchFamily="34" charset="0"/>
              </a:rPr>
              <a:t>JEditorPane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5035968" y="4335464"/>
            <a:ext cx="857256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err="1" smtClean="0">
                <a:solidFill>
                  <a:schemeClr val="tx1"/>
                </a:solidFill>
                <a:latin typeface="Arial Narrow" pitchFamily="34" charset="0"/>
              </a:rPr>
              <a:t>JTextField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5964662" y="4335464"/>
            <a:ext cx="857256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err="1" smtClean="0">
                <a:solidFill>
                  <a:schemeClr val="tx1"/>
                </a:solidFill>
                <a:latin typeface="Arial Narrow" pitchFamily="34" charset="0"/>
              </a:rPr>
              <a:t>JTextArea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6107538" y="4835530"/>
            <a:ext cx="785818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err="1" smtClean="0">
                <a:solidFill>
                  <a:schemeClr val="tx1"/>
                </a:solidFill>
                <a:latin typeface="Arial Narrow" pitchFamily="34" charset="0"/>
              </a:rPr>
              <a:t>JMenuItem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6964794" y="4835530"/>
            <a:ext cx="857256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err="1" smtClean="0">
                <a:solidFill>
                  <a:schemeClr val="tx1"/>
                </a:solidFill>
                <a:latin typeface="Arial Narrow" pitchFamily="34" charset="0"/>
              </a:rPr>
              <a:t>JButton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7893488" y="4835530"/>
            <a:ext cx="928694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err="1" smtClean="0">
                <a:solidFill>
                  <a:schemeClr val="tx1"/>
                </a:solidFill>
                <a:latin typeface="Arial Narrow" pitchFamily="34" charset="0"/>
              </a:rPr>
              <a:t>JToggleButton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4964530" y="4835530"/>
            <a:ext cx="1000132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err="1" smtClean="0">
                <a:solidFill>
                  <a:schemeClr val="tx1"/>
                </a:solidFill>
                <a:latin typeface="Arial Narrow" pitchFamily="34" charset="0"/>
              </a:rPr>
              <a:t>JPasswordField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94" name="꺾인 연결선 93"/>
          <p:cNvCxnSpPr>
            <a:stCxn id="81" idx="0"/>
            <a:endCxn id="77" idx="2"/>
          </p:cNvCxnSpPr>
          <p:nvPr/>
        </p:nvCxnSpPr>
        <p:spPr>
          <a:xfrm rot="5400000" flipH="1" flipV="1">
            <a:off x="4839513" y="3746101"/>
            <a:ext cx="285752" cy="8929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꺾인 연결선 97"/>
          <p:cNvCxnSpPr>
            <a:stCxn id="83" idx="0"/>
            <a:endCxn id="77" idx="2"/>
          </p:cNvCxnSpPr>
          <p:nvPr/>
        </p:nvCxnSpPr>
        <p:spPr>
          <a:xfrm rot="16200000" flipV="1">
            <a:off x="5768208" y="3710381"/>
            <a:ext cx="285752" cy="9644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화살표 연결선 110"/>
          <p:cNvCxnSpPr>
            <a:stCxn id="91" idx="0"/>
            <a:endCxn id="82" idx="2"/>
          </p:cNvCxnSpPr>
          <p:nvPr/>
        </p:nvCxnSpPr>
        <p:spPr>
          <a:xfrm rot="5400000" flipH="1" flipV="1">
            <a:off x="5357439" y="472837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꺾인 연결선 112"/>
          <p:cNvCxnSpPr>
            <a:stCxn id="84" idx="0"/>
            <a:endCxn id="80" idx="2"/>
          </p:cNvCxnSpPr>
          <p:nvPr/>
        </p:nvCxnSpPr>
        <p:spPr>
          <a:xfrm rot="5400000" flipH="1" flipV="1">
            <a:off x="6625463" y="3924696"/>
            <a:ext cx="785818" cy="1035851"/>
          </a:xfrm>
          <a:prstGeom prst="bentConnector3">
            <a:avLst>
              <a:gd name="adj1" fmla="val 1547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꺾인 연결선 115"/>
          <p:cNvCxnSpPr>
            <a:stCxn id="85" idx="0"/>
            <a:endCxn id="80" idx="2"/>
          </p:cNvCxnSpPr>
          <p:nvPr/>
        </p:nvCxnSpPr>
        <p:spPr>
          <a:xfrm rot="5400000" flipH="1" flipV="1">
            <a:off x="7071951" y="4371183"/>
            <a:ext cx="785818" cy="142876"/>
          </a:xfrm>
          <a:prstGeom prst="bentConnector3">
            <a:avLst>
              <a:gd name="adj1" fmla="val 1675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꺾인 연결선 118"/>
          <p:cNvCxnSpPr>
            <a:stCxn id="86" idx="0"/>
            <a:endCxn id="80" idx="2"/>
          </p:cNvCxnSpPr>
          <p:nvPr/>
        </p:nvCxnSpPr>
        <p:spPr>
          <a:xfrm rot="16200000" flipV="1">
            <a:off x="7554158" y="4031852"/>
            <a:ext cx="785818" cy="821537"/>
          </a:xfrm>
          <a:prstGeom prst="bentConnector3">
            <a:avLst>
              <a:gd name="adj1" fmla="val 1547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화살표 연결선 121"/>
          <p:cNvCxnSpPr>
            <a:stCxn id="82" idx="0"/>
            <a:endCxn id="77" idx="2"/>
          </p:cNvCxnSpPr>
          <p:nvPr/>
        </p:nvCxnSpPr>
        <p:spPr>
          <a:xfrm flipH="1" flipV="1">
            <a:off x="5428877" y="4049712"/>
            <a:ext cx="35719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직사각형 147"/>
          <p:cNvSpPr/>
          <p:nvPr/>
        </p:nvSpPr>
        <p:spPr>
          <a:xfrm>
            <a:off x="5393158" y="5264158"/>
            <a:ext cx="785818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err="1" smtClean="0">
                <a:solidFill>
                  <a:schemeClr val="tx1"/>
                </a:solidFill>
                <a:latin typeface="Arial Narrow" pitchFamily="34" charset="0"/>
              </a:rPr>
              <a:t>JMenu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5678910" y="5621348"/>
            <a:ext cx="1214446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err="1" smtClean="0">
                <a:solidFill>
                  <a:schemeClr val="tx1"/>
                </a:solidFill>
                <a:latin typeface="Arial Narrow" pitchFamily="34" charset="0"/>
              </a:rPr>
              <a:t>JCheckBoxMenuItem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0" name="직사각형 149"/>
          <p:cNvSpPr/>
          <p:nvPr/>
        </p:nvSpPr>
        <p:spPr>
          <a:xfrm>
            <a:off x="6393290" y="5978538"/>
            <a:ext cx="1357322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err="1" smtClean="0">
                <a:solidFill>
                  <a:schemeClr val="tx1"/>
                </a:solidFill>
                <a:latin typeface="Arial Narrow" pitchFamily="34" charset="0"/>
              </a:rPr>
              <a:t>JRadioButtonMenuItem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152" name="꺾인 연결선 151"/>
          <p:cNvCxnSpPr>
            <a:stCxn id="148" idx="0"/>
            <a:endCxn id="84" idx="2"/>
          </p:cNvCxnSpPr>
          <p:nvPr/>
        </p:nvCxnSpPr>
        <p:spPr>
          <a:xfrm rot="5400000" flipH="1" flipV="1">
            <a:off x="6071819" y="4835530"/>
            <a:ext cx="142876" cy="7143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직사각형 158"/>
          <p:cNvSpPr/>
          <p:nvPr/>
        </p:nvSpPr>
        <p:spPr>
          <a:xfrm>
            <a:off x="7464860" y="5264158"/>
            <a:ext cx="785818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err="1" smtClean="0">
                <a:solidFill>
                  <a:schemeClr val="tx1"/>
                </a:solidFill>
                <a:latin typeface="Arial Narrow" pitchFamily="34" charset="0"/>
              </a:rPr>
              <a:t>JCheckBox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0" name="직사각형 159"/>
          <p:cNvSpPr/>
          <p:nvPr/>
        </p:nvSpPr>
        <p:spPr>
          <a:xfrm>
            <a:off x="7893488" y="5621348"/>
            <a:ext cx="928694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err="1" smtClean="0">
                <a:solidFill>
                  <a:schemeClr val="tx1"/>
                </a:solidFill>
                <a:latin typeface="Arial Narrow" pitchFamily="34" charset="0"/>
              </a:rPr>
              <a:t>JRadioButton</a:t>
            </a:r>
            <a:endParaRPr lang="ko-KR" altLang="en-US" sz="100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162" name="꺾인 연결선 161"/>
          <p:cNvCxnSpPr>
            <a:stCxn id="159" idx="0"/>
            <a:endCxn id="86" idx="2"/>
          </p:cNvCxnSpPr>
          <p:nvPr/>
        </p:nvCxnSpPr>
        <p:spPr>
          <a:xfrm rot="5400000" flipH="1" flipV="1">
            <a:off x="8036364" y="4942687"/>
            <a:ext cx="142876" cy="5000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꺾인 연결선 163"/>
          <p:cNvCxnSpPr>
            <a:stCxn id="160" idx="0"/>
            <a:endCxn id="86" idx="2"/>
          </p:cNvCxnSpPr>
          <p:nvPr/>
        </p:nvCxnSpPr>
        <p:spPr>
          <a:xfrm rot="5400000" flipH="1" flipV="1">
            <a:off x="8107802" y="5371315"/>
            <a:ext cx="500066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" name="그룹 255"/>
          <p:cNvGrpSpPr/>
          <p:nvPr/>
        </p:nvGrpSpPr>
        <p:grpSpPr>
          <a:xfrm>
            <a:off x="321060" y="3692522"/>
            <a:ext cx="3714776" cy="2714644"/>
            <a:chOff x="285720" y="4000504"/>
            <a:chExt cx="3714776" cy="2714644"/>
          </a:xfrm>
        </p:grpSpPr>
        <p:sp>
          <p:nvSpPr>
            <p:cNvPr id="189" name="직사각형 188"/>
            <p:cNvSpPr/>
            <p:nvPr/>
          </p:nvSpPr>
          <p:spPr>
            <a:xfrm>
              <a:off x="285720" y="4000504"/>
              <a:ext cx="3714776" cy="271464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 Narrow" pitchFamily="34" charset="0"/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428596" y="4143380"/>
              <a:ext cx="642942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err="1" smtClean="0">
                  <a:solidFill>
                    <a:schemeClr val="tx1"/>
                  </a:solidFill>
                  <a:latin typeface="Arial Narrow" pitchFamily="34" charset="0"/>
                </a:rPr>
                <a:t>JLabel</a:t>
              </a:r>
              <a:endParaRPr lang="ko-KR" altLang="en-US" sz="10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1214414" y="4143380"/>
              <a:ext cx="642942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err="1" smtClean="0">
                  <a:solidFill>
                    <a:schemeClr val="tx1"/>
                  </a:solidFill>
                  <a:latin typeface="Arial Narrow" pitchFamily="34" charset="0"/>
                </a:rPr>
                <a:t>JList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2000232" y="4143380"/>
              <a:ext cx="785818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err="1" smtClean="0">
                  <a:solidFill>
                    <a:schemeClr val="tx1"/>
                  </a:solidFill>
                  <a:latin typeface="Arial Narrow" pitchFamily="34" charset="0"/>
                </a:rPr>
                <a:t>JComboBox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1357290" y="4500570"/>
              <a:ext cx="785818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err="1" smtClean="0">
                  <a:solidFill>
                    <a:schemeClr val="tx1"/>
                  </a:solidFill>
                  <a:latin typeface="Arial Narrow" pitchFamily="34" charset="0"/>
                </a:rPr>
                <a:t>JPanel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428596" y="4857760"/>
              <a:ext cx="857256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err="1" smtClean="0">
                  <a:solidFill>
                    <a:schemeClr val="tx1"/>
                  </a:solidFill>
                  <a:latin typeface="Arial Narrow" pitchFamily="34" charset="0"/>
                </a:rPr>
                <a:t>JOptionPane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2928926" y="4143380"/>
              <a:ext cx="857256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err="1" smtClean="0">
                  <a:solidFill>
                    <a:schemeClr val="tx1"/>
                  </a:solidFill>
                  <a:latin typeface="Arial Narrow" pitchFamily="34" charset="0"/>
                </a:rPr>
                <a:t>JSlider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428596" y="4500570"/>
              <a:ext cx="857256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err="1" smtClean="0">
                  <a:solidFill>
                    <a:schemeClr val="tx1"/>
                  </a:solidFill>
                  <a:latin typeface="Arial Narrow" pitchFamily="34" charset="0"/>
                </a:rPr>
                <a:t>JScrollBar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1357290" y="4857760"/>
              <a:ext cx="928694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err="1" smtClean="0">
                  <a:solidFill>
                    <a:schemeClr val="tx1"/>
                  </a:solidFill>
                  <a:latin typeface="Arial Narrow" pitchFamily="34" charset="0"/>
                </a:rPr>
                <a:t>JTabbedPane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2357422" y="4857760"/>
              <a:ext cx="928694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err="1" smtClean="0">
                  <a:solidFill>
                    <a:schemeClr val="tx1"/>
                  </a:solidFill>
                  <a:latin typeface="Arial Narrow" pitchFamily="34" charset="0"/>
                </a:rPr>
                <a:t>JSplitPane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2214546" y="4500570"/>
              <a:ext cx="928694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err="1" smtClean="0">
                  <a:solidFill>
                    <a:schemeClr val="tx1"/>
                  </a:solidFill>
                  <a:latin typeface="Arial Narrow" pitchFamily="34" charset="0"/>
                </a:rPr>
                <a:t>JLayeredPane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428596" y="5214950"/>
              <a:ext cx="857256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err="1" smtClean="0">
                  <a:solidFill>
                    <a:schemeClr val="tx1"/>
                  </a:solidFill>
                  <a:latin typeface="Arial Narrow" pitchFamily="34" charset="0"/>
                </a:rPr>
                <a:t>JSeparator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1428728" y="5214950"/>
              <a:ext cx="928694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err="1" smtClean="0">
                  <a:solidFill>
                    <a:schemeClr val="tx1"/>
                  </a:solidFill>
                  <a:latin typeface="Arial Narrow" pitchFamily="34" charset="0"/>
                </a:rPr>
                <a:t>JRootPane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2428860" y="5214950"/>
              <a:ext cx="928694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err="1" smtClean="0">
                  <a:solidFill>
                    <a:schemeClr val="tx1"/>
                  </a:solidFill>
                  <a:latin typeface="Arial Narrow" pitchFamily="34" charset="0"/>
                </a:rPr>
                <a:t>JToolBar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28596" y="5572140"/>
              <a:ext cx="785818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err="1" smtClean="0">
                  <a:solidFill>
                    <a:schemeClr val="tx1"/>
                  </a:solidFill>
                  <a:latin typeface="Arial Narrow" pitchFamily="34" charset="0"/>
                </a:rPr>
                <a:t>JMenuBar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1285852" y="5572140"/>
              <a:ext cx="714380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err="1" smtClean="0">
                  <a:solidFill>
                    <a:schemeClr val="tx1"/>
                  </a:solidFill>
                  <a:latin typeface="Arial Narrow" pitchFamily="34" charset="0"/>
                </a:rPr>
                <a:t>JToolTip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2071670" y="5572140"/>
              <a:ext cx="857256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err="1" smtClean="0">
                  <a:solidFill>
                    <a:schemeClr val="tx1"/>
                  </a:solidFill>
                  <a:latin typeface="Arial Narrow" pitchFamily="34" charset="0"/>
                </a:rPr>
                <a:t>JPopupMenu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3000364" y="5572140"/>
              <a:ext cx="928694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err="1" smtClean="0">
                  <a:solidFill>
                    <a:schemeClr val="tx1"/>
                  </a:solidFill>
                  <a:latin typeface="Arial Narrow" pitchFamily="34" charset="0"/>
                </a:rPr>
                <a:t>JFileChooser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428596" y="5929330"/>
              <a:ext cx="928694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err="1" smtClean="0">
                  <a:solidFill>
                    <a:schemeClr val="tx1"/>
                  </a:solidFill>
                  <a:latin typeface="Arial Narrow" pitchFamily="34" charset="0"/>
                </a:rPr>
                <a:t>JColorChooser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1428728" y="5929330"/>
              <a:ext cx="571504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err="1" smtClean="0">
                  <a:solidFill>
                    <a:schemeClr val="tx1"/>
                  </a:solidFill>
                  <a:latin typeface="Arial Narrow" pitchFamily="34" charset="0"/>
                </a:rPr>
                <a:t>JTree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2071670" y="5929330"/>
              <a:ext cx="571504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err="1" smtClean="0">
                  <a:solidFill>
                    <a:schemeClr val="tx1"/>
                  </a:solidFill>
                  <a:latin typeface="Arial Narrow" pitchFamily="34" charset="0"/>
                </a:rPr>
                <a:t>JTable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428596" y="6286520"/>
              <a:ext cx="928694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err="1" smtClean="0">
                  <a:solidFill>
                    <a:schemeClr val="tx1"/>
                  </a:solidFill>
                  <a:latin typeface="Arial Narrow" pitchFamily="34" charset="0"/>
                </a:rPr>
                <a:t>JProgressBar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2714612" y="5929330"/>
              <a:ext cx="928694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err="1" smtClean="0">
                  <a:solidFill>
                    <a:schemeClr val="tx1"/>
                  </a:solidFill>
                  <a:latin typeface="Arial Narrow" pitchFamily="34" charset="0"/>
                </a:rPr>
                <a:t>JTableHeader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1428728" y="6286520"/>
              <a:ext cx="642942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err="1" smtClean="0">
                  <a:solidFill>
                    <a:schemeClr val="tx1"/>
                  </a:solidFill>
                  <a:latin typeface="Arial Narrow" pitchFamily="34" charset="0"/>
                </a:rPr>
                <a:t>JSpinner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3000364" y="6286520"/>
              <a:ext cx="928694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err="1" smtClean="0">
                  <a:solidFill>
                    <a:schemeClr val="tx1"/>
                  </a:solidFill>
                  <a:latin typeface="Arial Narrow" pitchFamily="34" charset="0"/>
                </a:rPr>
                <a:t>JInternalFrame</a:t>
              </a:r>
              <a:endParaRPr lang="ko-KR" altLang="en-US" sz="10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2143108" y="6286520"/>
              <a:ext cx="785818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err="1" smtClean="0">
                  <a:solidFill>
                    <a:schemeClr val="tx1"/>
                  </a:solidFill>
                  <a:latin typeface="Arial Narrow" pitchFamily="34" charset="0"/>
                </a:rPr>
                <a:t>JScrollPane</a:t>
              </a:r>
              <a:endParaRPr lang="ko-KR" altLang="en-US" sz="1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cxnSp>
        <p:nvCxnSpPr>
          <p:cNvPr id="192" name="꺾인 연결선 191"/>
          <p:cNvCxnSpPr>
            <a:stCxn id="189" idx="0"/>
            <a:endCxn id="15" idx="2"/>
          </p:cNvCxnSpPr>
          <p:nvPr/>
        </p:nvCxnSpPr>
        <p:spPr>
          <a:xfrm rot="5400000" flipH="1" flipV="1">
            <a:off x="3214299" y="2442357"/>
            <a:ext cx="214314" cy="22860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꺾인 연결선 193"/>
          <p:cNvCxnSpPr>
            <a:stCxn id="77" idx="0"/>
            <a:endCxn id="15" idx="2"/>
          </p:cNvCxnSpPr>
          <p:nvPr/>
        </p:nvCxnSpPr>
        <p:spPr>
          <a:xfrm rot="16200000" flipV="1">
            <a:off x="4803795" y="3138877"/>
            <a:ext cx="285752" cy="964413"/>
          </a:xfrm>
          <a:prstGeom prst="bentConnector3">
            <a:avLst>
              <a:gd name="adj1" fmla="val 6054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꺾인 연결선 197"/>
          <p:cNvCxnSpPr>
            <a:stCxn id="80" idx="0"/>
            <a:endCxn id="15" idx="2"/>
          </p:cNvCxnSpPr>
          <p:nvPr/>
        </p:nvCxnSpPr>
        <p:spPr>
          <a:xfrm rot="16200000" flipV="1">
            <a:off x="5857505" y="2085167"/>
            <a:ext cx="285752" cy="3071834"/>
          </a:xfrm>
          <a:prstGeom prst="bentConnector3">
            <a:avLst>
              <a:gd name="adj1" fmla="val 605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꺾인 연결선 233"/>
          <p:cNvCxnSpPr>
            <a:stCxn id="149" idx="0"/>
            <a:endCxn id="84" idx="2"/>
          </p:cNvCxnSpPr>
          <p:nvPr/>
        </p:nvCxnSpPr>
        <p:spPr>
          <a:xfrm rot="5400000" flipH="1" flipV="1">
            <a:off x="6143257" y="5264158"/>
            <a:ext cx="500066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꺾인 연결선 235"/>
          <p:cNvCxnSpPr>
            <a:stCxn id="150" idx="0"/>
            <a:endCxn id="84" idx="2"/>
          </p:cNvCxnSpPr>
          <p:nvPr/>
        </p:nvCxnSpPr>
        <p:spPr>
          <a:xfrm rot="16200000" flipV="1">
            <a:off x="6357571" y="5264158"/>
            <a:ext cx="857256" cy="571504"/>
          </a:xfrm>
          <a:prstGeom prst="bentConnector3">
            <a:avLst>
              <a:gd name="adj1" fmla="val 710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/>
          <p:cNvSpPr txBox="1"/>
          <p:nvPr/>
        </p:nvSpPr>
        <p:spPr>
          <a:xfrm>
            <a:off x="7470174" y="977878"/>
            <a:ext cx="150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AWT </a:t>
            </a:r>
            <a:r>
              <a:rPr lang="ko-KR" altLang="en-US" smtClean="0"/>
              <a:t>클래스</a:t>
            </a:r>
            <a:endParaRPr lang="ko-KR" altLang="en-US"/>
          </a:p>
        </p:txBody>
      </p:sp>
      <p:sp>
        <p:nvSpPr>
          <p:cNvPr id="247" name="TextBox 246"/>
          <p:cNvSpPr txBox="1"/>
          <p:nvPr/>
        </p:nvSpPr>
        <p:spPr>
          <a:xfrm>
            <a:off x="178184" y="31210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Swing </a:t>
            </a:r>
            <a:r>
              <a:rPr lang="ko-KR" altLang="en-US" smtClean="0"/>
              <a:t>클래스</a:t>
            </a:r>
            <a:endParaRPr lang="ko-KR" altLang="en-US"/>
          </a:p>
        </p:txBody>
      </p:sp>
      <p:sp>
        <p:nvSpPr>
          <p:cNvPr id="107" name="슬라이드 번호 개체 틀 10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6BD2C2-3D3B-4E94-BD92-61B02C5F4DEE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46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컨테이너와 컴포넌트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컨테이너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다른</a:t>
            </a:r>
            <a:r>
              <a:rPr lang="en-US" altLang="ko-KR" dirty="0" smtClean="0"/>
              <a:t> </a:t>
            </a:r>
            <a:r>
              <a:rPr lang="ko-KR" altLang="en-US" dirty="0" smtClean="0"/>
              <a:t>컴포넌트를 포함할 수 있는 </a:t>
            </a:r>
            <a:r>
              <a:rPr lang="en-US" altLang="ko-KR" dirty="0" smtClean="0"/>
              <a:t>GUI </a:t>
            </a:r>
            <a:r>
              <a:rPr lang="ko-KR" altLang="en-US" dirty="0" smtClean="0"/>
              <a:t>컴포넌트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java.awt.Container</a:t>
            </a:r>
            <a:r>
              <a:rPr lang="ko-KR" altLang="en-US" dirty="0" smtClean="0"/>
              <a:t>를 상속받음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다른 컨테이너에 포함될 수 있음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AWT </a:t>
            </a:r>
            <a:r>
              <a:rPr lang="ko-KR" altLang="en-US" dirty="0" smtClean="0"/>
              <a:t>컨테이너 </a:t>
            </a:r>
            <a:r>
              <a:rPr lang="en-US" altLang="ko-KR" dirty="0" smtClean="0"/>
              <a:t>: Panel, Frame, Applet, Dialog, Window</a:t>
            </a:r>
          </a:p>
          <a:p>
            <a:pPr lvl="2"/>
            <a:r>
              <a:rPr lang="en-US" altLang="ko-KR" dirty="0" smtClean="0"/>
              <a:t>Swing </a:t>
            </a:r>
            <a:r>
              <a:rPr lang="ko-KR" altLang="en-US" dirty="0" smtClean="0"/>
              <a:t>컨테이너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JPanel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JFrame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JApplet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JDialog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JWindow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컴포넌트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컨테이너에 포함되어야 화면에 출력될 수 있는 </a:t>
            </a:r>
            <a:r>
              <a:rPr lang="en-US" altLang="ko-KR" dirty="0" smtClean="0"/>
              <a:t>GUI </a:t>
            </a:r>
            <a:r>
              <a:rPr lang="ko-KR" altLang="en-US" dirty="0" smtClean="0"/>
              <a:t>객체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다른 컴포넌트를 포함할 수 없는 순수 컴포넌트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모든 </a:t>
            </a:r>
            <a:r>
              <a:rPr lang="en-US" altLang="ko-KR" dirty="0" smtClean="0"/>
              <a:t>GUI </a:t>
            </a:r>
            <a:r>
              <a:rPr lang="ko-KR" altLang="en-US" dirty="0" smtClean="0"/>
              <a:t>컴포넌트가 상속받는 클래스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java.awt.Component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스윙 컴포넌트가 상속받는 클래스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javax.swing.JComponent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최상위 컨테이너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다른 컨테이너에 포함되지 않고도 화면에 출력되며 독립적으로 존재 가능한 컨테이너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스스로 화면에 자신을 출력하는 컨테이너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JFrame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JDialog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JApplet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9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컨테이너와 컴포넌트의 포함관계</a:t>
            </a:r>
            <a:endParaRPr lang="ko-KR" altLang="en-US" dirty="0"/>
          </a:p>
        </p:txBody>
      </p:sp>
      <p:sp>
        <p:nvSpPr>
          <p:cNvPr id="26" name="슬라이드 번호 개체 틀 2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13648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사각형 설명선 7"/>
          <p:cNvSpPr/>
          <p:nvPr/>
        </p:nvSpPr>
        <p:spPr>
          <a:xfrm>
            <a:off x="1691680" y="5877272"/>
            <a:ext cx="6336704" cy="612648"/>
          </a:xfrm>
          <a:prstGeom prst="wedgeRoundRectCallout">
            <a:avLst>
              <a:gd name="adj1" fmla="val -16972"/>
              <a:gd name="adj2" fmla="val -5017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최상위 컨테이너를 바닥에 깔고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그 위에 컨테이너를 놓고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다시 컴포넌트를 쌓아가는 방식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즉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레고</a:t>
            </a:r>
            <a:r>
              <a:rPr lang="ko-KR" altLang="en-US" sz="1200" dirty="0" smtClean="0">
                <a:solidFill>
                  <a:schemeClr val="tx1"/>
                </a:solidFill>
              </a:rPr>
              <a:t> 블록을 쌓는 듯이 </a:t>
            </a:r>
            <a:r>
              <a:rPr lang="en-US" altLang="ko-KR" sz="1200" dirty="0" smtClean="0">
                <a:solidFill>
                  <a:schemeClr val="tx1"/>
                </a:solidFill>
              </a:rPr>
              <a:t>GUI </a:t>
            </a:r>
            <a:r>
              <a:rPr lang="ko-KR" altLang="en-US" sz="1200" dirty="0" smtClean="0">
                <a:solidFill>
                  <a:schemeClr val="tx1"/>
                </a:solidFill>
              </a:rPr>
              <a:t>프로그램을 작성한다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179512" y="4414425"/>
            <a:ext cx="717868" cy="272415"/>
          </a:xfrm>
          <a:prstGeom prst="wedgeRoundRectCallout">
            <a:avLst>
              <a:gd name="adj1" fmla="val 65334"/>
              <a:gd name="adj2" fmla="val 655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000" dirty="0"/>
              <a:t>컨테이너</a:t>
            </a:r>
          </a:p>
        </p:txBody>
      </p:sp>
      <p:sp>
        <p:nvSpPr>
          <p:cNvPr id="31" name="모서리가 둥근 사각형 설명선 30"/>
          <p:cNvSpPr/>
          <p:nvPr/>
        </p:nvSpPr>
        <p:spPr>
          <a:xfrm>
            <a:off x="331912" y="3717032"/>
            <a:ext cx="717868" cy="272415"/>
          </a:xfrm>
          <a:prstGeom prst="wedgeRoundRectCallout">
            <a:avLst>
              <a:gd name="adj1" fmla="val 65334"/>
              <a:gd name="adj2" fmla="val 655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000" dirty="0"/>
              <a:t>컨테이너</a:t>
            </a:r>
          </a:p>
        </p:txBody>
      </p:sp>
      <p:sp>
        <p:nvSpPr>
          <p:cNvPr id="33" name="모서리가 둥근 사각형 설명선 32"/>
          <p:cNvSpPr/>
          <p:nvPr/>
        </p:nvSpPr>
        <p:spPr>
          <a:xfrm>
            <a:off x="3923928" y="3989447"/>
            <a:ext cx="717868" cy="272415"/>
          </a:xfrm>
          <a:prstGeom prst="wedgeRoundRectCallout">
            <a:avLst>
              <a:gd name="adj1" fmla="val -94512"/>
              <a:gd name="adj2" fmla="val -4280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000" dirty="0"/>
              <a:t>컨테이너</a:t>
            </a:r>
          </a:p>
        </p:txBody>
      </p:sp>
      <p:sp>
        <p:nvSpPr>
          <p:cNvPr id="35" name="모서리가 둥근 사각형 설명선 34"/>
          <p:cNvSpPr/>
          <p:nvPr/>
        </p:nvSpPr>
        <p:spPr>
          <a:xfrm>
            <a:off x="548320" y="2280183"/>
            <a:ext cx="717868" cy="272415"/>
          </a:xfrm>
          <a:prstGeom prst="wedgeRoundRectCallout">
            <a:avLst>
              <a:gd name="adj1" fmla="val 65334"/>
              <a:gd name="adj2" fmla="val 655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000" smtClean="0"/>
              <a:t>컴포넌트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3756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스윙 </a:t>
            </a:r>
            <a:r>
              <a:rPr lang="en-US" altLang="ko-KR" smtClean="0"/>
              <a:t>GUI </a:t>
            </a:r>
            <a:r>
              <a:rPr lang="ko-KR" altLang="en-US" smtClean="0"/>
              <a:t>프로그램 만들기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스윙 </a:t>
            </a:r>
            <a:r>
              <a:rPr lang="en-US" altLang="ko-KR" sz="2000" dirty="0" smtClean="0"/>
              <a:t>GUI </a:t>
            </a:r>
            <a:r>
              <a:rPr lang="ko-KR" altLang="en-US" sz="2000" dirty="0" smtClean="0"/>
              <a:t>프로그램을 만드는 과정</a:t>
            </a:r>
            <a:endParaRPr lang="en-US" altLang="ko-KR" sz="2000" dirty="0" smtClean="0"/>
          </a:p>
          <a:p>
            <a:pPr marL="320040" lvl="1" indent="0">
              <a:buNone/>
            </a:pPr>
            <a:r>
              <a:rPr lang="en-US" altLang="ko-KR" sz="1800" dirty="0" smtClean="0"/>
              <a:t>1. </a:t>
            </a:r>
            <a:r>
              <a:rPr lang="ko-KR" altLang="en-US" sz="1800" dirty="0" smtClean="0"/>
              <a:t>스윙 프레임 만들기</a:t>
            </a:r>
            <a:endParaRPr lang="en-US" altLang="ko-KR" sz="1800" dirty="0" smtClean="0"/>
          </a:p>
          <a:p>
            <a:pPr marL="320040" lvl="1" indent="0">
              <a:buNone/>
            </a:pPr>
            <a:r>
              <a:rPr lang="en-US" altLang="ko-KR" sz="1800" dirty="0" smtClean="0"/>
              <a:t>2. </a:t>
            </a:r>
            <a:r>
              <a:rPr lang="en-US" altLang="ko-KR" sz="1800" dirty="0"/>
              <a:t>main() </a:t>
            </a:r>
            <a:r>
              <a:rPr lang="ko-KR" altLang="en-US" sz="1800" dirty="0" err="1"/>
              <a:t>메소드</a:t>
            </a:r>
            <a:r>
              <a:rPr lang="en-US" altLang="ko-KR" sz="1800" dirty="0"/>
              <a:t> </a:t>
            </a:r>
            <a:r>
              <a:rPr lang="ko-KR" altLang="en-US" sz="1800" dirty="0"/>
              <a:t>작성</a:t>
            </a:r>
            <a:endParaRPr lang="en-US" altLang="ko-KR" sz="1800" dirty="0"/>
          </a:p>
          <a:p>
            <a:pPr marL="320040" lvl="1" indent="0">
              <a:buNone/>
            </a:pPr>
            <a:r>
              <a:rPr lang="en-US" altLang="ko-KR" sz="1800" dirty="0" smtClean="0"/>
              <a:t>3. </a:t>
            </a:r>
            <a:r>
              <a:rPr lang="ko-KR" altLang="en-US" sz="1800" dirty="0"/>
              <a:t>스윙 프레임에 스윙 컴포넌트 붙이기</a:t>
            </a:r>
            <a:endParaRPr lang="en-US" altLang="ko-KR" sz="1800" dirty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스윙 프로그램 작성에 필요한 </a:t>
            </a:r>
            <a:r>
              <a:rPr lang="en-US" altLang="ko-KR" sz="2000" dirty="0" smtClean="0"/>
              <a:t>import</a:t>
            </a:r>
            <a:r>
              <a:rPr lang="ko-KR" altLang="en-US" sz="2000" dirty="0" smtClean="0"/>
              <a:t>문</a:t>
            </a:r>
            <a:endParaRPr lang="en-US" altLang="ko-KR" sz="2000" dirty="0"/>
          </a:p>
          <a:p>
            <a:pPr lvl="1"/>
            <a:r>
              <a:rPr lang="en-US" altLang="ko-KR" sz="1800" dirty="0"/>
              <a:t>import </a:t>
            </a:r>
            <a:r>
              <a:rPr lang="en-US" altLang="ko-KR" sz="1800" dirty="0" err="1"/>
              <a:t>java.awt</a:t>
            </a:r>
            <a:r>
              <a:rPr lang="en-US" altLang="ko-KR" sz="1800" dirty="0"/>
              <a:t>.*; </a:t>
            </a:r>
            <a:r>
              <a:rPr lang="en-US" altLang="ko-KR" sz="1800" dirty="0" smtClean="0"/>
              <a:t>		// </a:t>
            </a:r>
            <a:r>
              <a:rPr lang="ko-KR" altLang="en-US" sz="1800" dirty="0"/>
              <a:t>그래픽 처리를 위한 클래스들의 경로명</a:t>
            </a:r>
          </a:p>
          <a:p>
            <a:pPr lvl="1"/>
            <a:r>
              <a:rPr lang="en-US" altLang="ko-KR" sz="1800" dirty="0"/>
              <a:t>import </a:t>
            </a:r>
            <a:r>
              <a:rPr lang="en-US" altLang="ko-KR" sz="1800" dirty="0" err="1"/>
              <a:t>java.awt.event</a:t>
            </a:r>
            <a:r>
              <a:rPr lang="en-US" altLang="ko-KR" sz="1800" dirty="0"/>
              <a:t>.*; </a:t>
            </a:r>
            <a:r>
              <a:rPr lang="en-US" altLang="ko-KR" sz="1800" dirty="0" smtClean="0"/>
              <a:t>	// </a:t>
            </a:r>
            <a:r>
              <a:rPr lang="en-US" altLang="ko-KR" sz="1800" dirty="0"/>
              <a:t>AWT </a:t>
            </a:r>
            <a:r>
              <a:rPr lang="ko-KR" altLang="en-US" sz="1800" dirty="0"/>
              <a:t>이벤트 사용을 위한 경로명</a:t>
            </a:r>
          </a:p>
          <a:p>
            <a:pPr lvl="1"/>
            <a:r>
              <a:rPr lang="en-US" altLang="ko-KR" sz="1800" dirty="0"/>
              <a:t>import </a:t>
            </a:r>
            <a:r>
              <a:rPr lang="en-US" altLang="ko-KR" sz="1800" dirty="0" err="1"/>
              <a:t>javax.swing</a:t>
            </a:r>
            <a:r>
              <a:rPr lang="en-US" altLang="ko-KR" sz="1800" dirty="0"/>
              <a:t>.*; </a:t>
            </a:r>
            <a:r>
              <a:rPr lang="en-US" altLang="ko-KR" sz="1800" dirty="0" smtClean="0"/>
              <a:t>	// </a:t>
            </a:r>
            <a:r>
              <a:rPr lang="ko-KR" altLang="en-US" sz="1800" dirty="0"/>
              <a:t>스윙 컴포넌트 클래스들의 경로명</a:t>
            </a:r>
          </a:p>
          <a:p>
            <a:pPr lvl="1"/>
            <a:r>
              <a:rPr lang="en-US" altLang="ko-KR" sz="1800" dirty="0"/>
              <a:t>import </a:t>
            </a:r>
            <a:r>
              <a:rPr lang="en-US" altLang="ko-KR" sz="1800" dirty="0" err="1"/>
              <a:t>javax.swing.event</a:t>
            </a:r>
            <a:r>
              <a:rPr lang="en-US" altLang="ko-KR" sz="1800" dirty="0"/>
              <a:t>.*; </a:t>
            </a:r>
            <a:r>
              <a:rPr lang="en-US" altLang="ko-KR" sz="1800" dirty="0" smtClean="0"/>
              <a:t>	// </a:t>
            </a:r>
            <a:r>
              <a:rPr lang="ko-KR" altLang="en-US" sz="1800" dirty="0"/>
              <a:t>스윙 이벤트를 위한 경로명</a:t>
            </a:r>
            <a:endParaRPr lang="en-US" altLang="ko-KR" sz="18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9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스윙 프레임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2373984"/>
          </a:xfrm>
        </p:spPr>
        <p:txBody>
          <a:bodyPr>
            <a:noAutofit/>
          </a:bodyPr>
          <a:lstStyle/>
          <a:p>
            <a:r>
              <a:rPr lang="ko-KR" altLang="en-US" sz="1600" dirty="0" smtClean="0"/>
              <a:t>스윙 프레임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모든 스윙 컴포넌트를 담는 최상위 컨테이너</a:t>
            </a:r>
            <a:endParaRPr lang="en-US" altLang="ko-KR" sz="1600" dirty="0" smtClean="0"/>
          </a:p>
          <a:p>
            <a:pPr lvl="1"/>
            <a:r>
              <a:rPr lang="en-US" altLang="ko-KR" sz="1400" dirty="0" err="1" smtClean="0"/>
              <a:t>JFrame</a:t>
            </a:r>
            <a:r>
              <a:rPr lang="ko-KR" altLang="en-US" sz="1400" dirty="0" smtClean="0"/>
              <a:t>을 상속받아 구현</a:t>
            </a:r>
            <a:endParaRPr lang="en-US" altLang="ko-KR" sz="1400" dirty="0" smtClean="0"/>
          </a:p>
          <a:p>
            <a:pPr lvl="1"/>
            <a:r>
              <a:rPr lang="ko-KR" altLang="en-US" sz="1400" dirty="0" smtClean="0"/>
              <a:t>컴포넌트들은 화면에 보이려면 스윙 프레임에 부착되어야 함</a:t>
            </a:r>
            <a:endParaRPr lang="en-US" altLang="ko-KR" sz="1400" dirty="0" smtClean="0"/>
          </a:p>
          <a:p>
            <a:pPr lvl="2"/>
            <a:r>
              <a:rPr lang="ko-KR" altLang="en-US" sz="1200" dirty="0" smtClean="0"/>
              <a:t>프레임을 닫으면 프레임에 부착된 모든 컴포넌트가 보이지 않게 됨</a:t>
            </a:r>
            <a:endParaRPr lang="en-US" altLang="ko-KR" sz="1200" dirty="0" smtClean="0"/>
          </a:p>
          <a:p>
            <a:r>
              <a:rPr lang="ko-KR" altLang="en-US" sz="1600" dirty="0" smtClean="0"/>
              <a:t>스윙 프레임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JFrame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 기본 구성</a:t>
            </a:r>
            <a:endParaRPr lang="en-US" altLang="ko-KR" sz="1600" dirty="0" smtClean="0"/>
          </a:p>
          <a:p>
            <a:pPr lvl="1"/>
            <a:r>
              <a:rPr lang="ko-KR" altLang="en-US" sz="1400" dirty="0" smtClean="0"/>
              <a:t>프레임 </a:t>
            </a:r>
            <a:r>
              <a:rPr lang="en-US" altLang="ko-KR" sz="1400" dirty="0" smtClean="0"/>
              <a:t>– </a:t>
            </a:r>
            <a:r>
              <a:rPr lang="ko-KR" altLang="en-US" sz="1400" dirty="0" smtClean="0"/>
              <a:t>스윙 프로그램의 기본 틀</a:t>
            </a:r>
            <a:endParaRPr lang="en-US" altLang="ko-KR" sz="1400" dirty="0" smtClean="0"/>
          </a:p>
          <a:p>
            <a:pPr lvl="1"/>
            <a:r>
              <a:rPr lang="ko-KR" altLang="en-US" sz="1400" dirty="0" err="1" smtClean="0"/>
              <a:t>메뉴바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– </a:t>
            </a:r>
            <a:r>
              <a:rPr lang="ko-KR" altLang="en-US" sz="1400" dirty="0" smtClean="0"/>
              <a:t>메뉴들이 부착되는 공간</a:t>
            </a:r>
            <a:endParaRPr lang="en-US" altLang="ko-KR" sz="1400" dirty="0" smtClean="0"/>
          </a:p>
          <a:p>
            <a:pPr lvl="1"/>
            <a:r>
              <a:rPr lang="ko-KR" altLang="en-US" sz="1400" b="1" dirty="0" err="1" smtClean="0">
                <a:solidFill>
                  <a:srgbClr val="0070C0"/>
                </a:solidFill>
              </a:rPr>
              <a:t>컨텐트팬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– GUI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컴포넌트들이 부착되는 공간</a:t>
            </a:r>
            <a:endParaRPr lang="en-US" altLang="ko-KR" sz="1400" b="1" dirty="0" smtClean="0">
              <a:solidFill>
                <a:srgbClr val="0070C0"/>
              </a:solidFill>
            </a:endParaRPr>
          </a:p>
          <a:p>
            <a:endParaRPr lang="ko-KR" altLang="en-US" sz="1600" dirty="0"/>
          </a:p>
        </p:txBody>
      </p:sp>
      <p:grpSp>
        <p:nvGrpSpPr>
          <p:cNvPr id="6" name="그룹 5"/>
          <p:cNvGrpSpPr/>
          <p:nvPr/>
        </p:nvGrpSpPr>
        <p:grpSpPr>
          <a:xfrm>
            <a:off x="683568" y="3714752"/>
            <a:ext cx="7817522" cy="2928958"/>
            <a:chOff x="683568" y="3714752"/>
            <a:chExt cx="7817522" cy="292895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332232"/>
              <a:ext cx="2857500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정육면체 6"/>
            <p:cNvSpPr/>
            <p:nvPr/>
          </p:nvSpPr>
          <p:spPr>
            <a:xfrm>
              <a:off x="5572132" y="4143380"/>
              <a:ext cx="2714644" cy="2000264"/>
            </a:xfrm>
            <a:prstGeom prst="cube">
              <a:avLst>
                <a:gd name="adj" fmla="val 4629"/>
              </a:avLst>
            </a:prstGeom>
            <a:solidFill>
              <a:schemeClr val="bg2">
                <a:lumMod val="2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smtClean="0"/>
                <a:t>Frame</a:t>
              </a:r>
            </a:p>
            <a:p>
              <a:pPr algn="ctr"/>
              <a:endParaRPr lang="en-US" altLang="ko-KR" sz="1400" smtClean="0"/>
            </a:p>
            <a:p>
              <a:pPr algn="ctr"/>
              <a:endParaRPr lang="en-US" altLang="ko-KR" sz="1400" smtClean="0"/>
            </a:p>
            <a:p>
              <a:pPr algn="ctr"/>
              <a:endParaRPr lang="en-US" altLang="ko-KR" sz="1400" smtClean="0"/>
            </a:p>
            <a:p>
              <a:pPr algn="ctr"/>
              <a:endParaRPr lang="en-US" altLang="ko-KR" sz="1400" smtClean="0"/>
            </a:p>
            <a:p>
              <a:pPr algn="ctr"/>
              <a:endParaRPr lang="en-US" altLang="ko-KR" sz="1400" smtClean="0"/>
            </a:p>
            <a:p>
              <a:pPr algn="ctr"/>
              <a:endParaRPr lang="ko-KR" altLang="en-US" sz="1400"/>
            </a:p>
          </p:txBody>
        </p:sp>
        <p:sp>
          <p:nvSpPr>
            <p:cNvPr id="4" name="정육면체 3"/>
            <p:cNvSpPr/>
            <p:nvPr/>
          </p:nvSpPr>
          <p:spPr>
            <a:xfrm>
              <a:off x="5143504" y="4786322"/>
              <a:ext cx="2714644" cy="1714512"/>
            </a:xfrm>
            <a:prstGeom prst="cube">
              <a:avLst>
                <a:gd name="adj" fmla="val 6245"/>
              </a:avLst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smtClean="0"/>
                <a:t>Content Pane</a:t>
              </a:r>
              <a:endParaRPr lang="ko-KR" altLang="en-US" sz="1400"/>
            </a:p>
          </p:txBody>
        </p:sp>
        <p:sp>
          <p:nvSpPr>
            <p:cNvPr id="5" name="정육면체 4"/>
            <p:cNvSpPr/>
            <p:nvPr/>
          </p:nvSpPr>
          <p:spPr>
            <a:xfrm>
              <a:off x="5143504" y="4643446"/>
              <a:ext cx="2714644" cy="285752"/>
            </a:xfrm>
            <a:prstGeom prst="cube">
              <a:avLst>
                <a:gd name="adj" fmla="val 35549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smtClean="0"/>
                <a:t>Menu Bar</a:t>
              </a:r>
              <a:endParaRPr lang="ko-KR" altLang="en-US" sz="1400"/>
            </a:p>
          </p:txBody>
        </p:sp>
        <p:cxnSp>
          <p:nvCxnSpPr>
            <p:cNvPr id="10" name="직선 화살표 연결선 9"/>
            <p:cNvCxnSpPr/>
            <p:nvPr/>
          </p:nvCxnSpPr>
          <p:spPr>
            <a:xfrm flipV="1">
              <a:off x="2285984" y="4286256"/>
              <a:ext cx="3286148" cy="2143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/>
            <p:cNvCxnSpPr/>
            <p:nvPr/>
          </p:nvCxnSpPr>
          <p:spPr>
            <a:xfrm>
              <a:off x="3143240" y="4714884"/>
              <a:ext cx="1928826" cy="1428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>
              <a:endCxn id="4" idx="2"/>
            </p:cNvCxnSpPr>
            <p:nvPr/>
          </p:nvCxnSpPr>
          <p:spPr>
            <a:xfrm>
              <a:off x="3286116" y="5286388"/>
              <a:ext cx="1857388" cy="4107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071802" y="4000504"/>
              <a:ext cx="18533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/>
                <a:t>타이틀 바를 가진 </a:t>
              </a:r>
              <a:r>
                <a:rPr lang="en-US" altLang="ko-KR" sz="1200" dirty="0" smtClean="0"/>
                <a:t>Frame</a:t>
              </a:r>
              <a:endParaRPr lang="ko-KR" alt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00496" y="4786322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err="1" smtClean="0"/>
                <a:t>메뉴바</a:t>
              </a:r>
              <a:endParaRPr lang="ko-KR" alt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6881" y="5491750"/>
              <a:ext cx="14702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err="1" smtClean="0"/>
                <a:t>컨텐트팬</a:t>
              </a:r>
              <a:r>
                <a:rPr lang="ko-KR" altLang="en-US" sz="1200" dirty="0" smtClean="0"/>
                <a:t> </a:t>
              </a:r>
              <a:r>
                <a:rPr lang="en-US" altLang="ko-KR" sz="1200" dirty="0" smtClean="0"/>
                <a:t>:</a:t>
              </a:r>
            </a:p>
            <a:p>
              <a:r>
                <a:rPr lang="ko-KR" altLang="en-US" sz="1200" dirty="0" smtClean="0"/>
                <a:t>화면에 출력될</a:t>
              </a:r>
              <a:endParaRPr lang="en-US" altLang="ko-KR" sz="1200" dirty="0" smtClean="0"/>
            </a:p>
            <a:p>
              <a:r>
                <a:rPr lang="ko-KR" altLang="en-US" sz="1200" dirty="0" smtClean="0"/>
                <a:t>모든 컴포넌트들이</a:t>
              </a:r>
              <a:endParaRPr lang="en-US" altLang="ko-KR" sz="1200" dirty="0" smtClean="0"/>
            </a:p>
            <a:p>
              <a:r>
                <a:rPr lang="ko-KR" altLang="en-US" sz="1200" dirty="0" smtClean="0"/>
                <a:t>부착되는 공간</a:t>
              </a:r>
              <a:endParaRPr lang="ko-KR" altLang="en-US" sz="12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929190" y="4000504"/>
              <a:ext cx="3571900" cy="26432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15140" y="3714752"/>
              <a:ext cx="750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smtClean="0"/>
                <a:t>JFrame</a:t>
              </a:r>
              <a:endParaRPr lang="ko-KR" altLang="en-US" sz="1400"/>
            </a:p>
          </p:txBody>
        </p:sp>
      </p:grpSp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72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프레임 만들기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JFrame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 상속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스윙 프레임 </a:t>
            </a:r>
            <a:endParaRPr lang="en-US" altLang="ko-KR" sz="1800" dirty="0" smtClean="0"/>
          </a:p>
          <a:p>
            <a:pPr lvl="1"/>
            <a:r>
              <a:rPr lang="en-US" altLang="ko-KR" sz="1600" dirty="0" err="1" smtClean="0"/>
              <a:t>JFrame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클래스를 상속받은 클래스 작성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프레임의 크기 반드시 지정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: </a:t>
            </a:r>
            <a:r>
              <a:rPr lang="en-US" altLang="ko-KR" sz="1600" dirty="0" err="1" smtClean="0"/>
              <a:t>setSize</a:t>
            </a:r>
            <a:r>
              <a:rPr lang="en-US" altLang="ko-KR" sz="1600" dirty="0" smtClean="0"/>
              <a:t>() </a:t>
            </a:r>
            <a:r>
              <a:rPr lang="ko-KR" altLang="en-US" sz="1600" dirty="0" smtClean="0"/>
              <a:t>호</a:t>
            </a:r>
            <a:r>
              <a:rPr lang="ko-KR" altLang="en-US" sz="1600" dirty="0"/>
              <a:t>출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프레임을 화면에 출력하는 코드 반드시 필요 </a:t>
            </a:r>
            <a:r>
              <a:rPr lang="en-US" altLang="ko-KR" sz="1600" dirty="0" smtClean="0"/>
              <a:t>: </a:t>
            </a:r>
            <a:r>
              <a:rPr lang="en-US" altLang="ko-KR" sz="1600" dirty="0" err="1" smtClean="0"/>
              <a:t>setVisible</a:t>
            </a:r>
            <a:r>
              <a:rPr lang="en-US" altLang="ko-KR" sz="1600" dirty="0" smtClean="0"/>
              <a:t>(true) </a:t>
            </a:r>
            <a:r>
              <a:rPr lang="ko-KR" altLang="en-US" sz="1600" dirty="0" smtClean="0"/>
              <a:t>호출</a:t>
            </a:r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2888664"/>
            <a:ext cx="3625351" cy="332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import </a:t>
            </a:r>
            <a:r>
              <a:rPr lang="en-US" altLang="ko-KR" sz="1400" dirty="0" err="1" smtClean="0"/>
              <a:t>javax.swing</a:t>
            </a:r>
            <a:r>
              <a:rPr lang="en-US" altLang="ko-KR" sz="1400" dirty="0" smtClean="0"/>
              <a:t>.*;</a:t>
            </a:r>
          </a:p>
          <a:p>
            <a:endParaRPr lang="en-US" altLang="ko-KR" sz="1400" dirty="0" smtClean="0"/>
          </a:p>
          <a:p>
            <a:r>
              <a:rPr lang="en-US" altLang="ko-KR" sz="1400" b="1" dirty="0" smtClean="0"/>
              <a:t>public class </a:t>
            </a:r>
            <a:r>
              <a:rPr lang="en-US" altLang="ko-KR" sz="1400" b="1" dirty="0" err="1" smtClean="0"/>
              <a:t>MyFrame</a:t>
            </a:r>
            <a:r>
              <a:rPr lang="en-US" altLang="ko-KR" sz="1400" b="1" dirty="0" smtClean="0"/>
              <a:t> extends </a:t>
            </a:r>
            <a:r>
              <a:rPr lang="en-US" altLang="ko-KR" sz="1400" b="1" dirty="0" err="1" smtClean="0"/>
              <a:t>JFrame</a:t>
            </a:r>
            <a:r>
              <a:rPr lang="en-US" altLang="ko-KR" sz="1400" b="1" dirty="0" smtClean="0"/>
              <a:t> </a:t>
            </a:r>
            <a:r>
              <a:rPr lang="en-US" altLang="ko-KR" sz="1400" dirty="0" smtClean="0"/>
              <a:t>{</a:t>
            </a:r>
          </a:p>
          <a:p>
            <a:pPr defTabSz="271463"/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MyFrame</a:t>
            </a:r>
            <a:r>
              <a:rPr lang="en-US" altLang="ko-KR" sz="1400" dirty="0" smtClean="0"/>
              <a:t>() {</a:t>
            </a:r>
          </a:p>
          <a:p>
            <a:pPr defTabSz="271463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setTitle</a:t>
            </a:r>
            <a:r>
              <a:rPr lang="en-US" altLang="ko-KR" sz="1400" dirty="0" smtClean="0"/>
              <a:t>("</a:t>
            </a:r>
            <a:r>
              <a:rPr lang="ko-KR" altLang="en-US" sz="1400" dirty="0" err="1" smtClean="0"/>
              <a:t>첫번째</a:t>
            </a:r>
            <a:r>
              <a:rPr lang="ko-KR" altLang="en-US" sz="1400" dirty="0" smtClean="0"/>
              <a:t> 프레임</a:t>
            </a:r>
            <a:r>
              <a:rPr lang="en-US" altLang="ko-KR" sz="1400" dirty="0" smtClean="0"/>
              <a:t>");</a:t>
            </a:r>
          </a:p>
          <a:p>
            <a:pPr defTabSz="271463"/>
            <a:endParaRPr lang="en-US" altLang="ko-KR" sz="1400" dirty="0" smtClean="0"/>
          </a:p>
          <a:p>
            <a:pPr defTabSz="271463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setSize</a:t>
            </a:r>
            <a:r>
              <a:rPr lang="en-US" altLang="ko-KR" sz="1400" dirty="0" smtClean="0"/>
              <a:t>(300, 300); </a:t>
            </a:r>
          </a:p>
          <a:p>
            <a:pPr defTabSz="271463"/>
            <a:endParaRPr lang="en-US" altLang="ko-KR" sz="1400" dirty="0" smtClean="0"/>
          </a:p>
          <a:p>
            <a:pPr defTabSz="271463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setVisible</a:t>
            </a:r>
            <a:r>
              <a:rPr lang="en-US" altLang="ko-KR" sz="1400" dirty="0" smtClean="0"/>
              <a:t>(true); </a:t>
            </a:r>
          </a:p>
          <a:p>
            <a:pPr defTabSz="271463"/>
            <a:r>
              <a:rPr lang="en-US" altLang="ko-KR" sz="1400" dirty="0" smtClean="0"/>
              <a:t>	}</a:t>
            </a:r>
          </a:p>
          <a:p>
            <a:pPr defTabSz="271463"/>
            <a:endParaRPr lang="en-US" altLang="ko-KR" sz="1400" dirty="0" smtClean="0"/>
          </a:p>
          <a:p>
            <a:pPr defTabSz="271463"/>
            <a:r>
              <a:rPr lang="en-US" altLang="ko-KR" sz="1400" dirty="0" smtClean="0"/>
              <a:t>	public static void main(String [] </a:t>
            </a:r>
            <a:r>
              <a:rPr lang="en-US" altLang="ko-KR" sz="1400" dirty="0" err="1" smtClean="0"/>
              <a:t>args</a:t>
            </a:r>
            <a:r>
              <a:rPr lang="en-US" altLang="ko-KR" sz="1400" dirty="0" smtClean="0"/>
              <a:t>) {</a:t>
            </a:r>
          </a:p>
          <a:p>
            <a:pPr defTabSz="271463"/>
            <a:r>
              <a:rPr lang="en-US" altLang="ko-KR" sz="1400" dirty="0" smtClean="0"/>
              <a:t>		</a:t>
            </a:r>
            <a:r>
              <a:rPr lang="en-US" altLang="ko-KR" sz="1400" b="1" dirty="0" err="1" smtClean="0"/>
              <a:t>MyFrame</a:t>
            </a:r>
            <a:r>
              <a:rPr lang="en-US" altLang="ko-KR" sz="1400" b="1" dirty="0" smtClean="0"/>
              <a:t> mf = new </a:t>
            </a:r>
            <a:r>
              <a:rPr lang="en-US" altLang="ko-KR" sz="1400" b="1" dirty="0" err="1" smtClean="0"/>
              <a:t>MyFrame</a:t>
            </a:r>
            <a:r>
              <a:rPr lang="en-US" altLang="ko-KR" sz="1400" b="1" dirty="0" smtClean="0"/>
              <a:t>();</a:t>
            </a:r>
          </a:p>
          <a:p>
            <a:pPr defTabSz="271463"/>
            <a:r>
              <a:rPr lang="en-US" altLang="ko-KR" sz="1400" dirty="0" smtClean="0"/>
              <a:t>	}</a:t>
            </a:r>
          </a:p>
          <a:p>
            <a:r>
              <a:rPr lang="en-US" altLang="ko-KR" sz="1400" dirty="0" smtClean="0"/>
              <a:t>}</a:t>
            </a:r>
            <a:endParaRPr lang="ko-KR" alt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896396" y="293611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타이틀</a:t>
            </a:r>
            <a:endParaRPr lang="ko-KR" altLang="en-US" sz="1400" dirty="0"/>
          </a:p>
        </p:txBody>
      </p:sp>
      <p:sp>
        <p:nvSpPr>
          <p:cNvPr id="14" name="왼쪽 중괄호 13"/>
          <p:cNvSpPr/>
          <p:nvPr/>
        </p:nvSpPr>
        <p:spPr>
          <a:xfrm rot="10800000">
            <a:off x="8282019" y="3305446"/>
            <a:ext cx="285752" cy="2071702"/>
          </a:xfrm>
          <a:prstGeom prst="leftBrace">
            <a:avLst>
              <a:gd name="adj1" fmla="val 7250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563162" y="418740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300 </a:t>
            </a:r>
          </a:p>
          <a:p>
            <a:r>
              <a:rPr lang="ko-KR" altLang="en-US" sz="1400" dirty="0" smtClean="0"/>
              <a:t>픽셀</a:t>
            </a:r>
            <a:endParaRPr lang="ko-KR" altLang="en-US" sz="1400" dirty="0"/>
          </a:p>
        </p:txBody>
      </p:sp>
      <p:sp>
        <p:nvSpPr>
          <p:cNvPr id="19" name="왼쪽 중괄호 18"/>
          <p:cNvSpPr/>
          <p:nvPr/>
        </p:nvSpPr>
        <p:spPr>
          <a:xfrm rot="16200000">
            <a:off x="7146417" y="4472019"/>
            <a:ext cx="142900" cy="2071702"/>
          </a:xfrm>
          <a:prstGeom prst="leftBrace">
            <a:avLst>
              <a:gd name="adj1" fmla="val 181250"/>
              <a:gd name="adj2" fmla="val 5051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896396" y="5590308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300 </a:t>
            </a:r>
            <a:r>
              <a:rPr lang="ko-KR" altLang="en-US" sz="1400" dirty="0" smtClean="0"/>
              <a:t>픽셀</a:t>
            </a:r>
            <a:endParaRPr lang="ko-KR" altLang="en-US" sz="1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67" y="3305446"/>
            <a:ext cx="2059536" cy="20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15</a:t>
            </a:fld>
            <a:endParaRPr lang="ko-KR" altLang="en-US"/>
          </a:p>
        </p:txBody>
      </p:sp>
      <p:cxnSp>
        <p:nvCxnSpPr>
          <p:cNvPr id="12" name="직선 화살표 연결선 11"/>
          <p:cNvCxnSpPr>
            <a:stCxn id="10" idx="1"/>
          </p:cNvCxnSpPr>
          <p:nvPr/>
        </p:nvCxnSpPr>
        <p:spPr>
          <a:xfrm flipH="1">
            <a:off x="6827039" y="3090003"/>
            <a:ext cx="69357" cy="3207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모서리가 둥근 사각형 설명선 21"/>
          <p:cNvSpPr/>
          <p:nvPr/>
        </p:nvSpPr>
        <p:spPr>
          <a:xfrm>
            <a:off x="611560" y="3029060"/>
            <a:ext cx="1311692" cy="442674"/>
          </a:xfrm>
          <a:prstGeom prst="wedgeRoundRectCallout">
            <a:avLst>
              <a:gd name="adj1" fmla="val 74299"/>
              <a:gd name="adj2" fmla="val 544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000" dirty="0" err="1" smtClean="0"/>
              <a:t>JFrame</a:t>
            </a:r>
            <a:r>
              <a:rPr lang="ko-KR" altLang="en-US" sz="1000" dirty="0" smtClean="0"/>
              <a:t>을 상속받은</a:t>
            </a:r>
            <a:endParaRPr lang="en-US" altLang="ko-KR" sz="1000" dirty="0" smtClean="0"/>
          </a:p>
          <a:p>
            <a:r>
              <a:rPr lang="ko-KR" altLang="en-US" sz="1000" dirty="0" smtClean="0"/>
              <a:t> </a:t>
            </a:r>
            <a:r>
              <a:rPr lang="en-US" altLang="ko-KR" sz="1000" dirty="0" err="1" smtClean="0"/>
              <a:t>MyFrame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작성</a:t>
            </a:r>
            <a:endParaRPr lang="ko-KR" altLang="en-US" sz="1000" dirty="0"/>
          </a:p>
        </p:txBody>
      </p:sp>
      <p:sp>
        <p:nvSpPr>
          <p:cNvPr id="23" name="모서리가 둥근 사각형 설명선 22"/>
          <p:cNvSpPr/>
          <p:nvPr/>
        </p:nvSpPr>
        <p:spPr>
          <a:xfrm>
            <a:off x="392023" y="3732566"/>
            <a:ext cx="1571893" cy="272415"/>
          </a:xfrm>
          <a:prstGeom prst="wedgeRoundRectCallout">
            <a:avLst>
              <a:gd name="adj1" fmla="val 99393"/>
              <a:gd name="adj2" fmla="val 1541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000" dirty="0" err="1" smtClean="0"/>
              <a:t>생성자에서</a:t>
            </a:r>
            <a:r>
              <a:rPr lang="ko-KR" altLang="en-US" sz="1000" dirty="0" smtClean="0"/>
              <a:t> 타이틀 설정</a:t>
            </a:r>
            <a:endParaRPr lang="ko-KR" altLang="en-US" sz="1000" dirty="0"/>
          </a:p>
        </p:txBody>
      </p:sp>
      <p:sp>
        <p:nvSpPr>
          <p:cNvPr id="24" name="모서리가 둥근 사각형 설명선 23"/>
          <p:cNvSpPr/>
          <p:nvPr/>
        </p:nvSpPr>
        <p:spPr>
          <a:xfrm>
            <a:off x="255548" y="4341297"/>
            <a:ext cx="1876172" cy="272415"/>
          </a:xfrm>
          <a:prstGeom prst="wedgeRoundRectCallout">
            <a:avLst>
              <a:gd name="adj1" fmla="val 84765"/>
              <a:gd name="adj2" fmla="val -4052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000" dirty="0" err="1" smtClean="0"/>
              <a:t>생성자에서</a:t>
            </a:r>
            <a:r>
              <a:rPr lang="ko-KR" altLang="en-US" sz="1000" dirty="0" smtClean="0"/>
              <a:t> 프레임 크기 지정</a:t>
            </a:r>
            <a:endParaRPr lang="ko-KR" altLang="en-US" sz="1000" dirty="0"/>
          </a:p>
        </p:txBody>
      </p:sp>
      <p:sp>
        <p:nvSpPr>
          <p:cNvPr id="25" name="모서리가 둥근 사각형 설명선 24"/>
          <p:cNvSpPr/>
          <p:nvPr/>
        </p:nvSpPr>
        <p:spPr>
          <a:xfrm>
            <a:off x="294943" y="4874019"/>
            <a:ext cx="1848391" cy="442674"/>
          </a:xfrm>
          <a:prstGeom prst="wedgeRoundRectCallout">
            <a:avLst>
              <a:gd name="adj1" fmla="val 82903"/>
              <a:gd name="adj2" fmla="val -655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000" dirty="0" err="1" smtClean="0"/>
              <a:t>생성자에서</a:t>
            </a:r>
            <a:r>
              <a:rPr lang="ko-KR" altLang="en-US" sz="1000" dirty="0" smtClean="0"/>
              <a:t> 프레임이 화면에</a:t>
            </a:r>
            <a:endParaRPr lang="en-US" altLang="ko-KR" sz="1000" dirty="0" smtClean="0"/>
          </a:p>
          <a:p>
            <a:r>
              <a:rPr lang="ko-KR" altLang="en-US" sz="1000" dirty="0" smtClean="0"/>
              <a:t> 출력되도록 지정</a:t>
            </a:r>
            <a:endParaRPr lang="ko-KR" altLang="en-US" sz="1000" dirty="0"/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611560" y="5794638"/>
            <a:ext cx="1230866" cy="442674"/>
          </a:xfrm>
          <a:prstGeom prst="wedgeRoundRectCallout">
            <a:avLst>
              <a:gd name="adj1" fmla="val 122948"/>
              <a:gd name="adj2" fmla="val -853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000" dirty="0" err="1" smtClean="0"/>
              <a:t>MyFrame</a:t>
            </a:r>
            <a:r>
              <a:rPr lang="en-US" altLang="ko-KR" sz="1000" dirty="0"/>
              <a:t> </a:t>
            </a:r>
            <a:r>
              <a:rPr lang="ko-KR" altLang="en-US" sz="1000" dirty="0" smtClean="0"/>
              <a:t>객체 즉</a:t>
            </a:r>
            <a:endParaRPr lang="en-US" altLang="ko-KR" sz="1000" dirty="0" smtClean="0"/>
          </a:p>
          <a:p>
            <a:r>
              <a:rPr lang="ko-KR" altLang="en-US" sz="1000" dirty="0" smtClean="0"/>
              <a:t>스윙 프레임 생성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66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8-1 : </a:t>
            </a:r>
            <a:r>
              <a:rPr lang="en-US" altLang="ko-KR" dirty="0"/>
              <a:t>300x300 </a:t>
            </a:r>
            <a:r>
              <a:rPr lang="ko-KR" altLang="en-US" dirty="0"/>
              <a:t>크기의 스윙 프레임 만들기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55576" y="1412776"/>
            <a:ext cx="4485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300×300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크기의 스윙 프레임을 만들어라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871951"/>
            <a:ext cx="4572000" cy="2893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defTabSz="180000"/>
            <a:r>
              <a:rPr lang="en-US" altLang="ko-KR" sz="1400" dirty="0"/>
              <a:t>import </a:t>
            </a:r>
            <a:r>
              <a:rPr lang="en-US" altLang="ko-KR" sz="1400" dirty="0" err="1"/>
              <a:t>javax.swing</a:t>
            </a:r>
            <a:r>
              <a:rPr lang="en-US" altLang="ko-KR" sz="1400" dirty="0"/>
              <a:t>.*;</a:t>
            </a:r>
          </a:p>
          <a:p>
            <a:pPr defTabSz="180000"/>
            <a:endParaRPr lang="en-US" altLang="ko-KR" sz="1400" dirty="0" smtClean="0"/>
          </a:p>
          <a:p>
            <a:pPr defTabSz="180000"/>
            <a:r>
              <a:rPr lang="en-US" altLang="ko-KR" sz="1400" b="1" dirty="0" smtClean="0"/>
              <a:t>public </a:t>
            </a:r>
            <a:r>
              <a:rPr lang="en-US" altLang="ko-KR" sz="1400" b="1" dirty="0"/>
              <a:t>class </a:t>
            </a:r>
            <a:r>
              <a:rPr lang="en-US" altLang="ko-KR" sz="1400" b="1" dirty="0" err="1"/>
              <a:t>MyFrame</a:t>
            </a:r>
            <a:r>
              <a:rPr lang="en-US" altLang="ko-KR" sz="1400" b="1" dirty="0"/>
              <a:t> extends </a:t>
            </a:r>
            <a:r>
              <a:rPr lang="en-US" altLang="ko-KR" sz="1400" b="1" dirty="0" err="1"/>
              <a:t>JFrame</a:t>
            </a:r>
            <a:r>
              <a:rPr lang="en-US" altLang="ko-KR" sz="1400" b="1" dirty="0"/>
              <a:t> </a:t>
            </a:r>
            <a:r>
              <a:rPr lang="en-US" altLang="ko-KR" sz="1400" dirty="0"/>
              <a:t>{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MyFrame</a:t>
            </a:r>
            <a:r>
              <a:rPr lang="en-US" altLang="ko-KR" sz="1400" dirty="0"/>
              <a:t>() {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setTitle</a:t>
            </a:r>
            <a:r>
              <a:rPr lang="en-US" altLang="ko-KR" sz="1400" dirty="0"/>
              <a:t>("300x300 </a:t>
            </a:r>
            <a:r>
              <a:rPr lang="ko-KR" altLang="en-US" sz="1400" dirty="0"/>
              <a:t>스윙 프레임 만들기</a:t>
            </a:r>
            <a:r>
              <a:rPr lang="en-US" altLang="ko-KR" sz="1400" dirty="0"/>
              <a:t>");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setSize</a:t>
            </a:r>
            <a:r>
              <a:rPr lang="en-US" altLang="ko-KR" sz="1400" dirty="0" smtClean="0"/>
              <a:t>(300,300</a:t>
            </a:r>
            <a:r>
              <a:rPr lang="en-US" altLang="ko-KR" sz="1400" dirty="0"/>
              <a:t>); // </a:t>
            </a:r>
            <a:r>
              <a:rPr lang="ko-KR" altLang="en-US" sz="1400" dirty="0"/>
              <a:t>프레임 크기 </a:t>
            </a:r>
            <a:r>
              <a:rPr lang="en-US" altLang="ko-KR" sz="1400" dirty="0"/>
              <a:t>300x300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setVisible</a:t>
            </a:r>
            <a:r>
              <a:rPr lang="en-US" altLang="ko-KR" sz="1400" dirty="0" smtClean="0"/>
              <a:t>(true</a:t>
            </a:r>
            <a:r>
              <a:rPr lang="en-US" altLang="ko-KR" sz="1400" dirty="0"/>
              <a:t>); // </a:t>
            </a:r>
            <a:r>
              <a:rPr lang="ko-KR" altLang="en-US" sz="1400" dirty="0"/>
              <a:t>프레임 출력</a:t>
            </a:r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endParaRPr lang="en-US" altLang="ko-KR" sz="1400" dirty="0" smtClean="0"/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smtClean="0"/>
              <a:t>public </a:t>
            </a:r>
            <a:r>
              <a:rPr lang="en-US" altLang="ko-KR" sz="1400" dirty="0"/>
              <a:t>static void main(String[]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MyFrame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frame = </a:t>
            </a:r>
            <a:r>
              <a:rPr lang="en-US" altLang="ko-KR" sz="1400" b="1" dirty="0"/>
              <a:t>new </a:t>
            </a:r>
            <a:r>
              <a:rPr lang="en-US" altLang="ko-KR" sz="1400" b="1" dirty="0" err="1"/>
              <a:t>MyFrame</a:t>
            </a:r>
            <a:r>
              <a:rPr lang="en-US" altLang="ko-KR" sz="1400" b="1" dirty="0"/>
              <a:t>()</a:t>
            </a:r>
            <a:r>
              <a:rPr lang="en-US" altLang="ko-KR" sz="1400" dirty="0"/>
              <a:t>;</a:t>
            </a:r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}</a:t>
            </a:r>
            <a:endParaRPr lang="ko-KR" alt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9751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529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스윙 응용프로그램에서 </a:t>
            </a:r>
            <a:r>
              <a:rPr lang="en-US" altLang="ko-KR" dirty="0" smtClean="0"/>
              <a:t>main()</a:t>
            </a:r>
            <a:r>
              <a:rPr lang="ko-KR" altLang="en-US" dirty="0" smtClean="0"/>
              <a:t>의 기능과 위치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스윙 응용프로그램에서 </a:t>
            </a:r>
            <a:r>
              <a:rPr lang="en-US" altLang="ko-KR" dirty="0" smtClean="0"/>
              <a:t>main()</a:t>
            </a:r>
            <a:r>
              <a:rPr lang="ko-KR" altLang="en-US" dirty="0" smtClean="0"/>
              <a:t>의 기능 최소화 </a:t>
            </a:r>
            <a:r>
              <a:rPr lang="ko-KR" altLang="en-US" dirty="0" err="1" smtClean="0"/>
              <a:t>바람직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스윙 응용프로그램이 실행되는 시작점으로서의 기능만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스윙 프레임을 생성하는 정도의 코드로 최소화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331640" y="2780928"/>
            <a:ext cx="554461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/>
              <a:t>public static void main(String 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MyFrame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frame = new </a:t>
            </a:r>
            <a:r>
              <a:rPr lang="en-US" altLang="ko-KR" sz="1400" dirty="0" err="1"/>
              <a:t>MyFrame</a:t>
            </a:r>
            <a:r>
              <a:rPr lang="en-US" altLang="ko-KR" sz="1400" dirty="0"/>
              <a:t>(); // </a:t>
            </a:r>
            <a:r>
              <a:rPr lang="ko-KR" altLang="en-US" sz="1400" dirty="0"/>
              <a:t>스윙 프레임 생성</a:t>
            </a:r>
          </a:p>
          <a:p>
            <a:pPr defTabSz="180000"/>
            <a:r>
              <a:rPr lang="en-US" altLang="ko-KR" sz="1400" dirty="0"/>
              <a:t>}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51995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프레임에 컴포넌트 붙이기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153400" cy="5040560"/>
          </a:xfrm>
        </p:spPr>
        <p:txBody>
          <a:bodyPr>
            <a:noAutofit/>
          </a:bodyPr>
          <a:lstStyle/>
          <a:p>
            <a:pPr lvl="1"/>
            <a:r>
              <a:rPr lang="ko-KR" altLang="en-US" sz="1800" dirty="0" smtClean="0"/>
              <a:t>타이틀 달기</a:t>
            </a:r>
            <a:endParaRPr lang="en-US" altLang="ko-KR" sz="1800" dirty="0" smtClean="0"/>
          </a:p>
          <a:p>
            <a:pPr lvl="2"/>
            <a:r>
              <a:rPr lang="en-US" altLang="ko-KR" sz="1600" dirty="0" smtClean="0"/>
              <a:t>super()</a:t>
            </a:r>
            <a:r>
              <a:rPr lang="ko-KR" altLang="en-US" sz="1600" dirty="0" smtClean="0"/>
              <a:t>나 </a:t>
            </a:r>
            <a:r>
              <a:rPr lang="en-US" altLang="ko-KR" sz="1600" dirty="0" err="1" smtClean="0"/>
              <a:t>setTitle</a:t>
            </a:r>
            <a:r>
              <a:rPr lang="en-US" altLang="ko-KR" sz="1600" dirty="0" smtClean="0"/>
              <a:t>() </a:t>
            </a:r>
            <a:r>
              <a:rPr lang="ko-KR" altLang="en-US" sz="1600" dirty="0" smtClean="0"/>
              <a:t>이용</a:t>
            </a:r>
            <a:endParaRPr lang="en-US" altLang="ko-KR" sz="1600" dirty="0" smtClean="0"/>
          </a:p>
          <a:p>
            <a:pPr lvl="1"/>
            <a:endParaRPr lang="en-US" altLang="ko-KR" sz="1800" dirty="0" smtClean="0"/>
          </a:p>
          <a:p>
            <a:pPr lvl="1"/>
            <a:r>
              <a:rPr lang="ko-KR" altLang="en-US" sz="1800" dirty="0" err="1" smtClean="0"/>
              <a:t>컨텐트팬에</a:t>
            </a:r>
            <a:r>
              <a:rPr lang="ko-KR" altLang="en-US" sz="1800" dirty="0" smtClean="0"/>
              <a:t> 컴포넌트 달기</a:t>
            </a:r>
            <a:endParaRPr lang="en-US" altLang="ko-KR" sz="1800" dirty="0" smtClean="0"/>
          </a:p>
          <a:p>
            <a:pPr lvl="2"/>
            <a:r>
              <a:rPr lang="ko-KR" altLang="en-US" sz="1600" dirty="0" err="1" smtClean="0"/>
              <a:t>컨텐트팬이란</a:t>
            </a:r>
            <a:r>
              <a:rPr lang="en-US" altLang="ko-KR" sz="1600" dirty="0" smtClean="0"/>
              <a:t>? </a:t>
            </a:r>
          </a:p>
          <a:p>
            <a:pPr marL="685800" lvl="2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- </a:t>
            </a:r>
            <a:r>
              <a:rPr lang="ko-KR" altLang="en-US" sz="1600" dirty="0" smtClean="0"/>
              <a:t>스윙 컴포넌트들이 부착되는 공간</a:t>
            </a:r>
            <a:endParaRPr lang="en-US" altLang="ko-KR" sz="1600" dirty="0" smtClean="0"/>
          </a:p>
          <a:p>
            <a:pPr lvl="2"/>
            <a:endParaRPr lang="en-US" altLang="ko-KR" sz="1600" dirty="0" smtClean="0"/>
          </a:p>
          <a:p>
            <a:pPr lvl="2"/>
            <a:r>
              <a:rPr lang="ko-KR" altLang="en-US" sz="1600" dirty="0" err="1" smtClean="0"/>
              <a:t>컨텐트팬</a:t>
            </a:r>
            <a:r>
              <a:rPr lang="ko-KR" altLang="en-US" sz="1600" dirty="0" smtClean="0"/>
              <a:t> 알아내기</a:t>
            </a:r>
            <a:endParaRPr lang="en-US" altLang="ko-KR" sz="1600" dirty="0" smtClean="0"/>
          </a:p>
          <a:p>
            <a:pPr marL="685800" lvl="2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– </a:t>
            </a:r>
            <a:r>
              <a:rPr lang="ko-KR" altLang="en-US" sz="1600" dirty="0" smtClean="0"/>
              <a:t>스윙 프레임에 붙은</a:t>
            </a:r>
            <a:endParaRPr lang="en-US" altLang="ko-KR" sz="1600" dirty="0" smtClean="0"/>
          </a:p>
          <a:p>
            <a:pPr marL="685800" lvl="2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</a:t>
            </a:r>
            <a:r>
              <a:rPr lang="ko-KR" altLang="en-US" sz="1600" dirty="0" smtClean="0"/>
              <a:t> 디폴트 </a:t>
            </a:r>
            <a:r>
              <a:rPr lang="ko-KR" altLang="en-US" sz="1600" dirty="0" err="1" smtClean="0"/>
              <a:t>컨텐트팬</a:t>
            </a:r>
            <a:endParaRPr lang="en-US" altLang="ko-KR" sz="1600" dirty="0" smtClean="0"/>
          </a:p>
          <a:p>
            <a:pPr marL="685800" lvl="2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</a:t>
            </a:r>
            <a:r>
              <a:rPr lang="ko-KR" altLang="en-US" sz="1600" dirty="0" smtClean="0"/>
              <a:t> 알아내기</a:t>
            </a:r>
            <a:endParaRPr lang="en-US" altLang="ko-KR" sz="1600" dirty="0" smtClean="0"/>
          </a:p>
          <a:p>
            <a:pPr lvl="2"/>
            <a:endParaRPr lang="en-US" altLang="ko-KR" sz="1600" dirty="0" smtClean="0"/>
          </a:p>
          <a:p>
            <a:pPr lvl="2"/>
            <a:r>
              <a:rPr lang="ko-KR" altLang="en-US" sz="1600" dirty="0" err="1" smtClean="0"/>
              <a:t>컨텐트팬에</a:t>
            </a:r>
            <a:r>
              <a:rPr lang="ko-KR" altLang="en-US" sz="1600" dirty="0" smtClean="0"/>
              <a:t> 컴포넌트 붙이기</a:t>
            </a:r>
            <a:endParaRPr lang="en-US" altLang="ko-KR" sz="1600" dirty="0" smtClean="0"/>
          </a:p>
          <a:p>
            <a:pPr lvl="2"/>
            <a:endParaRPr lang="en-US" altLang="ko-KR" sz="1600" dirty="0"/>
          </a:p>
          <a:p>
            <a:pPr lvl="2"/>
            <a:r>
              <a:rPr lang="ko-KR" altLang="en-US" sz="1600" dirty="0" err="1" smtClean="0"/>
              <a:t>컨텐트팬</a:t>
            </a:r>
            <a:r>
              <a:rPr lang="ko-KR" altLang="en-US" sz="1600" dirty="0" smtClean="0"/>
              <a:t> 변경</a:t>
            </a:r>
            <a:endParaRPr lang="ko-KR" altLang="en-US" sz="1600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797136" y="2744684"/>
            <a:ext cx="387932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200" dirty="0"/>
              <a:t>public class </a:t>
            </a:r>
            <a:r>
              <a:rPr lang="en-US" altLang="ko-KR" sz="1200" dirty="0" err="1"/>
              <a:t>MyFrame</a:t>
            </a:r>
            <a:r>
              <a:rPr lang="en-US" altLang="ko-KR" sz="1200" dirty="0"/>
              <a:t> extends </a:t>
            </a:r>
            <a:r>
              <a:rPr lang="en-US" altLang="ko-KR" sz="1200" dirty="0" err="1"/>
              <a:t>JFrame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MyFrame</a:t>
            </a:r>
            <a:r>
              <a:rPr lang="en-US" altLang="ko-KR" sz="1200" dirty="0"/>
              <a:t>() {</a:t>
            </a:r>
          </a:p>
          <a:p>
            <a:pPr defTabSz="180000"/>
            <a:r>
              <a:rPr lang="en-US" altLang="ko-KR" sz="1200" dirty="0" smtClean="0"/>
              <a:t>		...</a:t>
            </a:r>
          </a:p>
          <a:p>
            <a:pPr defTabSz="180000"/>
            <a:r>
              <a:rPr lang="en-US" altLang="ko-KR" sz="1200" dirty="0" smtClean="0"/>
              <a:t>		// </a:t>
            </a:r>
            <a:r>
              <a:rPr lang="ko-KR" altLang="en-US" sz="1200" dirty="0"/>
              <a:t>프레임의 </a:t>
            </a:r>
            <a:r>
              <a:rPr lang="ko-KR" altLang="en-US" sz="1200" dirty="0" err="1"/>
              <a:t>컨텐트팬을</a:t>
            </a:r>
            <a:r>
              <a:rPr lang="ko-KR" altLang="en-US" sz="1200" dirty="0"/>
              <a:t> 알아낸다</a:t>
            </a:r>
            <a:r>
              <a:rPr lang="en-US" altLang="ko-KR" sz="1200" dirty="0"/>
              <a:t>.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smtClean="0"/>
              <a:t>Container </a:t>
            </a:r>
            <a:r>
              <a:rPr lang="en-US" altLang="ko-KR" sz="1200" b="1" dirty="0" err="1"/>
              <a:t>contentPane</a:t>
            </a:r>
            <a:r>
              <a:rPr lang="en-US" altLang="ko-KR" sz="1200" b="1" dirty="0"/>
              <a:t> = </a:t>
            </a:r>
            <a:r>
              <a:rPr lang="en-US" altLang="ko-KR" sz="1200" b="1" dirty="0" err="1"/>
              <a:t>getContentPane</a:t>
            </a:r>
            <a:r>
              <a:rPr lang="en-US" altLang="ko-KR" sz="1200" b="1" dirty="0"/>
              <a:t>(); </a:t>
            </a:r>
            <a:endParaRPr lang="en-US" altLang="ko-KR" sz="1200" b="1" dirty="0" smtClean="0"/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...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  <a:endParaRPr lang="ko-KR" alt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97136" y="5517232"/>
            <a:ext cx="386336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200" dirty="0"/>
              <a:t>class </a:t>
            </a:r>
            <a:r>
              <a:rPr lang="en-US" altLang="ko-KR" sz="1200" dirty="0" err="1"/>
              <a:t>MyPanel</a:t>
            </a:r>
            <a:r>
              <a:rPr lang="en-US" altLang="ko-KR" sz="1200" dirty="0"/>
              <a:t> extends </a:t>
            </a:r>
            <a:r>
              <a:rPr lang="en-US" altLang="ko-KR" sz="1200" dirty="0" err="1"/>
              <a:t>JPanel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 smtClean="0"/>
              <a:t>	... // </a:t>
            </a:r>
            <a:r>
              <a:rPr lang="en-US" altLang="ko-KR" sz="1200" dirty="0" err="1"/>
              <a:t>JPanel</a:t>
            </a:r>
            <a:r>
              <a:rPr lang="ko-KR" altLang="en-US" sz="1200" dirty="0"/>
              <a:t>을 상속받은 패널을 구현한다</a:t>
            </a:r>
            <a:r>
              <a:rPr lang="en-US" altLang="ko-KR" sz="1200" dirty="0"/>
              <a:t>.</a:t>
            </a:r>
          </a:p>
          <a:p>
            <a:pPr defTabSz="180000"/>
            <a:r>
              <a:rPr lang="en-US" altLang="ko-KR" sz="1200" dirty="0" smtClean="0"/>
              <a:t>}</a:t>
            </a:r>
          </a:p>
          <a:p>
            <a:pPr defTabSz="180000"/>
            <a:r>
              <a:rPr lang="en-US" altLang="ko-KR" sz="1200" dirty="0"/>
              <a:t>// frame</a:t>
            </a:r>
            <a:r>
              <a:rPr lang="ko-KR" altLang="en-US" sz="1200" dirty="0"/>
              <a:t>의 </a:t>
            </a:r>
            <a:r>
              <a:rPr lang="ko-KR" altLang="en-US" sz="1200" dirty="0" err="1"/>
              <a:t>컨텐트팬을</a:t>
            </a:r>
            <a:r>
              <a:rPr lang="ko-KR" altLang="en-US" sz="1200" dirty="0"/>
              <a:t> </a:t>
            </a:r>
            <a:r>
              <a:rPr lang="en-US" altLang="ko-KR" sz="1200" dirty="0" err="1"/>
              <a:t>MyPanel</a:t>
            </a:r>
            <a:r>
              <a:rPr lang="en-US" altLang="ko-KR" sz="1200" dirty="0"/>
              <a:t> </a:t>
            </a:r>
            <a:r>
              <a:rPr lang="ko-KR" altLang="en-US" sz="1200" dirty="0"/>
              <a:t>객체로 </a:t>
            </a:r>
            <a:r>
              <a:rPr lang="ko-KR" altLang="en-US" sz="1200" dirty="0" smtClean="0"/>
              <a:t>변경</a:t>
            </a:r>
            <a:endParaRPr lang="en-US" altLang="ko-KR" sz="1200" dirty="0"/>
          </a:p>
          <a:p>
            <a:pPr defTabSz="180000"/>
            <a:r>
              <a:rPr lang="en-US" altLang="ko-KR" sz="1200" b="1" dirty="0" err="1"/>
              <a:t>frame.setContentPane</a:t>
            </a:r>
            <a:r>
              <a:rPr lang="en-US" altLang="ko-KR" sz="1200" b="1" dirty="0"/>
              <a:t>(new </a:t>
            </a:r>
            <a:r>
              <a:rPr lang="en-US" altLang="ko-KR" sz="1200" b="1" dirty="0" err="1"/>
              <a:t>MyPanel</a:t>
            </a:r>
            <a:r>
              <a:rPr lang="en-US" altLang="ko-KR" sz="1200" b="1" dirty="0"/>
              <a:t>()); </a:t>
            </a:r>
            <a:endParaRPr lang="en-US" altLang="ko-KR" sz="1200" b="1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4061096" y="1414517"/>
            <a:ext cx="223224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 err="1"/>
              <a:t>MyFrame</a:t>
            </a:r>
            <a:r>
              <a:rPr lang="en-US" altLang="ko-KR" sz="1200" dirty="0"/>
              <a:t>() { // </a:t>
            </a:r>
            <a:r>
              <a:rPr lang="ko-KR" altLang="en-US" sz="1200" dirty="0" err="1"/>
              <a:t>생성자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super</a:t>
            </a:r>
            <a:r>
              <a:rPr lang="en-US" altLang="ko-KR" sz="1200" dirty="0"/>
              <a:t>("</a:t>
            </a:r>
            <a:r>
              <a:rPr lang="ko-KR" altLang="en-US" sz="1200" dirty="0"/>
              <a:t>타이틀문자열</a:t>
            </a:r>
            <a:r>
              <a:rPr lang="en-US" altLang="ko-KR" sz="1200" dirty="0"/>
              <a:t>"); </a:t>
            </a:r>
            <a:endParaRPr lang="ko-KR" altLang="en-US" sz="1200" dirty="0"/>
          </a:p>
          <a:p>
            <a:pPr defTabSz="180000"/>
            <a:r>
              <a:rPr lang="en-US" altLang="ko-KR" sz="1200" dirty="0"/>
              <a:t>}</a:t>
            </a:r>
            <a:endParaRPr lang="ko-KR" altLang="en-US" sz="1200" b="1" dirty="0">
              <a:latin typeface="+mj-lt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797136" y="4582869"/>
            <a:ext cx="386336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/>
              <a:t>// </a:t>
            </a:r>
            <a:r>
              <a:rPr lang="ko-KR" altLang="en-US" sz="1200" dirty="0"/>
              <a:t>버튼 컴포넌트 생성</a:t>
            </a:r>
          </a:p>
          <a:p>
            <a:r>
              <a:rPr lang="en-US" altLang="ko-KR" sz="1200" dirty="0" err="1" smtClean="0"/>
              <a:t>JButton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button = new </a:t>
            </a:r>
            <a:r>
              <a:rPr lang="en-US" altLang="ko-KR" sz="1200" dirty="0" err="1"/>
              <a:t>JButton</a:t>
            </a:r>
            <a:r>
              <a:rPr lang="en-US" altLang="ko-KR" sz="1200" dirty="0"/>
              <a:t>("Click</a:t>
            </a:r>
            <a:r>
              <a:rPr lang="en-US" altLang="ko-KR" sz="1200" dirty="0" smtClean="0"/>
              <a:t>");</a:t>
            </a:r>
          </a:p>
          <a:p>
            <a:r>
              <a:rPr lang="en-US" altLang="ko-KR" sz="1200" b="1" dirty="0" err="1" smtClean="0"/>
              <a:t>contentPane.add</a:t>
            </a:r>
            <a:r>
              <a:rPr lang="en-US" altLang="ko-KR" sz="1200" b="1" dirty="0" smtClean="0"/>
              <a:t>(button</a:t>
            </a:r>
            <a:r>
              <a:rPr lang="en-US" altLang="ko-KR" sz="1200" b="1" dirty="0"/>
              <a:t>); </a:t>
            </a:r>
            <a:r>
              <a:rPr lang="en-US" altLang="ko-KR" sz="1200" dirty="0" smtClean="0"/>
              <a:t>// </a:t>
            </a:r>
            <a:r>
              <a:rPr lang="ko-KR" altLang="en-US" sz="1200" dirty="0" err="1" smtClean="0"/>
              <a:t>컨텐트팬에</a:t>
            </a:r>
            <a:r>
              <a:rPr lang="ko-KR" altLang="en-US" sz="1200" dirty="0" smtClean="0"/>
              <a:t> 버튼 부착</a:t>
            </a:r>
            <a:endParaRPr lang="ko-KR" altLang="en-US" sz="1200" b="1" dirty="0"/>
          </a:p>
        </p:txBody>
      </p:sp>
      <p:sp>
        <p:nvSpPr>
          <p:cNvPr id="11" name="직사각형 10"/>
          <p:cNvSpPr/>
          <p:nvPr/>
        </p:nvSpPr>
        <p:spPr>
          <a:xfrm>
            <a:off x="6365352" y="1414517"/>
            <a:ext cx="230425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 err="1"/>
              <a:t>MyFrame</a:t>
            </a:r>
            <a:r>
              <a:rPr lang="en-US" altLang="ko-KR" sz="1200" dirty="0"/>
              <a:t>() { // </a:t>
            </a:r>
            <a:r>
              <a:rPr lang="ko-KR" altLang="en-US" sz="1200" dirty="0" err="1"/>
              <a:t>생성자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setTitle</a:t>
            </a:r>
            <a:r>
              <a:rPr lang="en-US" altLang="ko-KR" sz="1200" dirty="0"/>
              <a:t>("</a:t>
            </a:r>
            <a:r>
              <a:rPr lang="ko-KR" altLang="en-US" sz="1200" dirty="0"/>
              <a:t>타이틀문자열</a:t>
            </a:r>
            <a:r>
              <a:rPr lang="en-US" altLang="ko-KR" sz="1200" dirty="0"/>
              <a:t>"); </a:t>
            </a:r>
            <a:endParaRPr lang="ko-KR" altLang="en-US" sz="1200" dirty="0"/>
          </a:p>
          <a:p>
            <a:pPr defTabSz="180000"/>
            <a:r>
              <a:rPr lang="en-US" altLang="ko-KR" sz="1200" dirty="0"/>
              <a:t>}</a:t>
            </a:r>
            <a:endParaRPr lang="ko-KR" altLang="en-US" sz="1200" dirty="0"/>
          </a:p>
        </p:txBody>
      </p:sp>
      <p:sp>
        <p:nvSpPr>
          <p:cNvPr id="3" name="자유형 2"/>
          <p:cNvSpPr/>
          <p:nvPr/>
        </p:nvSpPr>
        <p:spPr>
          <a:xfrm>
            <a:off x="3021106" y="3621741"/>
            <a:ext cx="2160494" cy="134471"/>
          </a:xfrm>
          <a:custGeom>
            <a:avLst/>
            <a:gdLst>
              <a:gd name="connsiteX0" fmla="*/ 0 w 2160494"/>
              <a:gd name="connsiteY0" fmla="*/ 134471 h 134471"/>
              <a:gd name="connsiteX1" fmla="*/ 2160494 w 2160494"/>
              <a:gd name="connsiteY1" fmla="*/ 0 h 13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60494" h="134471">
                <a:moveTo>
                  <a:pt x="0" y="134471"/>
                </a:moveTo>
                <a:lnTo>
                  <a:pt x="2160494" y="0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 4"/>
          <p:cNvSpPr/>
          <p:nvPr/>
        </p:nvSpPr>
        <p:spPr>
          <a:xfrm>
            <a:off x="3836894" y="5109882"/>
            <a:ext cx="1048871" cy="197224"/>
          </a:xfrm>
          <a:custGeom>
            <a:avLst/>
            <a:gdLst>
              <a:gd name="connsiteX0" fmla="*/ 0 w 1048871"/>
              <a:gd name="connsiteY0" fmla="*/ 197224 h 197224"/>
              <a:gd name="connsiteX1" fmla="*/ 1048871 w 1048871"/>
              <a:gd name="connsiteY1" fmla="*/ 0 h 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8871" h="197224">
                <a:moveTo>
                  <a:pt x="0" y="197224"/>
                </a:moveTo>
                <a:lnTo>
                  <a:pt x="1048871" y="0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>
            <a:off x="2545976" y="5934635"/>
            <a:ext cx="2294965" cy="484094"/>
          </a:xfrm>
          <a:custGeom>
            <a:avLst/>
            <a:gdLst>
              <a:gd name="connsiteX0" fmla="*/ 0 w 2294965"/>
              <a:gd name="connsiteY0" fmla="*/ 0 h 484094"/>
              <a:gd name="connsiteX1" fmla="*/ 2294965 w 2294965"/>
              <a:gd name="connsiteY1" fmla="*/ 484094 h 48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94965" h="484094">
                <a:moveTo>
                  <a:pt x="0" y="0"/>
                </a:moveTo>
                <a:lnTo>
                  <a:pt x="2294965" y="484094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3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컨텐트팬에</a:t>
            </a:r>
            <a:r>
              <a:rPr lang="ko-KR" altLang="en-US" dirty="0" smtClean="0"/>
              <a:t> 대한 </a:t>
            </a:r>
            <a:r>
              <a:rPr lang="en-US" altLang="ko-KR" dirty="0" smtClean="0"/>
              <a:t>JDK 1.5 </a:t>
            </a:r>
            <a:r>
              <a:rPr lang="ko-KR" altLang="en-US" dirty="0" smtClean="0"/>
              <a:t>이후의 추가 사항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ko-KR" sz="1800" dirty="0" smtClean="0"/>
              <a:t>JDK 1.5 </a:t>
            </a:r>
            <a:r>
              <a:rPr lang="ko-KR" altLang="en-US" sz="1800" dirty="0" smtClean="0"/>
              <a:t>이전</a:t>
            </a:r>
            <a:endParaRPr lang="en-US" altLang="ko-KR" sz="1800" dirty="0" smtClean="0"/>
          </a:p>
          <a:p>
            <a:pPr lvl="2"/>
            <a:r>
              <a:rPr lang="ko-KR" altLang="en-US" sz="1600" dirty="0" smtClean="0"/>
              <a:t>프레임의 </a:t>
            </a:r>
            <a:r>
              <a:rPr lang="ko-KR" altLang="en-US" sz="1600" dirty="0" err="1" smtClean="0"/>
              <a:t>컨텐트팬을</a:t>
            </a:r>
            <a:r>
              <a:rPr lang="ko-KR" altLang="en-US" sz="1600" dirty="0" smtClean="0"/>
              <a:t> 알아내어 반드시 </a:t>
            </a:r>
            <a:r>
              <a:rPr lang="ko-KR" altLang="en-US" sz="1600" dirty="0" err="1" smtClean="0"/>
              <a:t>컨텐트팬에</a:t>
            </a:r>
            <a:r>
              <a:rPr lang="ko-KR" altLang="en-US" sz="1600" dirty="0" smtClean="0"/>
              <a:t> 컴포넌트 부착</a:t>
            </a:r>
            <a:endParaRPr lang="en-US" altLang="ko-KR" sz="1600" dirty="0"/>
          </a:p>
          <a:p>
            <a:pPr lvl="2"/>
            <a:endParaRPr lang="en-US" altLang="ko-KR" sz="1600" dirty="0" smtClean="0"/>
          </a:p>
          <a:p>
            <a:pPr lvl="2"/>
            <a:endParaRPr lang="en-US" altLang="ko-KR" sz="1600" dirty="0"/>
          </a:p>
          <a:p>
            <a:pPr lvl="2"/>
            <a:endParaRPr lang="en-US" altLang="ko-KR" sz="1600" dirty="0" smtClean="0"/>
          </a:p>
          <a:p>
            <a:pPr lvl="1"/>
            <a:r>
              <a:rPr lang="en-US" altLang="ko-KR" sz="1800" dirty="0" smtClean="0"/>
              <a:t>JDK 1.5 </a:t>
            </a:r>
            <a:r>
              <a:rPr lang="ko-KR" altLang="en-US" sz="1800" dirty="0" smtClean="0"/>
              <a:t>이후 추가된 사항</a:t>
            </a:r>
            <a:endParaRPr lang="en-US" altLang="ko-KR" sz="1800" dirty="0" smtClean="0"/>
          </a:p>
          <a:p>
            <a:pPr lvl="2"/>
            <a:r>
              <a:rPr lang="ko-KR" altLang="en-US" sz="1600" dirty="0" smtClean="0"/>
              <a:t>프레임에 컴포넌트를 부착하면 프레임이 대신 </a:t>
            </a:r>
            <a:r>
              <a:rPr lang="ko-KR" altLang="en-US" sz="1600" dirty="0" err="1" smtClean="0"/>
              <a:t>컨텐트팬에</a:t>
            </a:r>
            <a:r>
              <a:rPr lang="ko-KR" altLang="en-US" sz="1600" dirty="0" smtClean="0"/>
              <a:t> 부착</a:t>
            </a:r>
            <a:endParaRPr lang="en-US" altLang="ko-KR" sz="1600" dirty="0" smtClean="0"/>
          </a:p>
          <a:p>
            <a:pPr lvl="2"/>
            <a:endParaRPr lang="en-US" altLang="ko-KR" sz="1600" dirty="0"/>
          </a:p>
          <a:p>
            <a:pPr lvl="2"/>
            <a:endParaRPr lang="en-US" altLang="ko-KR" sz="1600" dirty="0" smtClean="0"/>
          </a:p>
          <a:p>
            <a:pPr lvl="2"/>
            <a:endParaRPr lang="en-US" altLang="ko-KR" sz="1600" dirty="0"/>
          </a:p>
          <a:p>
            <a:pPr lvl="1"/>
            <a:r>
              <a:rPr lang="ko-KR" altLang="en-US" sz="1800" dirty="0" smtClean="0"/>
              <a:t>저자의 결론</a:t>
            </a:r>
            <a:endParaRPr lang="en-US" altLang="ko-KR" sz="1800" dirty="0" smtClean="0"/>
          </a:p>
          <a:p>
            <a:pPr lvl="2"/>
            <a:r>
              <a:rPr lang="en-US" altLang="ko-KR" sz="1600" dirty="0" smtClean="0"/>
              <a:t>JDK1.5</a:t>
            </a:r>
            <a:r>
              <a:rPr lang="ko-KR" altLang="en-US" sz="1600" dirty="0" smtClean="0"/>
              <a:t>이전처럼 직접 </a:t>
            </a:r>
            <a:r>
              <a:rPr lang="ko-KR" altLang="en-US" sz="1600" dirty="0" err="1" smtClean="0"/>
              <a:t>컨텐트팬에</a:t>
            </a:r>
            <a:r>
              <a:rPr lang="ko-KR" altLang="en-US" sz="1600" dirty="0" smtClean="0"/>
              <a:t> 컴포넌트를 부착하는 것이 바람직함</a:t>
            </a:r>
            <a:endParaRPr lang="en-US" altLang="ko-KR" sz="1600" dirty="0" smtClean="0"/>
          </a:p>
          <a:p>
            <a:pPr lvl="2"/>
            <a:r>
              <a:rPr lang="ko-KR" altLang="en-US" sz="1600" dirty="0" err="1" smtClean="0"/>
              <a:t>컨텐트팬</a:t>
            </a:r>
            <a:r>
              <a:rPr lang="ko-KR" altLang="en-US" sz="1600" dirty="0" smtClean="0"/>
              <a:t> 다루기 능력 필요하기 때문</a:t>
            </a:r>
            <a:endParaRPr lang="en-US" altLang="ko-KR" sz="16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3671446"/>
            <a:ext cx="561662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frame.add</a:t>
            </a:r>
            <a:r>
              <a:rPr lang="en-US" altLang="ko-KR" sz="1400" dirty="0" smtClean="0"/>
              <a:t>(new </a:t>
            </a:r>
            <a:r>
              <a:rPr lang="en-US" altLang="ko-KR" sz="1400" dirty="0" err="1"/>
              <a:t>JButton</a:t>
            </a:r>
            <a:r>
              <a:rPr lang="en-US" altLang="ko-KR" sz="1400" dirty="0"/>
              <a:t>("Click")</a:t>
            </a:r>
            <a:r>
              <a:rPr lang="en-US" altLang="ko-KR" sz="1400" dirty="0" smtClean="0"/>
              <a:t>); </a:t>
            </a:r>
          </a:p>
          <a:p>
            <a:r>
              <a:rPr lang="en-US" altLang="ko-KR" sz="1400" dirty="0" smtClean="0"/>
              <a:t>// </a:t>
            </a:r>
            <a:r>
              <a:rPr lang="ko-KR" altLang="en-US" sz="1400" dirty="0" smtClean="0"/>
              <a:t>프레임이 버튼 컴포넌트를 </a:t>
            </a:r>
            <a:r>
              <a:rPr lang="ko-KR" altLang="en-US" sz="1400" dirty="0" err="1" smtClean="0"/>
              <a:t>컨텐트팬에</a:t>
            </a:r>
            <a:r>
              <a:rPr lang="ko-KR" altLang="en-US" sz="1400" dirty="0" smtClean="0"/>
              <a:t> 대신 부착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2132856"/>
            <a:ext cx="561662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Container c = </a:t>
            </a:r>
            <a:r>
              <a:rPr lang="en-US" altLang="ko-KR" sz="1400" dirty="0" err="1" smtClean="0"/>
              <a:t>frame.getContentPane</a:t>
            </a:r>
            <a:r>
              <a:rPr lang="en-US" altLang="ko-KR" sz="1400" dirty="0" smtClean="0"/>
              <a:t>();</a:t>
            </a:r>
          </a:p>
          <a:p>
            <a:r>
              <a:rPr lang="en-US" altLang="ko-KR" sz="1400" dirty="0" err="1" smtClean="0"/>
              <a:t>c.add</a:t>
            </a:r>
            <a:r>
              <a:rPr lang="en-US" altLang="ko-KR" sz="1400" dirty="0" smtClean="0"/>
              <a:t>(</a:t>
            </a:r>
            <a:r>
              <a:rPr lang="en-US" altLang="ko-KR" sz="1400" dirty="0"/>
              <a:t>new </a:t>
            </a:r>
            <a:r>
              <a:rPr lang="en-US" altLang="ko-KR" sz="1400" dirty="0" err="1"/>
              <a:t>JButton</a:t>
            </a:r>
            <a:r>
              <a:rPr lang="en-US" altLang="ko-KR" sz="1400" dirty="0"/>
              <a:t>("Click</a:t>
            </a:r>
            <a:r>
              <a:rPr lang="en-US" altLang="ko-KR" sz="1400" dirty="0" smtClean="0"/>
              <a:t>")); // </a:t>
            </a:r>
            <a:r>
              <a:rPr lang="ko-KR" altLang="en-US" sz="1400" dirty="0" err="1" smtClean="0"/>
              <a:t>컨텐트팬에</a:t>
            </a:r>
            <a:r>
              <a:rPr lang="ko-KR" altLang="en-US" sz="1400" dirty="0" smtClean="0"/>
              <a:t> 직접 컴포넌트 부착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6548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55800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ko-KR" altLang="en-US" dirty="0" smtClean="0"/>
              <a:t>이벤트 기반 </a:t>
            </a:r>
            <a:r>
              <a:rPr lang="en-US" altLang="ko-KR" dirty="0" smtClean="0"/>
              <a:t>GUI </a:t>
            </a:r>
            <a:r>
              <a:rPr lang="ko-KR" altLang="en-US" dirty="0" smtClean="0"/>
              <a:t>프로그래밍 이해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ko-KR" altLang="en-US" dirty="0" smtClean="0"/>
              <a:t>자바 </a:t>
            </a:r>
            <a:r>
              <a:rPr lang="en-US" altLang="ko-KR" dirty="0" smtClean="0"/>
              <a:t>GUI </a:t>
            </a:r>
            <a:r>
              <a:rPr lang="ko-KR" altLang="en-US" dirty="0" smtClean="0"/>
              <a:t>패키지 이해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ko-KR" altLang="en-US" dirty="0" smtClean="0"/>
              <a:t>스윙으로 </a:t>
            </a:r>
            <a:r>
              <a:rPr lang="en-US" altLang="ko-KR" dirty="0" smtClean="0"/>
              <a:t>GUI </a:t>
            </a:r>
            <a:r>
              <a:rPr lang="ko-KR" altLang="en-US" dirty="0" smtClean="0"/>
              <a:t>프로그램 작성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ko-KR" altLang="en-US" dirty="0" smtClean="0"/>
              <a:t>컨테이너와 컴포넌트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배치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ko-KR" dirty="0" err="1" smtClean="0"/>
              <a:t>FlowLayout</a:t>
            </a:r>
            <a:r>
              <a:rPr lang="en-US" altLang="ko-KR" dirty="0" smtClean="0"/>
              <a:t> </a:t>
            </a:r>
            <a:r>
              <a:rPr lang="ko-KR" altLang="en-US" dirty="0" smtClean="0"/>
              <a:t>배치관리자 활용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ko-KR" dirty="0" err="1" smtClean="0"/>
              <a:t>BorderLayout</a:t>
            </a:r>
            <a:r>
              <a:rPr lang="en-US" altLang="ko-KR" dirty="0" smtClean="0"/>
              <a:t> </a:t>
            </a:r>
            <a:r>
              <a:rPr lang="ko-KR" altLang="en-US" dirty="0" smtClean="0"/>
              <a:t>배치관리자 활용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ko-KR" dirty="0" err="1" smtClean="0"/>
              <a:t>GridLayout</a:t>
            </a:r>
            <a:r>
              <a:rPr lang="en-US" altLang="ko-KR" dirty="0" smtClean="0"/>
              <a:t> </a:t>
            </a:r>
            <a:r>
              <a:rPr lang="ko-KR" altLang="en-US" dirty="0" smtClean="0"/>
              <a:t>배치관리자 활용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ko-KR" altLang="en-US" dirty="0" smtClean="0"/>
              <a:t>배치 관리자 없는 컨테이너 만들기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 목표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9789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86536" cy="680120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예제 </a:t>
            </a:r>
            <a:r>
              <a:rPr lang="en-US" altLang="ko-KR" sz="2400" dirty="0" smtClean="0"/>
              <a:t>8-2 : </a:t>
            </a:r>
            <a:r>
              <a:rPr lang="en-US" altLang="ko-KR" sz="2400" dirty="0"/>
              <a:t>3</a:t>
            </a:r>
            <a:r>
              <a:rPr lang="ko-KR" altLang="en-US" sz="2400" dirty="0"/>
              <a:t>개의 버튼 컴포넌트를 가진 스윙 프레임 만들기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635896" y="1915010"/>
            <a:ext cx="5271510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import </a:t>
            </a:r>
            <a:r>
              <a:rPr lang="en-US" altLang="ko-KR" sz="1200" dirty="0" err="1"/>
              <a:t>javax.swing</a:t>
            </a:r>
            <a:r>
              <a:rPr lang="en-US" altLang="ko-KR" sz="1200" dirty="0"/>
              <a:t>.*;</a:t>
            </a:r>
          </a:p>
          <a:p>
            <a:pPr defTabSz="180000"/>
            <a:r>
              <a:rPr lang="en-US" altLang="ko-KR" sz="1200" dirty="0"/>
              <a:t>import </a:t>
            </a:r>
            <a:r>
              <a:rPr lang="en-US" altLang="ko-KR" sz="1200" dirty="0" err="1"/>
              <a:t>java.awt</a:t>
            </a:r>
            <a:r>
              <a:rPr lang="en-US" altLang="ko-KR" sz="1200" dirty="0"/>
              <a:t>.*;</a:t>
            </a:r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b="1" dirty="0" smtClean="0"/>
              <a:t>public </a:t>
            </a:r>
            <a:r>
              <a:rPr lang="en-US" altLang="ko-KR" sz="1200" b="1" dirty="0"/>
              <a:t>class </a:t>
            </a:r>
            <a:r>
              <a:rPr lang="en-US" altLang="ko-KR" sz="1200" b="1" dirty="0" err="1"/>
              <a:t>ContentPaneEx</a:t>
            </a:r>
            <a:r>
              <a:rPr lang="en-US" altLang="ko-KR" sz="1200" b="1" dirty="0"/>
              <a:t> extends </a:t>
            </a:r>
            <a:r>
              <a:rPr lang="en-US" altLang="ko-KR" sz="1200" b="1" dirty="0" err="1"/>
              <a:t>JFrame</a:t>
            </a:r>
            <a:r>
              <a:rPr lang="en-US" altLang="ko-KR" sz="1200" b="1" dirty="0"/>
              <a:t> </a:t>
            </a:r>
            <a:r>
              <a:rPr lang="en-US" altLang="ko-KR" sz="1200" dirty="0"/>
              <a:t>{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ContentPaneEx</a:t>
            </a:r>
            <a:r>
              <a:rPr lang="en-US" altLang="ko-KR" sz="1200" dirty="0"/>
              <a:t>() {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err="1" smtClean="0"/>
              <a:t>setTitle</a:t>
            </a:r>
            <a:r>
              <a:rPr lang="en-US" altLang="ko-KR" sz="1200" b="1" dirty="0"/>
              <a:t>("</a:t>
            </a:r>
            <a:r>
              <a:rPr lang="en-US" altLang="ko-KR" sz="1200" b="1" dirty="0" err="1"/>
              <a:t>ContentPane</a:t>
            </a:r>
            <a:r>
              <a:rPr lang="ko-KR" altLang="en-US" sz="1200" b="1" dirty="0"/>
              <a:t>과 </a:t>
            </a:r>
            <a:r>
              <a:rPr lang="en-US" altLang="ko-KR" sz="1200" b="1" dirty="0" err="1"/>
              <a:t>JFrame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예제</a:t>
            </a:r>
            <a:r>
              <a:rPr lang="en-US" altLang="ko-KR" sz="1200" b="1" dirty="0"/>
              <a:t>"); </a:t>
            </a:r>
            <a:r>
              <a:rPr lang="en-US" altLang="ko-KR" sz="1200" dirty="0"/>
              <a:t>// </a:t>
            </a:r>
            <a:r>
              <a:rPr lang="ko-KR" altLang="en-US" sz="1200" dirty="0"/>
              <a:t>프레임의 타이틀 달기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setDefaultCloseOperation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JFrame.EXIT_ON_CLOSE</a:t>
            </a:r>
            <a:r>
              <a:rPr lang="en-US" altLang="ko-KR" sz="1200" dirty="0"/>
              <a:t>); </a:t>
            </a:r>
            <a:endParaRPr lang="en-US" altLang="ko-KR" sz="1200" dirty="0" smtClean="0"/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smtClean="0"/>
              <a:t>Container </a:t>
            </a:r>
            <a:r>
              <a:rPr lang="en-US" altLang="ko-KR" sz="1200" b="1" dirty="0" err="1"/>
              <a:t>contentPane</a:t>
            </a:r>
            <a:r>
              <a:rPr lang="en-US" altLang="ko-KR" sz="1200" b="1" dirty="0"/>
              <a:t> = </a:t>
            </a:r>
            <a:r>
              <a:rPr lang="en-US" altLang="ko-KR" sz="1200" b="1" dirty="0" err="1"/>
              <a:t>getContentPane</a:t>
            </a:r>
            <a:r>
              <a:rPr lang="en-US" altLang="ko-KR" sz="1200" b="1" dirty="0"/>
              <a:t>(); </a:t>
            </a:r>
            <a:r>
              <a:rPr lang="en-US" altLang="ko-KR" sz="1200" dirty="0"/>
              <a:t>// </a:t>
            </a:r>
            <a:r>
              <a:rPr lang="ko-KR" altLang="en-US" sz="1200" dirty="0" err="1" smtClean="0"/>
              <a:t>컨텐트팬</a:t>
            </a:r>
            <a:r>
              <a:rPr lang="ko-KR" altLang="en-US" sz="1200" dirty="0" smtClean="0"/>
              <a:t> 알아내기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contentPane.setBackground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Color.ORANGE</a:t>
            </a:r>
            <a:r>
              <a:rPr lang="en-US" altLang="ko-KR" sz="1200" dirty="0"/>
              <a:t>); // </a:t>
            </a:r>
            <a:r>
              <a:rPr lang="ko-KR" altLang="en-US" sz="1200" dirty="0"/>
              <a:t>오렌지색 배경 설정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contentPane.setLayout</a:t>
            </a:r>
            <a:r>
              <a:rPr lang="en-US" altLang="ko-KR" sz="1200" dirty="0" smtClean="0"/>
              <a:t>(new </a:t>
            </a:r>
            <a:r>
              <a:rPr lang="en-US" altLang="ko-KR" sz="1200" dirty="0" err="1"/>
              <a:t>FlowLayout</a:t>
            </a:r>
            <a:r>
              <a:rPr lang="en-US" altLang="ko-KR" sz="1200" dirty="0"/>
              <a:t>()); // </a:t>
            </a:r>
            <a:r>
              <a:rPr lang="ko-KR" altLang="en-US" sz="1200" dirty="0" err="1"/>
              <a:t>컨텐트팬에</a:t>
            </a:r>
            <a:r>
              <a:rPr lang="ko-KR" altLang="en-US" sz="1200" dirty="0"/>
              <a:t> </a:t>
            </a:r>
            <a:r>
              <a:rPr lang="en-US" altLang="ko-KR" sz="1200" dirty="0" err="1"/>
              <a:t>FlowLayout</a:t>
            </a:r>
            <a:r>
              <a:rPr lang="en-US" altLang="ko-KR" sz="1200" dirty="0"/>
              <a:t> </a:t>
            </a:r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																 // 	</a:t>
            </a:r>
            <a:r>
              <a:rPr lang="ko-KR" altLang="en-US" sz="1200" dirty="0" smtClean="0"/>
              <a:t>배치관리자 </a:t>
            </a:r>
            <a:r>
              <a:rPr lang="ko-KR" altLang="en-US" sz="1200" dirty="0"/>
              <a:t>달기</a:t>
            </a:r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</a:t>
            </a:r>
            <a:r>
              <a:rPr lang="en-US" altLang="ko-KR" sz="1200" b="1" dirty="0" err="1" smtClean="0"/>
              <a:t>contentPane.add</a:t>
            </a:r>
            <a:r>
              <a:rPr lang="en-US" altLang="ko-KR" sz="1200" b="1" dirty="0" smtClean="0"/>
              <a:t>(new </a:t>
            </a:r>
            <a:r>
              <a:rPr lang="en-US" altLang="ko-KR" sz="1200" b="1" dirty="0" err="1"/>
              <a:t>JButton</a:t>
            </a:r>
            <a:r>
              <a:rPr lang="en-US" altLang="ko-KR" sz="1200" b="1" dirty="0"/>
              <a:t>("OK")); </a:t>
            </a:r>
            <a:r>
              <a:rPr lang="en-US" altLang="ko-KR" sz="1200" dirty="0"/>
              <a:t>// OK </a:t>
            </a:r>
            <a:r>
              <a:rPr lang="ko-KR" altLang="en-US" sz="1200" dirty="0"/>
              <a:t>버튼 달기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contentPane.add</a:t>
            </a:r>
            <a:r>
              <a:rPr lang="en-US" altLang="ko-KR" sz="1200" dirty="0" smtClean="0"/>
              <a:t>(new </a:t>
            </a:r>
            <a:r>
              <a:rPr lang="en-US" altLang="ko-KR" sz="1200" dirty="0" err="1"/>
              <a:t>JButton</a:t>
            </a:r>
            <a:r>
              <a:rPr lang="en-US" altLang="ko-KR" sz="1200" dirty="0"/>
              <a:t>("Cancel")); // Cancel </a:t>
            </a:r>
            <a:r>
              <a:rPr lang="ko-KR" altLang="en-US" sz="1200" dirty="0"/>
              <a:t>버튼 달기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contentPane.add</a:t>
            </a:r>
            <a:r>
              <a:rPr lang="en-US" altLang="ko-KR" sz="1200" dirty="0" smtClean="0"/>
              <a:t>(new </a:t>
            </a:r>
            <a:r>
              <a:rPr lang="en-US" altLang="ko-KR" sz="1200" dirty="0" err="1"/>
              <a:t>JButton</a:t>
            </a:r>
            <a:r>
              <a:rPr lang="en-US" altLang="ko-KR" sz="1200" dirty="0"/>
              <a:t>("Ignore")); // Ignore </a:t>
            </a:r>
            <a:r>
              <a:rPr lang="ko-KR" altLang="en-US" sz="1200" dirty="0"/>
              <a:t>버튼 달기</a:t>
            </a:r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setSize</a:t>
            </a:r>
            <a:r>
              <a:rPr lang="en-US" altLang="ko-KR" sz="1200" dirty="0" smtClean="0"/>
              <a:t>(300</a:t>
            </a:r>
            <a:r>
              <a:rPr lang="en-US" altLang="ko-KR" sz="1200" dirty="0"/>
              <a:t>, 150); // </a:t>
            </a:r>
            <a:r>
              <a:rPr lang="ko-KR" altLang="en-US" sz="1200" dirty="0"/>
              <a:t>프레임 크기 </a:t>
            </a:r>
            <a:r>
              <a:rPr lang="en-US" altLang="ko-KR" sz="1200" dirty="0"/>
              <a:t>300x150 </a:t>
            </a:r>
            <a:r>
              <a:rPr lang="ko-KR" altLang="en-US" sz="1200" dirty="0"/>
              <a:t>설정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setVisible</a:t>
            </a:r>
            <a:r>
              <a:rPr lang="en-US" altLang="ko-KR" sz="1200" dirty="0" smtClean="0"/>
              <a:t>(true</a:t>
            </a:r>
            <a:r>
              <a:rPr lang="en-US" altLang="ko-KR" sz="1200" dirty="0"/>
              <a:t>); // </a:t>
            </a:r>
            <a:r>
              <a:rPr lang="ko-KR" altLang="en-US" sz="1200" dirty="0"/>
              <a:t>화면에 프레임 출력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public </a:t>
            </a:r>
            <a:r>
              <a:rPr lang="en-US" altLang="ko-KR" sz="1200" dirty="0"/>
              <a:t>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 smtClean="0"/>
              <a:t>		new </a:t>
            </a:r>
            <a:r>
              <a:rPr lang="en-US" altLang="ko-KR" sz="1200" dirty="0" err="1"/>
              <a:t>ContentPaneEx</a:t>
            </a:r>
            <a:r>
              <a:rPr lang="en-US" altLang="ko-KR" sz="1200" dirty="0"/>
              <a:t>();</a:t>
            </a:r>
          </a:p>
          <a:p>
            <a:pPr defTabSz="180000"/>
            <a:r>
              <a:rPr lang="en-US" altLang="ko-KR" sz="1200" dirty="0" smtClean="0"/>
              <a:t>	} </a:t>
            </a:r>
          </a:p>
          <a:p>
            <a:pPr defTabSz="180000"/>
            <a:r>
              <a:rPr lang="en-US" altLang="ko-KR" sz="1200" dirty="0" smtClean="0"/>
              <a:t>}</a:t>
            </a:r>
            <a:endParaRPr lang="en-US" altLang="ko-KR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4" y="2060848"/>
            <a:ext cx="2857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09654" y="1353482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다음 그림과 같이 </a:t>
            </a:r>
            <a:r>
              <a:rPr lang="ko-KR" altLang="en-US" sz="1600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콘텐트팬의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배경색을 오렌지색으로 하고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OK, Cancel, Ignore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버튼을 부착한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스윙 프로그램을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작성하라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1429365" y="4509119"/>
            <a:ext cx="2016666" cy="783193"/>
          </a:xfrm>
          <a:prstGeom prst="wedgeRoundRectCallout">
            <a:avLst>
              <a:gd name="adj1" fmla="val 81899"/>
              <a:gd name="adj2" fmla="val -12011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000" dirty="0" err="1" smtClean="0"/>
              <a:t>FlowLayout</a:t>
            </a:r>
            <a:r>
              <a:rPr lang="ko-KR" altLang="en-US" sz="1000" dirty="0" smtClean="0"/>
              <a:t>의 배치관리자는 </a:t>
            </a:r>
            <a:endParaRPr lang="en-US" altLang="ko-KR" sz="1000" dirty="0" smtClean="0"/>
          </a:p>
          <a:p>
            <a:r>
              <a:rPr lang="ko-KR" altLang="en-US" sz="1000" dirty="0" smtClean="0"/>
              <a:t>뒤에서 배울 내용으로서</a:t>
            </a:r>
            <a:r>
              <a:rPr lang="en-US" altLang="ko-KR" sz="1000" dirty="0" smtClean="0"/>
              <a:t>,</a:t>
            </a:r>
          </a:p>
          <a:p>
            <a:r>
              <a:rPr lang="ko-KR" altLang="en-US" sz="1000" dirty="0" smtClean="0"/>
              <a:t>컴포넌트를 순서대로 부착하는</a:t>
            </a:r>
            <a:endParaRPr lang="en-US" altLang="ko-KR" sz="1000" dirty="0" smtClean="0"/>
          </a:p>
          <a:p>
            <a:r>
              <a:rPr lang="ko-KR" altLang="en-US" sz="1000" dirty="0" smtClean="0"/>
              <a:t>일을 맡은 객체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3235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스윙 응용프로그램의 종료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4524032"/>
          </a:xfrm>
        </p:spPr>
        <p:txBody>
          <a:bodyPr>
            <a:normAutofit/>
          </a:bodyPr>
          <a:lstStyle/>
          <a:p>
            <a:r>
              <a:rPr lang="ko-KR" altLang="en-US" sz="1800" dirty="0" smtClean="0"/>
              <a:t>응용프로그램 내에서 스스</a:t>
            </a:r>
            <a:r>
              <a:rPr lang="ko-KR" altLang="en-US" sz="1800" dirty="0"/>
              <a:t>로</a:t>
            </a:r>
            <a:r>
              <a:rPr lang="ko-KR" altLang="en-US" sz="1800" dirty="0" smtClean="0"/>
              <a:t> 종료하는 방법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pPr lvl="1"/>
            <a:r>
              <a:rPr lang="ko-KR" altLang="en-US" sz="1600" dirty="0" smtClean="0"/>
              <a:t>언제 어디서나 무조건 종료</a:t>
            </a:r>
            <a:endParaRPr lang="en-US" altLang="ko-KR" sz="1600" dirty="0" smtClean="0"/>
          </a:p>
          <a:p>
            <a:endParaRPr lang="en-US" altLang="ko-KR" sz="1800" b="1" dirty="0" smtClean="0"/>
          </a:p>
          <a:p>
            <a:r>
              <a:rPr lang="ko-KR" altLang="en-US" sz="1800" b="1" dirty="0" smtClean="0"/>
              <a:t>프레임의 오른쪽 상단의 종료버튼</a:t>
            </a:r>
            <a:r>
              <a:rPr lang="en-US" altLang="ko-KR" sz="1800" b="1" dirty="0" smtClean="0"/>
              <a:t>(X)</a:t>
            </a:r>
            <a:r>
              <a:rPr lang="ko-KR" altLang="en-US" sz="1800" b="1" dirty="0" smtClean="0"/>
              <a:t>이 클릭되면 어떤 일이 일어나는가</a:t>
            </a:r>
            <a:r>
              <a:rPr lang="en-US" altLang="ko-KR" sz="1800" b="1" dirty="0" smtClean="0"/>
              <a:t>?</a:t>
            </a:r>
          </a:p>
          <a:p>
            <a:pPr lvl="1"/>
            <a:r>
              <a:rPr lang="ko-KR" altLang="en-US" sz="1600" dirty="0" smtClean="0"/>
              <a:t>프레임 종료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프레임 윈도우를 닫음</a:t>
            </a:r>
            <a:endParaRPr lang="en-US" altLang="ko-KR" sz="1600" dirty="0" smtClean="0"/>
          </a:p>
          <a:p>
            <a:pPr lvl="2"/>
            <a:r>
              <a:rPr lang="ko-KR" altLang="en-US" sz="1400" dirty="0" smtClean="0"/>
              <a:t>프레임이 화면에서 보이지 않게 됨</a:t>
            </a:r>
            <a:endParaRPr lang="en-US" altLang="ko-KR" sz="1400" dirty="0" smtClean="0"/>
          </a:p>
          <a:p>
            <a:pPr lvl="1"/>
            <a:r>
              <a:rPr lang="ko-KR" altLang="en-US" sz="1600" dirty="0" smtClean="0"/>
              <a:t>프레임이 보이지 않게 되지만 응용프로그램이 종료한 것 아님</a:t>
            </a:r>
            <a:endParaRPr lang="en-US" altLang="ko-KR" sz="1600" dirty="0" smtClean="0"/>
          </a:p>
          <a:p>
            <a:pPr lvl="2"/>
            <a:r>
              <a:rPr lang="ko-KR" altLang="en-US" sz="1400" dirty="0" smtClean="0"/>
              <a:t>키보드나 마우스 입력을 받지 못함</a:t>
            </a:r>
            <a:endParaRPr lang="en-US" altLang="ko-KR" sz="1400" dirty="0" smtClean="0"/>
          </a:p>
          <a:p>
            <a:pPr lvl="2"/>
            <a:r>
              <a:rPr lang="ko-KR" altLang="en-US" sz="1400" dirty="0" smtClean="0"/>
              <a:t>다시 </a:t>
            </a:r>
            <a:r>
              <a:rPr lang="en-US" altLang="ko-KR" sz="1400" b="1" dirty="0" err="1" smtClean="0">
                <a:solidFill>
                  <a:srgbClr val="0070C0"/>
                </a:solidFill>
              </a:rPr>
              <a:t>setVisible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(true)</a:t>
            </a:r>
            <a:r>
              <a:rPr lang="ko-KR" altLang="en-US" sz="1400" dirty="0" smtClean="0"/>
              <a:t>를 호출하면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보이게 되고 이전 처럼 작동함</a:t>
            </a:r>
            <a:endParaRPr lang="en-US" altLang="ko-KR" sz="1400" dirty="0" smtClean="0"/>
          </a:p>
          <a:p>
            <a:endParaRPr lang="en-US" altLang="ko-KR" sz="1800" dirty="0" smtClean="0"/>
          </a:p>
          <a:p>
            <a:r>
              <a:rPr lang="ko-KR" altLang="en-US" sz="1800" dirty="0" smtClean="0"/>
              <a:t>프레임 종료버튼이 클릭될 때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프레임과 함께 프로그램을 종료시키는 방법</a:t>
            </a:r>
            <a:endParaRPr lang="en-US" altLang="ko-KR" sz="18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1339838" y="1752391"/>
            <a:ext cx="193601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/>
              <a:t>System.exit</a:t>
            </a:r>
            <a:r>
              <a:rPr lang="en-US" altLang="ko-KR" sz="1400" dirty="0" smtClean="0"/>
              <a:t>(0</a:t>
            </a:r>
            <a:r>
              <a:rPr lang="en-US" altLang="ko-KR" sz="1400" dirty="0"/>
              <a:t>);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299878" y="5373216"/>
            <a:ext cx="639045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err="1"/>
              <a:t>frame.setDefaultCloseOperation</a:t>
            </a:r>
            <a:r>
              <a:rPr lang="en-US" altLang="ko-KR" sz="1400" dirty="0"/>
              <a:t>(</a:t>
            </a:r>
            <a:r>
              <a:rPr lang="en-US" altLang="ko-KR" sz="1400" dirty="0" err="1"/>
              <a:t>JFrame.EXIT_ON_CLOSE</a:t>
            </a:r>
            <a:r>
              <a:rPr lang="en-US" altLang="ko-KR" sz="1400" dirty="0"/>
              <a:t>);</a:t>
            </a:r>
            <a:endParaRPr lang="ko-KR" altLang="en-US" sz="14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24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3563888" y="1556792"/>
            <a:ext cx="5294683" cy="4268624"/>
            <a:chOff x="1564877" y="1924804"/>
            <a:chExt cx="5294683" cy="426862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152" y="2505842"/>
              <a:ext cx="3791027" cy="3486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721570" y="1924804"/>
              <a:ext cx="1802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/>
                <a:t>컨테이너</a:t>
              </a:r>
              <a:r>
                <a:rPr lang="en-US" altLang="ko-KR" sz="1400" dirty="0" smtClean="0"/>
                <a:t>(Container)</a:t>
              </a:r>
              <a:endParaRPr lang="ko-KR" alt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39565" y="4869160"/>
              <a:ext cx="16199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/>
                <a:t>배치관리자</a:t>
              </a:r>
              <a:endParaRPr lang="en-US" altLang="ko-KR" sz="1400" dirty="0" smtClean="0"/>
            </a:p>
            <a:p>
              <a:r>
                <a:rPr lang="en-US" altLang="ko-KR" sz="1400" dirty="0" smtClean="0"/>
                <a:t>(Layout Manager)</a:t>
              </a:r>
              <a:endParaRPr lang="ko-KR" altLang="en-US" sz="1400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564877" y="2309534"/>
              <a:ext cx="2088232" cy="37945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532398" y="4180344"/>
              <a:ext cx="288032" cy="1321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82295" y="3292116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/>
                <a:t>이쪽으로</a:t>
              </a:r>
              <a:endParaRPr lang="en-US" altLang="ko-KR" sz="1200" dirty="0" smtClean="0"/>
            </a:p>
            <a:p>
              <a:r>
                <a:rPr lang="ko-KR" altLang="en-US" sz="1200" dirty="0" smtClean="0"/>
                <a:t> 가세요</a:t>
              </a:r>
              <a:r>
                <a:rPr lang="en-US" altLang="ko-KR" sz="1200" dirty="0" smtClean="0"/>
                <a:t>.</a:t>
              </a:r>
              <a:endParaRPr lang="ko-KR" altLang="en-US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18894" y="5670208"/>
              <a:ext cx="12554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dirty="0" smtClean="0"/>
                <a:t>컴포넌트</a:t>
              </a:r>
              <a:endParaRPr lang="en-US" altLang="ko-KR" sz="1400" dirty="0" smtClean="0"/>
            </a:p>
            <a:p>
              <a:pPr algn="ctr"/>
              <a:r>
                <a:rPr lang="en-US" altLang="ko-KR" sz="1400" dirty="0" smtClean="0"/>
                <a:t>(Component)</a:t>
              </a:r>
              <a:endParaRPr lang="ko-KR" altLang="en-US" sz="1400" dirty="0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컨테이너와 배치</a:t>
            </a:r>
            <a:r>
              <a:rPr lang="en-US" altLang="ko-KR" smtClean="0"/>
              <a:t>, </a:t>
            </a:r>
            <a:r>
              <a:rPr lang="ko-KR" altLang="en-US" smtClean="0"/>
              <a:t>배치관리자 개념</a:t>
            </a:r>
            <a:endParaRPr lang="ko-KR" altLang="en-US" dirty="0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"/>
          </p:nvPr>
        </p:nvSpPr>
        <p:spPr>
          <a:xfrm>
            <a:off x="323528" y="1376577"/>
            <a:ext cx="3023248" cy="5040560"/>
          </a:xfrm>
        </p:spPr>
        <p:txBody>
          <a:bodyPr>
            <a:normAutofit/>
          </a:bodyPr>
          <a:lstStyle/>
          <a:p>
            <a:pPr lvl="1"/>
            <a:r>
              <a:rPr lang="ko-KR" altLang="en-US" sz="1600" dirty="0" smtClean="0"/>
              <a:t>컨테이너의 배치관리자</a:t>
            </a:r>
            <a:endParaRPr lang="en-US" altLang="ko-KR" sz="1600" dirty="0" smtClean="0"/>
          </a:p>
          <a:p>
            <a:pPr lvl="2"/>
            <a:r>
              <a:rPr lang="ko-KR" altLang="en-US" sz="1600" dirty="0" smtClean="0"/>
              <a:t>컨테이너마다 하나의 배치관리자 존재</a:t>
            </a:r>
            <a:endParaRPr lang="en-US" altLang="ko-KR" sz="1600" dirty="0" smtClean="0"/>
          </a:p>
          <a:p>
            <a:pPr lvl="2"/>
            <a:r>
              <a:rPr lang="ko-KR" altLang="en-US" sz="1600" dirty="0" smtClean="0"/>
              <a:t>컨테이너에 부착되는 컴포넌트의 위치와 크기 결정</a:t>
            </a:r>
            <a:endParaRPr lang="en-US" altLang="ko-KR" sz="1600" dirty="0" smtClean="0"/>
          </a:p>
          <a:p>
            <a:pPr lvl="2"/>
            <a:r>
              <a:rPr lang="ko-KR" altLang="en-US" sz="1600" dirty="0" smtClean="0"/>
              <a:t>컨테이너의 크기가 변경되면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컴포넌트의 위치와 크기 재결정</a:t>
            </a:r>
            <a:endParaRPr lang="en-US" altLang="ko-KR" sz="1600" dirty="0" smtClean="0"/>
          </a:p>
          <a:p>
            <a:pPr lvl="2"/>
            <a:endParaRPr lang="ko-KR" altLang="en-US" sz="1400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6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배치 관리자 대표 유형 </a:t>
            </a:r>
            <a:r>
              <a:rPr lang="en-US" altLang="ko-KR" smtClean="0"/>
              <a:t>4 </a:t>
            </a:r>
            <a:r>
              <a:rPr lang="ko-KR" altLang="en-US" smtClean="0"/>
              <a:t>가지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ko-KR" dirty="0" err="1" smtClean="0"/>
              <a:t>FlowLayout</a:t>
            </a:r>
            <a:r>
              <a:rPr lang="en-US" altLang="ko-KR" dirty="0" smtClean="0"/>
              <a:t> </a:t>
            </a:r>
            <a:r>
              <a:rPr lang="ko-KR" altLang="en-US" dirty="0" smtClean="0"/>
              <a:t>배치관리자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컴포넌트가 삽입되는 순서대로 왼쪽에서 오른쪽으로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배치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배치할 공간이 없으면 아래로 내려와서 반복한다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err="1" smtClean="0"/>
              <a:t>BorderLayout</a:t>
            </a:r>
            <a:r>
              <a:rPr lang="en-US" altLang="ko-KR" dirty="0" smtClean="0"/>
              <a:t> </a:t>
            </a:r>
            <a:r>
              <a:rPr lang="ko-KR" altLang="en-US" dirty="0" smtClean="0"/>
              <a:t>배치관리자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컨테이너의 공간을 동</a:t>
            </a:r>
            <a:r>
              <a:rPr lang="en-US" altLang="ko-KR" dirty="0" smtClean="0"/>
              <a:t>(EAST), </a:t>
            </a:r>
            <a:r>
              <a:rPr lang="ko-KR" altLang="en-US" dirty="0" smtClean="0"/>
              <a:t>서</a:t>
            </a:r>
            <a:r>
              <a:rPr lang="en-US" altLang="ko-KR" dirty="0" smtClean="0"/>
              <a:t>(WEST), </a:t>
            </a:r>
            <a:r>
              <a:rPr lang="ko-KR" altLang="en-US" dirty="0" smtClean="0"/>
              <a:t>남</a:t>
            </a:r>
            <a:r>
              <a:rPr lang="en-US" altLang="ko-KR" dirty="0" smtClean="0"/>
              <a:t>(SOUTH), </a:t>
            </a:r>
            <a:r>
              <a:rPr lang="ko-KR" altLang="en-US" dirty="0" smtClean="0"/>
              <a:t>북</a:t>
            </a:r>
            <a:r>
              <a:rPr lang="en-US" altLang="ko-KR" dirty="0" smtClean="0"/>
              <a:t>(NORTH), </a:t>
            </a:r>
            <a:r>
              <a:rPr lang="ko-KR" altLang="en-US" dirty="0" smtClean="0"/>
              <a:t>중앙</a:t>
            </a:r>
            <a:r>
              <a:rPr lang="en-US" altLang="ko-KR" dirty="0" smtClean="0"/>
              <a:t>(CENTER)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5</a:t>
            </a:r>
            <a:r>
              <a:rPr lang="ko-KR" altLang="en-US" dirty="0" smtClean="0"/>
              <a:t>개 영역으로 나눔</a:t>
            </a:r>
            <a:endParaRPr lang="en-US" altLang="ko-KR" dirty="0" smtClean="0"/>
          </a:p>
          <a:p>
            <a:pPr lvl="2"/>
            <a:r>
              <a:rPr lang="en-US" altLang="ko-KR" dirty="0"/>
              <a:t>5</a:t>
            </a:r>
            <a:r>
              <a:rPr lang="ko-KR" altLang="en-US" dirty="0"/>
              <a:t>개 영역 중 </a:t>
            </a:r>
            <a:r>
              <a:rPr lang="ko-KR" altLang="en-US" dirty="0" smtClean="0"/>
              <a:t>응용프로그램에서 </a:t>
            </a:r>
            <a:r>
              <a:rPr lang="ko-KR" altLang="en-US" dirty="0"/>
              <a:t>지정한 </a:t>
            </a:r>
            <a:r>
              <a:rPr lang="ko-KR" altLang="en-US" dirty="0" smtClean="0"/>
              <a:t>영역에 컴포넌트 배치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GridLayout</a:t>
            </a:r>
            <a:r>
              <a:rPr lang="ko-KR" altLang="en-US" dirty="0"/>
              <a:t> </a:t>
            </a:r>
            <a:r>
              <a:rPr lang="ko-KR" altLang="en-US" dirty="0" smtClean="0"/>
              <a:t>배치관리자</a:t>
            </a:r>
            <a:endParaRPr lang="en-US" altLang="ko-KR" dirty="0" smtClean="0"/>
          </a:p>
          <a:p>
            <a:pPr lvl="2"/>
            <a:r>
              <a:rPr lang="ko-KR" altLang="en-US" dirty="0"/>
              <a:t>컨테이너를 프로그램에서 설정한 동일한 </a:t>
            </a:r>
            <a:r>
              <a:rPr lang="ko-KR" altLang="en-US" dirty="0" smtClean="0"/>
              <a:t>크기의 </a:t>
            </a:r>
            <a:r>
              <a:rPr lang="en-US" altLang="ko-KR" dirty="0" smtClean="0"/>
              <a:t>2</a:t>
            </a:r>
            <a:r>
              <a:rPr lang="ko-KR" altLang="en-US" dirty="0"/>
              <a:t>차원 </a:t>
            </a:r>
            <a:r>
              <a:rPr lang="ko-KR" altLang="en-US" dirty="0" smtClean="0"/>
              <a:t>격자로 나눔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컴포넌트는 삽입 순서대로 </a:t>
            </a:r>
            <a:r>
              <a:rPr lang="ko-KR" altLang="en-US" dirty="0"/>
              <a:t>좌에서 우로</a:t>
            </a:r>
            <a:r>
              <a:rPr lang="en-US" altLang="ko-KR" dirty="0"/>
              <a:t>, </a:t>
            </a:r>
            <a:r>
              <a:rPr lang="ko-KR" altLang="en-US" dirty="0"/>
              <a:t>다시 위에서 아래로 </a:t>
            </a:r>
            <a:r>
              <a:rPr lang="ko-KR" altLang="en-US" dirty="0" smtClean="0"/>
              <a:t>배치</a:t>
            </a:r>
            <a:endParaRPr lang="en-US" altLang="ko-KR" dirty="0" smtClean="0"/>
          </a:p>
          <a:p>
            <a:pPr lvl="1"/>
            <a:r>
              <a:rPr lang="en-US" altLang="ko-KR" dirty="0" err="1"/>
              <a:t>CardLayout</a:t>
            </a:r>
            <a:endParaRPr lang="en-US" altLang="ko-KR" dirty="0"/>
          </a:p>
          <a:p>
            <a:pPr lvl="2"/>
            <a:r>
              <a:rPr lang="ko-KR" altLang="en-US" dirty="0"/>
              <a:t>컨테이너의 공간에 카드를 쌓아 놓은 듯이 </a:t>
            </a:r>
            <a:r>
              <a:rPr lang="ko-KR" altLang="en-US" dirty="0" smtClean="0"/>
              <a:t>컴포넌트를 </a:t>
            </a:r>
            <a:r>
              <a:rPr lang="ko-KR" altLang="en-US" dirty="0"/>
              <a:t>포개어 </a:t>
            </a:r>
            <a:r>
              <a:rPr lang="ko-KR" altLang="en-US" dirty="0" smtClean="0"/>
              <a:t>배치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5076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배치 관리자 대표 유형 </a:t>
            </a:r>
            <a:r>
              <a:rPr lang="en-US" altLang="ko-KR" dirty="0" smtClean="0"/>
              <a:t>4 </a:t>
            </a:r>
            <a:r>
              <a:rPr lang="ko-KR" altLang="en-US" dirty="0" smtClean="0"/>
              <a:t>가지</a:t>
            </a:r>
            <a:endParaRPr lang="ko-KR" altLang="en-US" dirty="0"/>
          </a:p>
        </p:txBody>
      </p:sp>
      <p:sp>
        <p:nvSpPr>
          <p:cNvPr id="52" name="내용 개체 틀 51"/>
          <p:cNvSpPr>
            <a:spLocks noGrp="1"/>
          </p:cNvSpPr>
          <p:nvPr>
            <p:ph sz="quarter" idx="1"/>
          </p:nvPr>
        </p:nvSpPr>
        <p:spPr>
          <a:xfrm>
            <a:off x="642910" y="1285860"/>
            <a:ext cx="8153400" cy="57150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java.awt </a:t>
            </a:r>
            <a:r>
              <a:rPr lang="ko-KR" altLang="en-US" dirty="0" smtClean="0"/>
              <a:t>패키지에 구현되어 있음</a:t>
            </a:r>
            <a:endParaRPr lang="en-US" altLang="ko-KR" dirty="0" smtClean="0"/>
          </a:p>
        </p:txBody>
      </p:sp>
      <p:sp>
        <p:nvSpPr>
          <p:cNvPr id="73" name="TextBox 72"/>
          <p:cNvSpPr txBox="1"/>
          <p:nvPr/>
        </p:nvSpPr>
        <p:spPr>
          <a:xfrm>
            <a:off x="5652120" y="1835532"/>
            <a:ext cx="140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BorderLayout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1059810" y="1916832"/>
            <a:ext cx="7472630" cy="4464496"/>
            <a:chOff x="755576" y="1772816"/>
            <a:chExt cx="7472630" cy="446449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060847"/>
              <a:ext cx="7472630" cy="4176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3275856" y="3284984"/>
              <a:ext cx="535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/>
                <a:t>이쪽으로</a:t>
              </a:r>
              <a:endParaRPr lang="en-US" altLang="ko-KR" sz="1200" dirty="0" smtClean="0"/>
            </a:p>
            <a:p>
              <a:r>
                <a:rPr lang="ko-KR" altLang="en-US" sz="1200" dirty="0" smtClean="0"/>
                <a:t> 가세요</a:t>
              </a:r>
              <a:r>
                <a:rPr lang="en-US" altLang="ko-KR" sz="1200" dirty="0" smtClean="0"/>
                <a:t>.</a:t>
              </a:r>
              <a:endParaRPr lang="ko-KR" altLang="en-US" sz="12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362319" y="5516679"/>
              <a:ext cx="535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/>
                <a:t>이쪽으로</a:t>
              </a:r>
              <a:endParaRPr lang="en-US" altLang="ko-KR" sz="1200" dirty="0" smtClean="0"/>
            </a:p>
            <a:p>
              <a:r>
                <a:rPr lang="ko-KR" altLang="en-US" sz="1200" dirty="0" smtClean="0"/>
                <a:t> 가세요</a:t>
              </a:r>
              <a:r>
                <a:rPr lang="en-US" altLang="ko-KR" sz="1200" dirty="0" smtClean="0"/>
                <a:t>.</a:t>
              </a:r>
              <a:endParaRPr lang="ko-KR" altLang="en-US" sz="12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394767" y="3206551"/>
              <a:ext cx="535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/>
                <a:t>이쪽으로</a:t>
              </a:r>
              <a:endParaRPr lang="en-US" altLang="ko-KR" sz="1200" dirty="0" smtClean="0"/>
            </a:p>
            <a:p>
              <a:r>
                <a:rPr lang="ko-KR" altLang="en-US" sz="1200" dirty="0" smtClean="0"/>
                <a:t> 가세요</a:t>
              </a:r>
              <a:r>
                <a:rPr lang="en-US" altLang="ko-KR" sz="1200" dirty="0" smtClean="0"/>
                <a:t>.</a:t>
              </a:r>
              <a:endParaRPr lang="ko-KR" altLang="en-US" sz="12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466775" y="5503704"/>
              <a:ext cx="535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/>
                <a:t>이쪽으로</a:t>
              </a:r>
              <a:endParaRPr lang="en-US" altLang="ko-KR" sz="1200" dirty="0" smtClean="0"/>
            </a:p>
            <a:p>
              <a:r>
                <a:rPr lang="ko-KR" altLang="en-US" sz="1200" dirty="0" smtClean="0"/>
                <a:t> 가세요</a:t>
              </a:r>
              <a:r>
                <a:rPr lang="en-US" altLang="ko-KR" sz="1200" dirty="0" smtClean="0"/>
                <a:t>.</a:t>
              </a:r>
              <a:endParaRPr lang="ko-KR" altLang="en-US" sz="12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547664" y="1772816"/>
              <a:ext cx="1197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/>
                <a:t>FlowLayout</a:t>
              </a:r>
              <a:endParaRPr lang="ko-KR" alt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547663" y="4149079"/>
              <a:ext cx="1215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/>
                <a:t>GridLayout</a:t>
              </a:r>
              <a:endParaRPr lang="ko-KR" alt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758142" y="4157627"/>
              <a:ext cx="1252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/>
                <a:t>CardLayout</a:t>
              </a:r>
              <a:endParaRPr lang="ko-KR" altLang="en-US" dirty="0"/>
            </a:p>
          </p:txBody>
        </p:sp>
      </p:grp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99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컨테이너와 디폴트 배치관리자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3816424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컨테이너의 디폴트 배치관리자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컨테이너 생성시 자동으로 생성되는 배치관리자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marL="365760" lvl="1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25</a:t>
            </a:fld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87" y="2564904"/>
            <a:ext cx="7291160" cy="219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7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컨테이너에 새로운 배치관리자 설정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컨테이너에 새로운 배치관리자 설정</a:t>
            </a:r>
            <a:endParaRPr lang="en-US" altLang="ko-KR" sz="2000" dirty="0"/>
          </a:p>
          <a:p>
            <a:pPr lvl="1"/>
            <a:r>
              <a:rPr lang="en-US" altLang="ko-KR" sz="1800" dirty="0" err="1" smtClean="0"/>
              <a:t>setLayout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LayoutManager</a:t>
            </a:r>
            <a:r>
              <a:rPr lang="en-US" altLang="ko-KR" sz="1800" dirty="0" smtClean="0"/>
              <a:t> </a:t>
            </a:r>
            <a:r>
              <a:rPr lang="en-US" altLang="ko-KR" sz="1800" dirty="0"/>
              <a:t>lm</a:t>
            </a:r>
            <a:r>
              <a:rPr lang="en-US" altLang="ko-KR" sz="1800" dirty="0" smtClean="0"/>
              <a:t>) </a:t>
            </a:r>
            <a:r>
              <a:rPr lang="ko-KR" altLang="en-US" sz="1800" dirty="0" err="1" smtClean="0"/>
              <a:t>메소드</a:t>
            </a:r>
            <a:r>
              <a:rPr lang="ko-KR" altLang="en-US" sz="1800" dirty="0" smtClean="0"/>
              <a:t> 호출</a:t>
            </a:r>
            <a:endParaRPr lang="en-US" altLang="ko-KR" sz="1800" dirty="0"/>
          </a:p>
          <a:p>
            <a:pPr lvl="2"/>
            <a:r>
              <a:rPr lang="en-US" altLang="ko-KR" sz="1600" dirty="0"/>
              <a:t>lm</a:t>
            </a:r>
            <a:r>
              <a:rPr lang="ko-KR" altLang="en-US" sz="1600" dirty="0"/>
              <a:t>을 새로운 배치관리자로 </a:t>
            </a:r>
            <a:r>
              <a:rPr lang="ko-KR" altLang="en-US" sz="1600" dirty="0" smtClean="0"/>
              <a:t>설정</a:t>
            </a:r>
            <a:endParaRPr lang="en-US" altLang="ko-KR" sz="1600" dirty="0" smtClean="0"/>
          </a:p>
          <a:p>
            <a:pPr lvl="1"/>
            <a:r>
              <a:rPr lang="ko-KR" altLang="en-US" sz="1800" dirty="0" smtClean="0"/>
              <a:t>사례</a:t>
            </a:r>
            <a:endParaRPr lang="en-US" altLang="ko-KR" sz="1800" dirty="0" smtClean="0"/>
          </a:p>
          <a:p>
            <a:pPr lvl="2"/>
            <a:r>
              <a:rPr lang="en-US" altLang="ko-KR" sz="1600" dirty="0" err="1" smtClean="0"/>
              <a:t>JPanel</a:t>
            </a:r>
            <a:r>
              <a:rPr lang="ko-KR" altLang="en-US" sz="1600" dirty="0" smtClean="0"/>
              <a:t> 컨테이너에 </a:t>
            </a:r>
            <a:r>
              <a:rPr lang="en-US" altLang="ko-KR" sz="1600" dirty="0" err="1"/>
              <a:t>BorderLayout</a:t>
            </a:r>
            <a:r>
              <a:rPr lang="en-US" altLang="ko-KR" sz="1600" dirty="0"/>
              <a:t> </a:t>
            </a:r>
            <a:r>
              <a:rPr lang="ko-KR" altLang="en-US" sz="1600" dirty="0"/>
              <a:t>배치관리자를 설정하는 </a:t>
            </a:r>
            <a:r>
              <a:rPr lang="ko-KR" altLang="en-US" sz="1600" dirty="0" smtClean="0"/>
              <a:t>예</a:t>
            </a:r>
            <a:endParaRPr lang="en-US" altLang="ko-KR" sz="1600" dirty="0" smtClean="0"/>
          </a:p>
          <a:p>
            <a:pPr lvl="2"/>
            <a:endParaRPr lang="en-US" altLang="ko-KR" sz="1600" dirty="0"/>
          </a:p>
          <a:p>
            <a:pPr lvl="2"/>
            <a:endParaRPr lang="en-US" altLang="ko-KR" sz="1600" dirty="0" smtClean="0"/>
          </a:p>
          <a:p>
            <a:pPr lvl="2"/>
            <a:endParaRPr lang="en-US" altLang="ko-KR" sz="1600" dirty="0" smtClean="0"/>
          </a:p>
          <a:p>
            <a:pPr lvl="2"/>
            <a:r>
              <a:rPr lang="ko-KR" altLang="en-US" sz="1600" dirty="0" err="1" smtClean="0"/>
              <a:t>컨텐트팬의</a:t>
            </a:r>
            <a:r>
              <a:rPr lang="ko-KR" altLang="en-US" sz="1600" dirty="0" smtClean="0"/>
              <a:t> 배치관리자를 </a:t>
            </a:r>
            <a:r>
              <a:rPr lang="en-US" altLang="ko-KR" sz="1600" dirty="0" err="1" smtClean="0"/>
              <a:t>FlowLayout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배치관리자로 설정</a:t>
            </a:r>
            <a:endParaRPr lang="en-US" altLang="ko-KR" sz="1600" dirty="0" smtClean="0"/>
          </a:p>
          <a:p>
            <a:pPr lvl="2"/>
            <a:endParaRPr lang="en-US" altLang="ko-KR" sz="1600" dirty="0"/>
          </a:p>
          <a:p>
            <a:pPr lvl="2"/>
            <a:endParaRPr lang="en-US" altLang="ko-KR" sz="1600" dirty="0" smtClean="0"/>
          </a:p>
          <a:p>
            <a:pPr lvl="2"/>
            <a:endParaRPr lang="en-US" altLang="ko-KR" sz="1600" dirty="0"/>
          </a:p>
          <a:p>
            <a:pPr lvl="2"/>
            <a:r>
              <a:rPr lang="ko-KR" altLang="en-US" sz="1600" dirty="0" smtClean="0"/>
              <a:t>오류</a:t>
            </a:r>
            <a:endParaRPr lang="en-US" altLang="ko-KR" sz="1600" dirty="0"/>
          </a:p>
          <a:p>
            <a:pPr lvl="2"/>
            <a:endParaRPr lang="ko-KR" altLang="en-US" sz="1600" dirty="0"/>
          </a:p>
          <a:p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3140968"/>
            <a:ext cx="583264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JPanel</a:t>
            </a:r>
            <a:r>
              <a:rPr lang="en-US" altLang="ko-KR" sz="1400" dirty="0" smtClean="0"/>
              <a:t> p = new </a:t>
            </a:r>
            <a:r>
              <a:rPr lang="en-US" altLang="ko-KR" sz="1400" dirty="0" err="1" smtClean="0"/>
              <a:t>JPanel</a:t>
            </a:r>
            <a:r>
              <a:rPr lang="en-US" altLang="ko-KR" sz="1400" dirty="0" smtClean="0"/>
              <a:t>();</a:t>
            </a:r>
          </a:p>
          <a:p>
            <a:r>
              <a:rPr lang="en-US" altLang="ko-KR" sz="1400" dirty="0" err="1" smtClean="0"/>
              <a:t>p.setLayout</a:t>
            </a:r>
            <a:r>
              <a:rPr lang="en-US" altLang="ko-KR" sz="1400" dirty="0" smtClean="0"/>
              <a:t>(new </a:t>
            </a:r>
            <a:r>
              <a:rPr lang="en-US" altLang="ko-KR" sz="1400" dirty="0" err="1" smtClean="0"/>
              <a:t>BorderLayout</a:t>
            </a:r>
            <a:r>
              <a:rPr lang="en-US" altLang="ko-KR" sz="1400" dirty="0"/>
              <a:t>()); // </a:t>
            </a:r>
            <a:r>
              <a:rPr lang="en-US" altLang="ko-KR" sz="1400" dirty="0" err="1" smtClean="0"/>
              <a:t>JPanel</a:t>
            </a:r>
            <a:r>
              <a:rPr lang="ko-KR" altLang="en-US" sz="1400" dirty="0" smtClean="0"/>
              <a:t>에 </a:t>
            </a:r>
            <a:r>
              <a:rPr lang="en-US" altLang="ko-KR" sz="1400" dirty="0" err="1" smtClean="0"/>
              <a:t>BorderLayout</a:t>
            </a:r>
            <a:r>
              <a:rPr lang="en-US" altLang="ko-KR" sz="1400" dirty="0" smtClean="0"/>
              <a:t> </a:t>
            </a:r>
            <a:r>
              <a:rPr lang="ko-KR" altLang="en-US" sz="1400" dirty="0"/>
              <a:t>설정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19672" y="4293096"/>
            <a:ext cx="5832648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Container </a:t>
            </a:r>
            <a:r>
              <a:rPr lang="en-US" altLang="ko-KR" sz="1400" dirty="0"/>
              <a:t>c = </a:t>
            </a:r>
            <a:r>
              <a:rPr lang="en-US" altLang="ko-KR" sz="1400" dirty="0" err="1"/>
              <a:t>frame.getConentPane</a:t>
            </a:r>
            <a:r>
              <a:rPr lang="en-US" altLang="ko-KR" sz="1400" dirty="0"/>
              <a:t>(); // </a:t>
            </a:r>
            <a:r>
              <a:rPr lang="ko-KR" altLang="en-US" sz="1400" dirty="0"/>
              <a:t>프레임의 </a:t>
            </a:r>
            <a:r>
              <a:rPr lang="ko-KR" altLang="en-US" sz="1400" dirty="0" err="1" smtClean="0"/>
              <a:t>컨텐트팬</a:t>
            </a:r>
            <a:r>
              <a:rPr lang="ko-KR" altLang="en-US" sz="1400" dirty="0" smtClean="0"/>
              <a:t> 알아내기</a:t>
            </a:r>
            <a:endParaRPr lang="en-US" altLang="ko-KR" sz="1400" dirty="0" smtClean="0"/>
          </a:p>
          <a:p>
            <a:endParaRPr lang="ko-KR" altLang="en-US" sz="1400" dirty="0"/>
          </a:p>
          <a:p>
            <a:r>
              <a:rPr lang="en-US" altLang="ko-KR" sz="1400" dirty="0" err="1"/>
              <a:t>c.setLayout</a:t>
            </a:r>
            <a:r>
              <a:rPr lang="en-US" altLang="ko-KR" sz="1400" dirty="0"/>
              <a:t>(new </a:t>
            </a:r>
            <a:r>
              <a:rPr lang="en-US" altLang="ko-KR" sz="1400" dirty="0" err="1"/>
              <a:t>FlowLayout</a:t>
            </a:r>
            <a:r>
              <a:rPr lang="en-US" altLang="ko-KR" sz="1400" dirty="0"/>
              <a:t>()); // </a:t>
            </a:r>
            <a:r>
              <a:rPr lang="ko-KR" altLang="en-US" sz="1400" dirty="0" err="1"/>
              <a:t>컨텐트팬에</a:t>
            </a:r>
            <a:r>
              <a:rPr lang="ko-KR" altLang="en-US" sz="1400" dirty="0"/>
              <a:t> </a:t>
            </a:r>
            <a:r>
              <a:rPr lang="en-US" altLang="ko-KR" sz="1400" dirty="0" err="1"/>
              <a:t>FlowLayout</a:t>
            </a:r>
            <a:r>
              <a:rPr lang="en-US" altLang="ko-KR" sz="1400" dirty="0"/>
              <a:t> </a:t>
            </a:r>
            <a:r>
              <a:rPr lang="ko-KR" altLang="en-US" sz="1400" dirty="0" smtClean="0"/>
              <a:t>설정</a:t>
            </a:r>
            <a:endParaRPr lang="ko-KR" altLang="en-US" sz="1400" dirty="0"/>
          </a:p>
        </p:txBody>
      </p:sp>
      <p:sp>
        <p:nvSpPr>
          <p:cNvPr id="7" name="직사각형 6"/>
          <p:cNvSpPr/>
          <p:nvPr/>
        </p:nvSpPr>
        <p:spPr>
          <a:xfrm>
            <a:off x="1619672" y="5589240"/>
            <a:ext cx="583264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/>
              <a:t>c.setLayout</a:t>
            </a:r>
            <a:r>
              <a:rPr lang="en-US" altLang="ko-KR" sz="1400" dirty="0" smtClean="0"/>
              <a:t>(</a:t>
            </a:r>
            <a:r>
              <a:rPr lang="en-US" altLang="ko-KR" sz="1400" strike="sngStrike" dirty="0" err="1" smtClean="0"/>
              <a:t>FlowLayout</a:t>
            </a:r>
            <a:r>
              <a:rPr lang="en-US" altLang="ko-KR" sz="1400" dirty="0" smtClean="0"/>
              <a:t>); </a:t>
            </a:r>
            <a:r>
              <a:rPr lang="en-US" altLang="ko-KR" sz="1400" dirty="0"/>
              <a:t>// </a:t>
            </a:r>
            <a:r>
              <a:rPr lang="ko-KR" altLang="en-US" sz="1400" dirty="0" smtClean="0"/>
              <a:t>오</a:t>
            </a:r>
            <a:r>
              <a:rPr lang="ko-KR" altLang="en-US" sz="1400" dirty="0"/>
              <a:t>류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46" y="5589240"/>
            <a:ext cx="355226" cy="30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876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FlowLayout</a:t>
            </a:r>
            <a:r>
              <a:rPr lang="en-US" altLang="ko-KR" dirty="0" smtClean="0"/>
              <a:t> </a:t>
            </a:r>
            <a:r>
              <a:rPr lang="ko-KR" altLang="en-US" dirty="0" smtClean="0"/>
              <a:t>배치관리자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배치방법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컴포넌트를 컨테이너 내에 왼쪽에서 오른쪽으로 배치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다시 위에서 아래로 순서대로 배치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15377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293096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82" y="4291762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907704" y="2564904"/>
            <a:ext cx="3816424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 dirty="0" err="1"/>
              <a:t>container.setLayout</a:t>
            </a:r>
            <a:r>
              <a:rPr lang="en-US" altLang="ko-KR" sz="1400" b="1" dirty="0"/>
              <a:t>(new </a:t>
            </a:r>
            <a:r>
              <a:rPr lang="en-US" altLang="ko-KR" sz="1400" b="1" dirty="0" err="1"/>
              <a:t>FlowLayout</a:t>
            </a:r>
            <a:r>
              <a:rPr lang="en-US" altLang="ko-KR" sz="1400" b="1" dirty="0"/>
              <a:t>());</a:t>
            </a:r>
          </a:p>
          <a:p>
            <a:r>
              <a:rPr lang="en-US" altLang="ko-KR" sz="1400" dirty="0" err="1"/>
              <a:t>container.add</a:t>
            </a:r>
            <a:r>
              <a:rPr lang="en-US" altLang="ko-KR" sz="1400" dirty="0"/>
              <a:t>(new </a:t>
            </a:r>
            <a:r>
              <a:rPr lang="en-US" altLang="ko-KR" sz="1400" dirty="0" err="1"/>
              <a:t>JButton</a:t>
            </a:r>
            <a:r>
              <a:rPr lang="en-US" altLang="ko-KR" sz="1400" dirty="0"/>
              <a:t>("add"));</a:t>
            </a:r>
          </a:p>
          <a:p>
            <a:r>
              <a:rPr lang="en-US" altLang="ko-KR" sz="1400" dirty="0" err="1"/>
              <a:t>container.add</a:t>
            </a:r>
            <a:r>
              <a:rPr lang="en-US" altLang="ko-KR" sz="1400" dirty="0"/>
              <a:t>(new </a:t>
            </a:r>
            <a:r>
              <a:rPr lang="en-US" altLang="ko-KR" sz="1400" dirty="0" err="1"/>
              <a:t>JButton</a:t>
            </a:r>
            <a:r>
              <a:rPr lang="en-US" altLang="ko-KR" sz="1400" dirty="0"/>
              <a:t>("sub"));</a:t>
            </a:r>
          </a:p>
          <a:p>
            <a:r>
              <a:rPr lang="en-US" altLang="ko-KR" sz="1400" dirty="0" err="1"/>
              <a:t>container.add</a:t>
            </a:r>
            <a:r>
              <a:rPr lang="en-US" altLang="ko-KR" sz="1400" dirty="0"/>
              <a:t>(new </a:t>
            </a:r>
            <a:r>
              <a:rPr lang="en-US" altLang="ko-KR" sz="1400" dirty="0" err="1"/>
              <a:t>JButton</a:t>
            </a:r>
            <a:r>
              <a:rPr lang="en-US" altLang="ko-KR" sz="1400" dirty="0"/>
              <a:t>("</a:t>
            </a:r>
            <a:r>
              <a:rPr lang="en-US" altLang="ko-KR" sz="1400" dirty="0" err="1"/>
              <a:t>mul</a:t>
            </a:r>
            <a:r>
              <a:rPr lang="en-US" altLang="ko-KR" sz="1400" dirty="0"/>
              <a:t>"));</a:t>
            </a:r>
          </a:p>
          <a:p>
            <a:r>
              <a:rPr lang="en-US" altLang="ko-KR" sz="1400" dirty="0" err="1"/>
              <a:t>container.add</a:t>
            </a:r>
            <a:r>
              <a:rPr lang="en-US" altLang="ko-KR" sz="1400" dirty="0"/>
              <a:t>(new </a:t>
            </a:r>
            <a:r>
              <a:rPr lang="en-US" altLang="ko-KR" sz="1400" dirty="0" err="1"/>
              <a:t>JButton</a:t>
            </a:r>
            <a:r>
              <a:rPr lang="en-US" altLang="ko-KR" sz="1400" dirty="0"/>
              <a:t>("div"));</a:t>
            </a:r>
          </a:p>
          <a:p>
            <a:r>
              <a:rPr lang="en-US" altLang="ko-KR" sz="1400" dirty="0" err="1"/>
              <a:t>container.add</a:t>
            </a:r>
            <a:r>
              <a:rPr lang="en-US" altLang="ko-KR" sz="1400" dirty="0"/>
              <a:t>(new </a:t>
            </a:r>
            <a:r>
              <a:rPr lang="en-US" altLang="ko-KR" sz="1400" dirty="0" err="1"/>
              <a:t>JButton</a:t>
            </a:r>
            <a:r>
              <a:rPr lang="en-US" altLang="ko-KR" sz="1400" dirty="0"/>
              <a:t>("Calculate"));</a:t>
            </a:r>
            <a:endParaRPr lang="ko-KR" altLang="en-US" sz="1400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3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FlowLayout</a:t>
            </a:r>
            <a:r>
              <a:rPr lang="ko-KR" altLang="en-US" smtClean="0"/>
              <a:t>의</a:t>
            </a:r>
            <a:r>
              <a:rPr lang="en-US" altLang="ko-KR" smtClean="0"/>
              <a:t> </a:t>
            </a:r>
            <a:r>
              <a:rPr lang="ko-KR" altLang="en-US" smtClean="0"/>
              <a:t>생성자</a:t>
            </a:r>
            <a:endParaRPr lang="ko-KR" altLang="en-US" dirty="0"/>
          </a:p>
        </p:txBody>
      </p:sp>
      <p:sp>
        <p:nvSpPr>
          <p:cNvPr id="21" name="내용 개체 틀 2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err="1" smtClean="0"/>
              <a:t>생성자</a:t>
            </a:r>
            <a:endParaRPr lang="en-US" altLang="ko-KR" sz="2000" dirty="0" smtClean="0"/>
          </a:p>
          <a:p>
            <a:pPr lvl="1"/>
            <a:r>
              <a:rPr lang="en-US" altLang="ko-KR" sz="1800" dirty="0" err="1" smtClean="0"/>
              <a:t>FlowLayout</a:t>
            </a:r>
            <a:r>
              <a:rPr lang="en-US" altLang="ko-KR" sz="1800" dirty="0" smtClean="0"/>
              <a:t>()</a:t>
            </a:r>
          </a:p>
          <a:p>
            <a:pPr lvl="1"/>
            <a:r>
              <a:rPr lang="en-US" altLang="ko-KR" sz="1800" dirty="0" err="1" smtClean="0"/>
              <a:t>FlowLayout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int</a:t>
            </a:r>
            <a:r>
              <a:rPr lang="en-US" altLang="ko-KR" sz="1800" dirty="0" smtClean="0"/>
              <a:t> align, </a:t>
            </a:r>
            <a:r>
              <a:rPr lang="en-US" altLang="ko-KR" sz="1800" dirty="0" err="1" smtClean="0"/>
              <a:t>int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hGap</a:t>
            </a:r>
            <a:r>
              <a:rPr lang="en-US" altLang="ko-KR" sz="1800" dirty="0" smtClean="0"/>
              <a:t>, </a:t>
            </a:r>
            <a:r>
              <a:rPr lang="en-US" altLang="ko-KR" sz="1800" dirty="0" err="1" smtClean="0"/>
              <a:t>int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vGap</a:t>
            </a:r>
            <a:r>
              <a:rPr lang="en-US" altLang="ko-KR" sz="1800" dirty="0" smtClean="0"/>
              <a:t>)</a:t>
            </a:r>
          </a:p>
          <a:p>
            <a:pPr lvl="2"/>
            <a:r>
              <a:rPr lang="en-US" altLang="ko-KR" sz="1600" dirty="0" smtClean="0"/>
              <a:t>align : </a:t>
            </a:r>
            <a:r>
              <a:rPr lang="ko-KR" altLang="en-US" sz="1600" dirty="0" smtClean="0"/>
              <a:t>컴포넌트를 정렬하는 방법 지정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왼쪽 정렬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FlowLayout.LEFT</a:t>
            </a:r>
            <a:r>
              <a:rPr lang="en-US" altLang="ko-KR" sz="1600" dirty="0" smtClean="0"/>
              <a:t>), </a:t>
            </a:r>
            <a:r>
              <a:rPr lang="ko-KR" altLang="en-US" sz="1600" dirty="0" smtClean="0"/>
              <a:t>오른쪽 정렬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FlowLayout.RIGHT</a:t>
            </a:r>
            <a:r>
              <a:rPr lang="en-US" altLang="ko-KR" sz="1600" dirty="0" smtClean="0"/>
              <a:t>), </a:t>
            </a:r>
            <a:r>
              <a:rPr lang="ko-KR" altLang="en-US" sz="1600" dirty="0" smtClean="0"/>
              <a:t>중앙 정렬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FlowLayout.CENTER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디폴트</a:t>
            </a:r>
            <a:r>
              <a:rPr lang="en-US" altLang="ko-KR" sz="1600" dirty="0" smtClean="0"/>
              <a:t>))</a:t>
            </a:r>
          </a:p>
          <a:p>
            <a:pPr lvl="2"/>
            <a:r>
              <a:rPr lang="en-US" altLang="ko-KR" sz="1600" dirty="0" err="1" smtClean="0"/>
              <a:t>hGap</a:t>
            </a:r>
            <a:r>
              <a:rPr lang="en-US" altLang="ko-KR" sz="1600" dirty="0" smtClean="0"/>
              <a:t> : </a:t>
            </a:r>
            <a:r>
              <a:rPr lang="ko-KR" altLang="en-US" sz="1600" dirty="0" smtClean="0"/>
              <a:t>좌우 두 컴포넌트 사이의 수평 간격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픽셀 단위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디폴트는 </a:t>
            </a:r>
            <a:r>
              <a:rPr lang="en-US" altLang="ko-KR" sz="1600" dirty="0" smtClean="0"/>
              <a:t>5</a:t>
            </a:r>
          </a:p>
          <a:p>
            <a:pPr lvl="2"/>
            <a:r>
              <a:rPr lang="en-US" altLang="ko-KR" sz="1600" dirty="0" err="1" smtClean="0"/>
              <a:t>vGap</a:t>
            </a:r>
            <a:r>
              <a:rPr lang="en-US" altLang="ko-KR" sz="1600" dirty="0" smtClean="0"/>
              <a:t> : </a:t>
            </a:r>
            <a:r>
              <a:rPr lang="ko-KR" altLang="en-US" sz="1600" dirty="0" smtClean="0"/>
              <a:t>상하 두 컴포넌트 사이의 수직 간격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픽셀 단위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디폴트는 </a:t>
            </a:r>
            <a:r>
              <a:rPr lang="en-US" altLang="ko-KR" sz="1600" dirty="0" smtClean="0"/>
              <a:t>5</a:t>
            </a:r>
            <a:endParaRPr lang="ko-KR" altLang="en-US" sz="1600" dirty="0" smtClean="0"/>
          </a:p>
          <a:p>
            <a:pPr lvl="1"/>
            <a:endParaRPr lang="ko-KR" altLang="en-US" sz="1600" dirty="0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28</a:t>
            </a:fld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2357422" y="3692534"/>
            <a:ext cx="4028868" cy="2830325"/>
            <a:chOff x="2357422" y="3692534"/>
            <a:chExt cx="4028868" cy="2830325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519" y="3692534"/>
              <a:ext cx="2857500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357422" y="6215082"/>
              <a:ext cx="2286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FlowLayout.LEFT</a:t>
              </a:r>
              <a:r>
                <a:rPr lang="ko-KR" altLang="en-US" sz="1400" dirty="0" smtClean="0"/>
                <a:t>로 정렬됨</a:t>
              </a:r>
              <a:endParaRPr lang="ko-KR" altLang="en-US" sz="1400" dirty="0"/>
            </a:p>
          </p:txBody>
        </p:sp>
        <p:cxnSp>
          <p:nvCxnSpPr>
            <p:cNvPr id="8" name="직선 화살표 연결선 7"/>
            <p:cNvCxnSpPr/>
            <p:nvPr/>
          </p:nvCxnSpPr>
          <p:spPr>
            <a:xfrm rot="5400000" flipH="1" flipV="1">
              <a:off x="2548488" y="5809702"/>
              <a:ext cx="1071570" cy="2494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화살표 연결선 8"/>
            <p:cNvCxnSpPr/>
            <p:nvPr/>
          </p:nvCxnSpPr>
          <p:spPr>
            <a:xfrm>
              <a:off x="3571868" y="5786454"/>
              <a:ext cx="285752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28992" y="5857892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hGap</a:t>
              </a:r>
              <a:endParaRPr lang="ko-KR" altLang="en-US" sz="1400" dirty="0"/>
            </a:p>
          </p:txBody>
        </p:sp>
        <p:cxnSp>
          <p:nvCxnSpPr>
            <p:cNvPr id="11" name="직선 화살표 연결선 10"/>
            <p:cNvCxnSpPr/>
            <p:nvPr/>
          </p:nvCxnSpPr>
          <p:spPr>
            <a:xfrm rot="5400000">
              <a:off x="5488329" y="4822041"/>
              <a:ext cx="35719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86446" y="4714884"/>
              <a:ext cx="599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vGap</a:t>
              </a:r>
              <a:endParaRPr lang="ko-KR" altLang="en-US" sz="1400" dirty="0"/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5214942" y="4643446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4714876" y="5000636"/>
              <a:ext cx="10715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 rot="5400000">
              <a:off x="3321835" y="5536421"/>
              <a:ext cx="50006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5400000">
              <a:off x="3607587" y="5536421"/>
              <a:ext cx="50006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42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491880" y="1775712"/>
            <a:ext cx="5328591" cy="48936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import </a:t>
            </a:r>
            <a:r>
              <a:rPr lang="en-US" altLang="ko-KR" sz="1200" dirty="0" err="1"/>
              <a:t>javax.swing</a:t>
            </a:r>
            <a:r>
              <a:rPr lang="en-US" altLang="ko-KR" sz="1200" dirty="0"/>
              <a:t>.*;</a:t>
            </a:r>
          </a:p>
          <a:p>
            <a:pPr defTabSz="180000"/>
            <a:r>
              <a:rPr lang="en-US" altLang="ko-KR" sz="1200" dirty="0"/>
              <a:t>import </a:t>
            </a:r>
            <a:r>
              <a:rPr lang="en-US" altLang="ko-KR" sz="1200" dirty="0" err="1"/>
              <a:t>java.awt</a:t>
            </a:r>
            <a:r>
              <a:rPr lang="en-US" altLang="ko-KR" sz="1200" dirty="0"/>
              <a:t>.*;</a:t>
            </a:r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 smtClean="0"/>
              <a:t>public </a:t>
            </a:r>
            <a:r>
              <a:rPr lang="en-US" altLang="ko-KR" sz="1200" dirty="0"/>
              <a:t>class </a:t>
            </a:r>
            <a:r>
              <a:rPr lang="en-US" altLang="ko-KR" sz="1200" dirty="0" err="1"/>
              <a:t>FlowLayoutEx</a:t>
            </a:r>
            <a:r>
              <a:rPr lang="en-US" altLang="ko-KR" sz="1200" dirty="0"/>
              <a:t> extends </a:t>
            </a:r>
            <a:r>
              <a:rPr lang="en-US" altLang="ko-KR" sz="1200" dirty="0" err="1"/>
              <a:t>JFrame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FlowLayoutEx</a:t>
            </a:r>
            <a:r>
              <a:rPr lang="en-US" altLang="ko-KR" sz="1200" dirty="0"/>
              <a:t>() {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setTitle</a:t>
            </a:r>
            <a:r>
              <a:rPr lang="en-US" altLang="ko-KR" sz="1200" dirty="0"/>
              <a:t>("</a:t>
            </a:r>
            <a:r>
              <a:rPr lang="en-US" altLang="ko-KR" sz="1200" dirty="0" err="1"/>
              <a:t>FlowLayout</a:t>
            </a:r>
            <a:r>
              <a:rPr lang="en-US" altLang="ko-KR" sz="1200" dirty="0"/>
              <a:t> </a:t>
            </a:r>
            <a:r>
              <a:rPr lang="ko-KR" altLang="en-US" sz="1200" dirty="0"/>
              <a:t>예제</a:t>
            </a:r>
            <a:r>
              <a:rPr lang="en-US" altLang="ko-KR" sz="1200" dirty="0"/>
              <a:t>");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setDefaultCloseOperation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JFrame.EXIT_ON_CLOSE</a:t>
            </a:r>
            <a:r>
              <a:rPr lang="en-US" altLang="ko-KR" sz="1200" dirty="0"/>
              <a:t>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smtClean="0"/>
              <a:t>Container </a:t>
            </a:r>
            <a:r>
              <a:rPr lang="en-US" altLang="ko-KR" sz="1200" b="1" dirty="0" err="1"/>
              <a:t>contentPane</a:t>
            </a:r>
            <a:r>
              <a:rPr lang="en-US" altLang="ko-KR" sz="1200" b="1" dirty="0"/>
              <a:t> = </a:t>
            </a:r>
            <a:r>
              <a:rPr lang="en-US" altLang="ko-KR" sz="1200" b="1" dirty="0" err="1"/>
              <a:t>getContentPane</a:t>
            </a:r>
            <a:r>
              <a:rPr lang="en-US" altLang="ko-KR" sz="1200" b="1" dirty="0"/>
              <a:t>(); </a:t>
            </a:r>
            <a:r>
              <a:rPr lang="en-US" altLang="ko-KR" sz="1200" dirty="0"/>
              <a:t>// </a:t>
            </a:r>
            <a:r>
              <a:rPr lang="ko-KR" altLang="en-US" sz="1200" dirty="0" err="1"/>
              <a:t>컨텐트팬</a:t>
            </a:r>
            <a:r>
              <a:rPr lang="ko-KR" altLang="en-US" sz="1200" dirty="0"/>
              <a:t> 알아내기</a:t>
            </a:r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// </a:t>
            </a:r>
            <a:r>
              <a:rPr lang="ko-KR" altLang="en-US" sz="1200" dirty="0"/>
              <a:t>왼쪽 정렬로</a:t>
            </a:r>
            <a:r>
              <a:rPr lang="en-US" altLang="ko-KR" sz="1200" dirty="0"/>
              <a:t>, </a:t>
            </a:r>
            <a:r>
              <a:rPr lang="ko-KR" altLang="en-US" sz="1200" dirty="0"/>
              <a:t>수평 간격을 </a:t>
            </a:r>
            <a:r>
              <a:rPr lang="en-US" altLang="ko-KR" sz="1200" dirty="0"/>
              <a:t>30, </a:t>
            </a:r>
            <a:r>
              <a:rPr lang="ko-KR" altLang="en-US" sz="1200" dirty="0"/>
              <a:t>수직 간격을 </a:t>
            </a:r>
            <a:r>
              <a:rPr lang="en-US" altLang="ko-KR" sz="1200" dirty="0"/>
              <a:t>40 </a:t>
            </a:r>
            <a:r>
              <a:rPr lang="ko-KR" altLang="en-US" sz="1200" dirty="0"/>
              <a:t>픽셀로 배치하는 </a:t>
            </a:r>
            <a:endParaRPr lang="en-US" altLang="ko-KR" sz="1200" dirty="0" smtClean="0"/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/>
              <a:t>	</a:t>
            </a:r>
            <a:r>
              <a:rPr lang="en-US" altLang="ko-KR" sz="1200" dirty="0" smtClean="0"/>
              <a:t>// </a:t>
            </a:r>
            <a:r>
              <a:rPr lang="en-US" altLang="ko-KR" sz="1200" dirty="0" err="1" smtClean="0"/>
              <a:t>FlowLayout</a:t>
            </a:r>
            <a:r>
              <a:rPr lang="en-US" altLang="ko-KR" sz="1200" dirty="0" smtClean="0"/>
              <a:t> </a:t>
            </a:r>
            <a:r>
              <a:rPr lang="ko-KR" altLang="en-US" sz="1200" dirty="0"/>
              <a:t>생성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err="1" smtClean="0"/>
              <a:t>contentPane.setLayout</a:t>
            </a:r>
            <a:r>
              <a:rPr lang="en-US" altLang="ko-KR" sz="1200" b="1" dirty="0" smtClean="0"/>
              <a:t>(new </a:t>
            </a:r>
            <a:r>
              <a:rPr lang="en-US" altLang="ko-KR" sz="1200" b="1" dirty="0" err="1"/>
              <a:t>FlowLayout</a:t>
            </a:r>
            <a:r>
              <a:rPr lang="en-US" altLang="ko-KR" sz="1200" b="1" dirty="0"/>
              <a:t>(</a:t>
            </a:r>
            <a:r>
              <a:rPr lang="en-US" altLang="ko-KR" sz="1200" b="1" dirty="0" err="1"/>
              <a:t>FlowLayout.LEFT</a:t>
            </a:r>
            <a:r>
              <a:rPr lang="en-US" altLang="ko-KR" sz="1200" b="1" dirty="0"/>
              <a:t>, 30, 40));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contentPane.add</a:t>
            </a:r>
            <a:r>
              <a:rPr lang="en-US" altLang="ko-KR" sz="1200" dirty="0" smtClean="0"/>
              <a:t>(new </a:t>
            </a:r>
            <a:r>
              <a:rPr lang="en-US" altLang="ko-KR" sz="1200" dirty="0" err="1"/>
              <a:t>JButton</a:t>
            </a:r>
            <a:r>
              <a:rPr lang="en-US" altLang="ko-KR" sz="1200" dirty="0"/>
              <a:t>("add"));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contentPane.add</a:t>
            </a:r>
            <a:r>
              <a:rPr lang="en-US" altLang="ko-KR" sz="1200" dirty="0" smtClean="0"/>
              <a:t>(new </a:t>
            </a:r>
            <a:r>
              <a:rPr lang="en-US" altLang="ko-KR" sz="1200" dirty="0" err="1"/>
              <a:t>JButton</a:t>
            </a:r>
            <a:r>
              <a:rPr lang="en-US" altLang="ko-KR" sz="1200" dirty="0"/>
              <a:t>("sub"));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contentPane.add</a:t>
            </a:r>
            <a:r>
              <a:rPr lang="en-US" altLang="ko-KR" sz="1200" dirty="0" smtClean="0"/>
              <a:t>(new </a:t>
            </a:r>
            <a:r>
              <a:rPr lang="en-US" altLang="ko-KR" sz="1200" dirty="0" err="1"/>
              <a:t>JButton</a:t>
            </a:r>
            <a:r>
              <a:rPr lang="en-US" altLang="ko-KR" sz="1200" dirty="0"/>
              <a:t>("</a:t>
            </a:r>
            <a:r>
              <a:rPr lang="en-US" altLang="ko-KR" sz="1200" dirty="0" err="1"/>
              <a:t>mul</a:t>
            </a:r>
            <a:r>
              <a:rPr lang="en-US" altLang="ko-KR" sz="1200" dirty="0"/>
              <a:t>"));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contentPane.add</a:t>
            </a:r>
            <a:r>
              <a:rPr lang="en-US" altLang="ko-KR" sz="1200" dirty="0" smtClean="0"/>
              <a:t>(new </a:t>
            </a:r>
            <a:r>
              <a:rPr lang="en-US" altLang="ko-KR" sz="1200" dirty="0" err="1"/>
              <a:t>JButton</a:t>
            </a:r>
            <a:r>
              <a:rPr lang="en-US" altLang="ko-KR" sz="1200" dirty="0"/>
              <a:t>("div"));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contentPane.add</a:t>
            </a:r>
            <a:r>
              <a:rPr lang="en-US" altLang="ko-KR" sz="1200" dirty="0" smtClean="0"/>
              <a:t>(new </a:t>
            </a:r>
            <a:r>
              <a:rPr lang="en-US" altLang="ko-KR" sz="1200" dirty="0" err="1"/>
              <a:t>JButton</a:t>
            </a:r>
            <a:r>
              <a:rPr lang="en-US" altLang="ko-KR" sz="1200" dirty="0"/>
              <a:t>("Calculate</a:t>
            </a:r>
            <a:r>
              <a:rPr lang="en-US" altLang="ko-KR" sz="1200" dirty="0" smtClean="0"/>
              <a:t>"));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setSize</a:t>
            </a:r>
            <a:r>
              <a:rPr lang="en-US" altLang="ko-KR" sz="1200" dirty="0" smtClean="0"/>
              <a:t>(300</a:t>
            </a:r>
            <a:r>
              <a:rPr lang="en-US" altLang="ko-KR" sz="1200" dirty="0"/>
              <a:t>, 200); // </a:t>
            </a:r>
            <a:r>
              <a:rPr lang="ko-KR" altLang="en-US" sz="1200" dirty="0"/>
              <a:t>프레임 크기 </a:t>
            </a:r>
            <a:r>
              <a:rPr lang="en-US" altLang="ko-KR" sz="1200" dirty="0"/>
              <a:t>300x200 </a:t>
            </a:r>
            <a:r>
              <a:rPr lang="ko-KR" altLang="en-US" sz="1200" dirty="0"/>
              <a:t>설정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setVisible</a:t>
            </a:r>
            <a:r>
              <a:rPr lang="en-US" altLang="ko-KR" sz="1200" dirty="0" smtClean="0"/>
              <a:t>(true</a:t>
            </a:r>
            <a:r>
              <a:rPr lang="en-US" altLang="ko-KR" sz="1200" dirty="0"/>
              <a:t>); // </a:t>
            </a:r>
            <a:r>
              <a:rPr lang="ko-KR" altLang="en-US" sz="1200" dirty="0"/>
              <a:t>화면에 프레임 출력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public </a:t>
            </a:r>
            <a:r>
              <a:rPr lang="en-US" altLang="ko-KR" sz="1200" dirty="0"/>
              <a:t>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 smtClean="0"/>
              <a:t>		new </a:t>
            </a:r>
            <a:r>
              <a:rPr lang="en-US" altLang="ko-KR" sz="1200" dirty="0" err="1"/>
              <a:t>FlowLayoutEx</a:t>
            </a:r>
            <a:r>
              <a:rPr lang="en-US" altLang="ko-KR" sz="1200" dirty="0"/>
              <a:t>();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8-3 : </a:t>
            </a:r>
            <a:r>
              <a:rPr lang="en-US" altLang="ko-KR" dirty="0" err="1"/>
              <a:t>FlowLayout</a:t>
            </a:r>
            <a:r>
              <a:rPr lang="en-US" altLang="ko-KR" dirty="0"/>
              <a:t> </a:t>
            </a:r>
            <a:r>
              <a:rPr lang="ko-KR" altLang="en-US" dirty="0"/>
              <a:t>배치관리자 활용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365774" y="1811846"/>
            <a:ext cx="3038937" cy="2755003"/>
            <a:chOff x="5784752" y="1800425"/>
            <a:chExt cx="3038937" cy="275500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752" y="1800425"/>
              <a:ext cx="2857500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901834" y="4278429"/>
              <a:ext cx="19883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err="1" smtClean="0"/>
                <a:t>FlowLayout.LEFT</a:t>
              </a:r>
              <a:r>
                <a:rPr lang="ko-KR" altLang="en-US" sz="1200" dirty="0" smtClean="0"/>
                <a:t>로 정렬됨</a:t>
              </a:r>
              <a:endParaRPr lang="ko-KR" altLang="en-US" sz="1200" dirty="0"/>
            </a:p>
          </p:txBody>
        </p:sp>
        <p:cxnSp>
          <p:nvCxnSpPr>
            <p:cNvPr id="8" name="직선 화살표 연결선 7"/>
            <p:cNvCxnSpPr/>
            <p:nvPr/>
          </p:nvCxnSpPr>
          <p:spPr>
            <a:xfrm rot="5400000" flipH="1" flipV="1">
              <a:off x="5704565" y="3822113"/>
              <a:ext cx="857256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/>
            <p:nvPr/>
          </p:nvCxnSpPr>
          <p:spPr>
            <a:xfrm>
              <a:off x="6609111" y="3894345"/>
              <a:ext cx="285752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466235" y="3965783"/>
              <a:ext cx="1229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err="1" smtClean="0"/>
                <a:t>hGap</a:t>
              </a:r>
              <a:r>
                <a:rPr lang="en-US" altLang="ko-KR" sz="1200" dirty="0" smtClean="0"/>
                <a:t> , 30 </a:t>
              </a:r>
              <a:r>
                <a:rPr lang="ko-KR" altLang="en-US" sz="1200" dirty="0" smtClean="0"/>
                <a:t>픽셀</a:t>
              </a:r>
              <a:endParaRPr lang="ko-KR" altLang="en-US" sz="1200" dirty="0"/>
            </a:p>
          </p:txBody>
        </p:sp>
        <p:cxnSp>
          <p:nvCxnSpPr>
            <p:cNvPr id="20" name="직선 화살표 연결선 19"/>
            <p:cNvCxnSpPr/>
            <p:nvPr/>
          </p:nvCxnSpPr>
          <p:spPr>
            <a:xfrm rot="5400000">
              <a:off x="8525572" y="2929932"/>
              <a:ext cx="35719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961479" y="2699893"/>
              <a:ext cx="7168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err="1" smtClean="0"/>
                <a:t>vGap</a:t>
              </a:r>
              <a:r>
                <a:rPr lang="en-US" altLang="ko-KR" sz="1200" dirty="0" smtClean="0"/>
                <a:t>,</a:t>
              </a:r>
            </a:p>
            <a:p>
              <a:r>
                <a:rPr lang="en-US" altLang="ko-KR" sz="1200" dirty="0" smtClean="0"/>
                <a:t>40 </a:t>
              </a:r>
              <a:r>
                <a:rPr lang="ko-KR" altLang="en-US" sz="1200" dirty="0" smtClean="0"/>
                <a:t>픽셀</a:t>
              </a:r>
              <a:endParaRPr lang="ko-KR" altLang="en-US" sz="1200" dirty="0"/>
            </a:p>
          </p:txBody>
        </p:sp>
        <p:cxnSp>
          <p:nvCxnSpPr>
            <p:cNvPr id="23" name="직선 연결선 22"/>
            <p:cNvCxnSpPr/>
            <p:nvPr/>
          </p:nvCxnSpPr>
          <p:spPr>
            <a:xfrm>
              <a:off x="8252185" y="2751337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7752119" y="3108527"/>
              <a:ext cx="10715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 rot="5400000">
              <a:off x="6359078" y="3644312"/>
              <a:ext cx="50006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 rot="5400000">
              <a:off x="6644830" y="3644312"/>
              <a:ext cx="50006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00075" y="1340768"/>
            <a:ext cx="81646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FlowLayout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배치관리자를 사용하여 다음 그림과 같이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5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개의 버튼을 배치하라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74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자바의 </a:t>
            </a:r>
            <a:r>
              <a:rPr lang="en-US" altLang="ko-KR" dirty="0" smtClean="0"/>
              <a:t>GUI(Graphical User Interface)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GUI</a:t>
            </a:r>
            <a:r>
              <a:rPr lang="ko-KR" altLang="en-US" dirty="0"/>
              <a:t> </a:t>
            </a:r>
            <a:r>
              <a:rPr lang="ko-KR" altLang="en-US" dirty="0" smtClean="0"/>
              <a:t>응용프로그램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GUI</a:t>
            </a:r>
          </a:p>
          <a:p>
            <a:pPr lvl="2"/>
            <a:r>
              <a:rPr lang="ko-KR" altLang="en-US" dirty="0" smtClean="0"/>
              <a:t>사용자가 편리하게 입출력 할 수 있도록 그래픽으로 화면을 구성하고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마우스나 키보드로 입력 받을 수 있도록 지원하는 사용자 인터페이스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자바 언어에서 </a:t>
            </a:r>
            <a:r>
              <a:rPr lang="en-US" altLang="ko-KR" dirty="0" smtClean="0"/>
              <a:t>GUI </a:t>
            </a:r>
            <a:r>
              <a:rPr lang="ko-KR" altLang="en-US" dirty="0" smtClean="0"/>
              <a:t>응용프로그램 작성</a:t>
            </a:r>
            <a:endParaRPr lang="en-US" altLang="ko-KR" dirty="0" smtClean="0"/>
          </a:p>
          <a:p>
            <a:pPr lvl="2"/>
            <a:r>
              <a:rPr lang="en-US" altLang="ko-KR" dirty="0"/>
              <a:t>AWT</a:t>
            </a:r>
            <a:r>
              <a:rPr lang="ko-KR" altLang="en-US" dirty="0"/>
              <a:t>와 </a:t>
            </a:r>
            <a:r>
              <a:rPr lang="en-US" altLang="ko-KR" dirty="0"/>
              <a:t>Swing </a:t>
            </a:r>
            <a:r>
              <a:rPr lang="ko-KR" altLang="en-US" dirty="0"/>
              <a:t>패키지에 강력한 </a:t>
            </a:r>
            <a:r>
              <a:rPr lang="en-US" altLang="ko-KR" dirty="0" smtClean="0"/>
              <a:t>GUI </a:t>
            </a:r>
            <a:r>
              <a:rPr lang="ko-KR" altLang="en-US" dirty="0" smtClean="0"/>
              <a:t>컴포넌트 제공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쉬운 </a:t>
            </a:r>
            <a:r>
              <a:rPr lang="en-US" altLang="ko-KR" dirty="0" smtClean="0"/>
              <a:t>GUI </a:t>
            </a:r>
            <a:r>
              <a:rPr lang="ko-KR" altLang="en-US" dirty="0" smtClean="0"/>
              <a:t>프로그래밍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AWT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Swing </a:t>
            </a:r>
            <a:r>
              <a:rPr lang="ko-KR" altLang="en-US" dirty="0" smtClean="0"/>
              <a:t>패키지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AWT(Abstract Windowing Toolkit) </a:t>
            </a:r>
            <a:r>
              <a:rPr lang="ko-KR" altLang="en-US" dirty="0" smtClean="0"/>
              <a:t>패키지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자바가 처음 나았을 때부터 배포된 </a:t>
            </a:r>
            <a:r>
              <a:rPr lang="en-US" altLang="ko-KR" dirty="0" smtClean="0"/>
              <a:t>GUI </a:t>
            </a:r>
            <a:r>
              <a:rPr lang="ko-KR" altLang="en-US" dirty="0" smtClean="0"/>
              <a:t>패키지</a:t>
            </a:r>
            <a:r>
              <a:rPr lang="en-US" altLang="ko-KR" dirty="0" smtClean="0"/>
              <a:t>, </a:t>
            </a:r>
            <a:r>
              <a:rPr lang="ko-KR" altLang="en-US" dirty="0"/>
              <a:t>최근에는 거의 사용하지 않음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AWT </a:t>
            </a:r>
            <a:r>
              <a:rPr lang="ko-KR" altLang="en-US" dirty="0" smtClean="0"/>
              <a:t>컴포넌트는 중량 컴포넌트</a:t>
            </a:r>
            <a:r>
              <a:rPr lang="en-US" altLang="ko-KR" dirty="0" smtClean="0"/>
              <a:t>(heavy weight component)</a:t>
            </a:r>
          </a:p>
          <a:p>
            <a:pPr lvl="3"/>
            <a:r>
              <a:rPr lang="en-US" altLang="ko-KR" dirty="0" smtClean="0"/>
              <a:t>AWT</a:t>
            </a:r>
            <a:r>
              <a:rPr lang="ko-KR" altLang="en-US" dirty="0"/>
              <a:t> </a:t>
            </a:r>
            <a:r>
              <a:rPr lang="ko-KR" altLang="en-US" dirty="0" smtClean="0"/>
              <a:t>컴포넌트의 그리기는 운영체제에 의해 이루어지</a:t>
            </a:r>
            <a:r>
              <a:rPr lang="ko-KR" altLang="en-US" dirty="0"/>
              <a:t>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운영체제에 의 자원을 많이 소모하고 부담을 줌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운영체제가 직접 그리기 때문에 속도는 빠름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Swing </a:t>
            </a:r>
            <a:r>
              <a:rPr lang="ko-KR" altLang="en-US" dirty="0" smtClean="0"/>
              <a:t>패키지</a:t>
            </a:r>
            <a:endParaRPr lang="en-US" altLang="ko-KR" dirty="0" smtClean="0"/>
          </a:p>
          <a:p>
            <a:pPr lvl="2"/>
            <a:r>
              <a:rPr lang="en-US" altLang="ko-KR" dirty="0"/>
              <a:t>AWT </a:t>
            </a:r>
            <a:r>
              <a:rPr lang="ko-KR" altLang="en-US" dirty="0"/>
              <a:t>기술을 기반으로 작성된 자바 라이브러리</a:t>
            </a:r>
            <a:endParaRPr lang="en-US" altLang="ko-KR" dirty="0"/>
          </a:p>
          <a:p>
            <a:pPr lvl="2"/>
            <a:r>
              <a:rPr lang="ko-KR" altLang="en-US" dirty="0"/>
              <a:t>모든 </a:t>
            </a:r>
            <a:r>
              <a:rPr lang="en-US" altLang="ko-KR" dirty="0"/>
              <a:t>AWT </a:t>
            </a:r>
            <a:r>
              <a:rPr lang="ko-KR" altLang="en-US" dirty="0"/>
              <a:t>기능 </a:t>
            </a:r>
            <a:r>
              <a:rPr lang="en-US" altLang="ko-KR" dirty="0"/>
              <a:t>+ </a:t>
            </a:r>
            <a:r>
              <a:rPr lang="ko-KR" altLang="en-US" dirty="0"/>
              <a:t>추가된 풍부하고 화려한 고급 컴포넌트</a:t>
            </a:r>
            <a:endParaRPr lang="en-US" altLang="ko-KR" dirty="0"/>
          </a:p>
          <a:p>
            <a:pPr lvl="2"/>
            <a:r>
              <a:rPr lang="en-US" altLang="ko-KR" dirty="0" smtClean="0"/>
              <a:t>AWT </a:t>
            </a:r>
            <a:r>
              <a:rPr lang="ko-KR" altLang="en-US" dirty="0" smtClean="0"/>
              <a:t>컴포넌트를 모두 스윙으로 </a:t>
            </a:r>
            <a:r>
              <a:rPr lang="ko-KR" altLang="en-US" dirty="0" err="1" smtClean="0"/>
              <a:t>재작성</a:t>
            </a:r>
            <a:r>
              <a:rPr lang="en-US" altLang="ko-KR" dirty="0" smtClean="0"/>
              <a:t>. AWT </a:t>
            </a:r>
            <a:r>
              <a:rPr lang="ko-KR" altLang="en-US" dirty="0" smtClean="0"/>
              <a:t>컴포넌트 이름 앞에 </a:t>
            </a:r>
            <a:r>
              <a:rPr lang="en-US" altLang="ko-KR" dirty="0" smtClean="0"/>
              <a:t>J</a:t>
            </a:r>
            <a:r>
              <a:rPr lang="ko-KR" altLang="en-US" dirty="0" smtClean="0"/>
              <a:t>자</a:t>
            </a:r>
            <a:r>
              <a:rPr lang="ko-KR" altLang="en-US" dirty="0"/>
              <a:t>를</a:t>
            </a:r>
            <a:r>
              <a:rPr lang="ko-KR" altLang="en-US" dirty="0" smtClean="0"/>
              <a:t> 덧붙임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순수 </a:t>
            </a:r>
            <a:r>
              <a:rPr lang="ko-KR" altLang="en-US" dirty="0"/>
              <a:t>자바 언어로 </a:t>
            </a:r>
            <a:r>
              <a:rPr lang="ko-KR" altLang="en-US" dirty="0" smtClean="0"/>
              <a:t>구현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스윙 컴포넌트는 경량 컴포넌트</a:t>
            </a:r>
            <a:r>
              <a:rPr lang="en-US" altLang="ko-KR" dirty="0" smtClean="0"/>
              <a:t>(light weight component)</a:t>
            </a:r>
          </a:p>
          <a:p>
            <a:pPr lvl="3"/>
            <a:r>
              <a:rPr lang="ko-KR" altLang="en-US" dirty="0" smtClean="0"/>
              <a:t>스윙 컴포넌트는 운영체제의 도움을 받지 않고 직접 그리기 때문에 운영체제에 부담주지 않음</a:t>
            </a:r>
            <a:endParaRPr lang="en-US" altLang="ko-KR" dirty="0"/>
          </a:p>
          <a:p>
            <a:pPr lvl="2"/>
            <a:r>
              <a:rPr lang="ko-KR" altLang="en-US" dirty="0" smtClean="0"/>
              <a:t>현재 자바의 </a:t>
            </a:r>
            <a:r>
              <a:rPr lang="en-US" altLang="ko-KR" dirty="0" smtClean="0"/>
              <a:t>GUI</a:t>
            </a:r>
            <a:r>
              <a:rPr lang="ko-KR" altLang="en-US" dirty="0" smtClean="0"/>
              <a:t>로 사용됨</a:t>
            </a:r>
            <a:endParaRPr lang="en-US" altLang="ko-KR" dirty="0"/>
          </a:p>
          <a:p>
            <a:pPr lvl="2"/>
            <a:endParaRPr lang="en-US" altLang="ko-KR" dirty="0" smtClean="0"/>
          </a:p>
          <a:p>
            <a:pPr lvl="3"/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17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BorderLayout</a:t>
            </a:r>
            <a:r>
              <a:rPr lang="en-US" altLang="ko-KR" dirty="0" smtClean="0"/>
              <a:t> </a:t>
            </a:r>
            <a:r>
              <a:rPr lang="ko-KR" altLang="en-US" dirty="0" smtClean="0"/>
              <a:t>배치관리자</a:t>
            </a:r>
            <a:endParaRPr lang="ko-KR" altLang="en-US" dirty="0"/>
          </a:p>
        </p:txBody>
      </p:sp>
      <p:sp>
        <p:nvSpPr>
          <p:cNvPr id="4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2359164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배치방법</a:t>
            </a:r>
            <a:endParaRPr lang="en-US" altLang="ko-KR" sz="2000" dirty="0" smtClean="0"/>
          </a:p>
          <a:p>
            <a:pPr lvl="1"/>
            <a:r>
              <a:rPr lang="ko-KR" altLang="en-US" sz="1800" dirty="0" smtClean="0"/>
              <a:t>컨테이너 공간을 </a:t>
            </a:r>
            <a:r>
              <a:rPr lang="en-US" altLang="ko-KR" sz="1800" dirty="0" smtClean="0"/>
              <a:t>5 </a:t>
            </a:r>
            <a:r>
              <a:rPr lang="ko-KR" altLang="en-US" sz="1800" dirty="0" smtClean="0"/>
              <a:t>구역으로 분할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배치</a:t>
            </a:r>
            <a:endParaRPr lang="en-US" altLang="ko-KR" sz="1800" dirty="0" smtClean="0"/>
          </a:p>
          <a:p>
            <a:pPr lvl="2"/>
            <a:r>
              <a:rPr lang="ko-KR" altLang="en-US" sz="1600" dirty="0" smtClean="0"/>
              <a:t>동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남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북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중앙</a:t>
            </a:r>
            <a:endParaRPr lang="en-US" altLang="ko-KR" sz="1600" dirty="0" smtClean="0"/>
          </a:p>
          <a:p>
            <a:pPr lvl="1"/>
            <a:r>
              <a:rPr lang="ko-KR" altLang="en-US" sz="1800" dirty="0" smtClean="0"/>
              <a:t>배치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방법</a:t>
            </a:r>
            <a:endParaRPr lang="en-US" altLang="ko-KR" sz="1800" dirty="0" smtClean="0"/>
          </a:p>
          <a:p>
            <a:pPr lvl="2"/>
            <a:r>
              <a:rPr lang="en-US" altLang="ko-KR" sz="1600" dirty="0" smtClean="0"/>
              <a:t>add(Component comp, 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index)</a:t>
            </a:r>
          </a:p>
          <a:p>
            <a:pPr lvl="3"/>
            <a:r>
              <a:rPr lang="en-US" altLang="ko-KR" sz="1200" dirty="0" smtClean="0"/>
              <a:t>comp</a:t>
            </a:r>
            <a:r>
              <a:rPr lang="ko-KR" altLang="en-US" sz="1200" dirty="0" smtClean="0"/>
              <a:t>를 </a:t>
            </a:r>
            <a:r>
              <a:rPr lang="en-US" altLang="ko-KR" sz="1200" dirty="0" smtClean="0"/>
              <a:t>index</a:t>
            </a:r>
            <a:r>
              <a:rPr lang="ko-KR" altLang="en-US" sz="1200" dirty="0" smtClean="0"/>
              <a:t>의 공간에 배치</a:t>
            </a:r>
            <a:endParaRPr lang="en-US" altLang="ko-KR" sz="1200" dirty="0" smtClean="0"/>
          </a:p>
        </p:txBody>
      </p:sp>
      <p:sp>
        <p:nvSpPr>
          <p:cNvPr id="3" name="직사각형 2"/>
          <p:cNvSpPr/>
          <p:nvPr/>
        </p:nvSpPr>
        <p:spPr>
          <a:xfrm>
            <a:off x="4860032" y="4392016"/>
            <a:ext cx="4134818" cy="577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050" b="1" dirty="0" err="1"/>
              <a:t>container.setLayout</a:t>
            </a:r>
            <a:r>
              <a:rPr lang="en-US" altLang="ko-KR" sz="1050" b="1" dirty="0"/>
              <a:t>(new </a:t>
            </a:r>
            <a:r>
              <a:rPr lang="en-US" altLang="ko-KR" sz="1050" b="1" dirty="0" err="1"/>
              <a:t>BorderLayout</a:t>
            </a:r>
            <a:r>
              <a:rPr lang="en-US" altLang="ko-KR" sz="1050" b="1" dirty="0"/>
              <a:t>());</a:t>
            </a:r>
          </a:p>
          <a:p>
            <a:r>
              <a:rPr lang="en-US" altLang="ko-KR" sz="1050" dirty="0" err="1"/>
              <a:t>container.add</a:t>
            </a:r>
            <a:r>
              <a:rPr lang="en-US" altLang="ko-KR" sz="1050" dirty="0"/>
              <a:t>(new </a:t>
            </a:r>
            <a:r>
              <a:rPr lang="en-US" altLang="ko-KR" sz="1050" dirty="0" err="1"/>
              <a:t>JButton</a:t>
            </a:r>
            <a:r>
              <a:rPr lang="en-US" altLang="ko-KR" sz="1050" dirty="0"/>
              <a:t>("div"), </a:t>
            </a:r>
            <a:r>
              <a:rPr lang="en-US" altLang="ko-KR" sz="1050" b="1" dirty="0" err="1" smtClean="0"/>
              <a:t>BorderLayout.WEST</a:t>
            </a:r>
            <a:r>
              <a:rPr lang="en-US" altLang="ko-KR" sz="1050" dirty="0"/>
              <a:t>);</a:t>
            </a:r>
          </a:p>
          <a:p>
            <a:r>
              <a:rPr lang="en-US" altLang="ko-KR" sz="1050" dirty="0" err="1"/>
              <a:t>container.add</a:t>
            </a:r>
            <a:r>
              <a:rPr lang="en-US" altLang="ko-KR" sz="1050" dirty="0"/>
              <a:t>(new </a:t>
            </a:r>
            <a:r>
              <a:rPr lang="en-US" altLang="ko-KR" sz="1050" dirty="0" err="1"/>
              <a:t>JButton</a:t>
            </a:r>
            <a:r>
              <a:rPr lang="en-US" altLang="ko-KR" sz="1050" dirty="0"/>
              <a:t>("Calculate</a:t>
            </a:r>
            <a:r>
              <a:rPr lang="en-US" altLang="ko-KR" sz="1050" dirty="0" smtClean="0"/>
              <a:t>"), </a:t>
            </a:r>
            <a:r>
              <a:rPr lang="en-US" altLang="ko-KR" sz="1050" b="1" dirty="0" err="1" smtClean="0"/>
              <a:t>BorderLayout.CENTER</a:t>
            </a:r>
            <a:r>
              <a:rPr lang="en-US" altLang="ko-KR" sz="1050" dirty="0"/>
              <a:t>);</a:t>
            </a:r>
            <a:endParaRPr lang="ko-KR" altLang="en-US" sz="1050" dirty="0"/>
          </a:p>
        </p:txBody>
      </p:sp>
      <p:grpSp>
        <p:nvGrpSpPr>
          <p:cNvPr id="6" name="그룹 5"/>
          <p:cNvGrpSpPr/>
          <p:nvPr/>
        </p:nvGrpSpPr>
        <p:grpSpPr>
          <a:xfrm>
            <a:off x="157686" y="3580976"/>
            <a:ext cx="5422117" cy="2747714"/>
            <a:chOff x="1707296" y="3595240"/>
            <a:chExt cx="5422117" cy="2747714"/>
          </a:xfrm>
        </p:grpSpPr>
        <p:sp>
          <p:nvSpPr>
            <p:cNvPr id="8" name="직사각형 7"/>
            <p:cNvSpPr/>
            <p:nvPr/>
          </p:nvSpPr>
          <p:spPr>
            <a:xfrm>
              <a:off x="1707296" y="5788956"/>
              <a:ext cx="16404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err="1" smtClean="0"/>
                <a:t>BorderLayout.WEST</a:t>
              </a:r>
              <a:endParaRPr lang="ko-KR" altLang="en-US" sz="1200" dirty="0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744" y="3982402"/>
              <a:ext cx="2857500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2989723" y="3605803"/>
              <a:ext cx="182872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err="1" smtClean="0"/>
                <a:t>BorderLayout.NORTH</a:t>
              </a:r>
              <a:endParaRPr lang="ko-KR" altLang="en-US" sz="1200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257543" y="6065955"/>
              <a:ext cx="181695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err="1" smtClean="0"/>
                <a:t>BorderLayout.SOUTH</a:t>
              </a:r>
              <a:endParaRPr lang="ko-KR" altLang="en-US" sz="1200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222793" y="3595240"/>
              <a:ext cx="17149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err="1" smtClean="0"/>
                <a:t>BorderLayout.EAST</a:t>
              </a:r>
              <a:endParaRPr lang="ko-KR" altLang="en-US" sz="1200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5281074" y="6051691"/>
              <a:ext cx="184833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err="1" smtClean="0"/>
                <a:t>BorderLayout.CENTER</a:t>
              </a:r>
              <a:endParaRPr lang="ko-KR" altLang="en-US" sz="1200" dirty="0"/>
            </a:p>
          </p:txBody>
        </p:sp>
        <p:cxnSp>
          <p:nvCxnSpPr>
            <p:cNvPr id="13" name="직선 화살표 연결선 12"/>
            <p:cNvCxnSpPr/>
            <p:nvPr/>
          </p:nvCxnSpPr>
          <p:spPr>
            <a:xfrm>
              <a:off x="3713484" y="3882802"/>
              <a:ext cx="0" cy="50601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/>
            <p:nvPr/>
          </p:nvCxnSpPr>
          <p:spPr>
            <a:xfrm flipV="1">
              <a:off x="3713484" y="5674696"/>
              <a:ext cx="0" cy="37954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/>
            <p:nvPr/>
          </p:nvCxnSpPr>
          <p:spPr>
            <a:xfrm flipV="1">
              <a:off x="5999500" y="3872240"/>
              <a:ext cx="0" cy="1157926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/>
            <p:nvPr/>
          </p:nvCxnSpPr>
          <p:spPr>
            <a:xfrm>
              <a:off x="5213682" y="5315918"/>
              <a:ext cx="414449" cy="73832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꺾인 연결선 13"/>
            <p:cNvCxnSpPr/>
            <p:nvPr/>
          </p:nvCxnSpPr>
          <p:spPr>
            <a:xfrm rot="5400000" flipH="1" flipV="1">
              <a:off x="2621359" y="4909533"/>
              <a:ext cx="736728" cy="1055436"/>
            </a:xfrm>
            <a:prstGeom prst="bentConnector2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4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BorderLayout </a:t>
            </a:r>
            <a:r>
              <a:rPr lang="ko-KR" altLang="en-US" smtClean="0"/>
              <a:t>생성자와 </a:t>
            </a:r>
            <a:r>
              <a:rPr lang="en-US" altLang="ko-KR" smtClean="0"/>
              <a:t>add() </a:t>
            </a:r>
            <a:r>
              <a:rPr lang="ko-KR" altLang="en-US" smtClean="0"/>
              <a:t>메소드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생성자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BorderLayout</a:t>
            </a:r>
            <a:r>
              <a:rPr lang="en-US" altLang="ko-KR" dirty="0" smtClean="0"/>
              <a:t>()</a:t>
            </a:r>
          </a:p>
          <a:p>
            <a:pPr lvl="1"/>
            <a:r>
              <a:rPr lang="en-US" altLang="ko-KR" dirty="0" err="1" smtClean="0"/>
              <a:t>BorderLayout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hGap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vGap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err="1" smtClean="0"/>
              <a:t>hGap</a:t>
            </a:r>
            <a:r>
              <a:rPr lang="en-US" altLang="ko-KR" dirty="0" smtClean="0"/>
              <a:t> : </a:t>
            </a:r>
            <a:r>
              <a:rPr lang="ko-KR" altLang="en-US" dirty="0" smtClean="0"/>
              <a:t>좌우 두 컴포넌트 사이의 수평 간격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픽셀 단위</a:t>
            </a:r>
            <a:r>
              <a:rPr lang="en-US" altLang="ko-KR" dirty="0" smtClean="0"/>
              <a:t>(</a:t>
            </a:r>
            <a:r>
              <a:rPr lang="ko-KR" altLang="en-US" dirty="0" smtClean="0"/>
              <a:t>디폴트 </a:t>
            </a:r>
            <a:r>
              <a:rPr lang="en-US" altLang="ko-KR" dirty="0" smtClean="0"/>
              <a:t>: 0)</a:t>
            </a:r>
          </a:p>
          <a:p>
            <a:pPr lvl="2"/>
            <a:r>
              <a:rPr lang="en-US" altLang="ko-KR" dirty="0" err="1" smtClean="0"/>
              <a:t>vGap</a:t>
            </a:r>
            <a:r>
              <a:rPr lang="en-US" altLang="ko-KR" dirty="0" smtClean="0"/>
              <a:t> : </a:t>
            </a:r>
            <a:r>
              <a:rPr lang="ko-KR" altLang="en-US" dirty="0" smtClean="0"/>
              <a:t>상하 두 컴포넌트 사이의 수직 간격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픽셀 단위</a:t>
            </a:r>
            <a:r>
              <a:rPr lang="en-US" altLang="ko-KR" dirty="0" smtClean="0"/>
              <a:t>(</a:t>
            </a:r>
            <a:r>
              <a:rPr lang="ko-KR" altLang="en-US" dirty="0" smtClean="0"/>
              <a:t>디폴트 </a:t>
            </a:r>
            <a:r>
              <a:rPr lang="en-US" altLang="ko-KR" dirty="0" smtClean="0"/>
              <a:t>: 0)</a:t>
            </a:r>
          </a:p>
          <a:p>
            <a:pPr lvl="2"/>
            <a:endParaRPr lang="ko-KR" altLang="en-US" dirty="0" smtClean="0"/>
          </a:p>
          <a:p>
            <a:r>
              <a:rPr lang="en-US" altLang="ko-KR" dirty="0" smtClean="0"/>
              <a:t>add() </a:t>
            </a:r>
            <a:r>
              <a:rPr lang="ko-KR" altLang="en-US" dirty="0" err="1" smtClean="0"/>
              <a:t>메소드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void add(Component comp,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index) </a:t>
            </a:r>
          </a:p>
          <a:p>
            <a:pPr lvl="2"/>
            <a:r>
              <a:rPr lang="en-US" altLang="ko-KR" dirty="0" smtClean="0"/>
              <a:t>comp </a:t>
            </a:r>
            <a:r>
              <a:rPr lang="ko-KR" altLang="en-US" dirty="0" smtClean="0"/>
              <a:t>컴포넌트를 </a:t>
            </a:r>
            <a:r>
              <a:rPr lang="en-US" altLang="ko-KR" dirty="0" smtClean="0"/>
              <a:t>index </a:t>
            </a:r>
            <a:r>
              <a:rPr lang="ko-KR" altLang="en-US" dirty="0" smtClean="0"/>
              <a:t>위치에 삽입한다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index : </a:t>
            </a:r>
            <a:r>
              <a:rPr lang="ko-KR" altLang="en-US" dirty="0" smtClean="0"/>
              <a:t>컴포넌트의 위치</a:t>
            </a:r>
          </a:p>
          <a:p>
            <a:pPr marL="685800" lvl="2" indent="0">
              <a:buNone/>
            </a:pPr>
            <a:r>
              <a:rPr lang="ko-KR" altLang="en-US" dirty="0" smtClean="0"/>
              <a:t>            동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BorderLayout.EAST</a:t>
            </a:r>
            <a:r>
              <a:rPr lang="en-US" altLang="ko-KR" dirty="0" smtClean="0"/>
              <a:t>      </a:t>
            </a:r>
            <a:r>
              <a:rPr lang="ko-KR" altLang="en-US" dirty="0" smtClean="0"/>
              <a:t>서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BorderLayout.WEST</a:t>
            </a:r>
            <a:endParaRPr lang="en-US" altLang="ko-KR" dirty="0" smtClean="0"/>
          </a:p>
          <a:p>
            <a:pPr marL="685800" lvl="2" indent="0">
              <a:buNone/>
            </a:pPr>
            <a:r>
              <a:rPr lang="ko-KR" altLang="en-US" dirty="0" smtClean="0"/>
              <a:t>            남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BorderLayout.SOUTH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북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BorderLayout.NORTH</a:t>
            </a:r>
            <a:endParaRPr lang="en-US" altLang="ko-KR" dirty="0" smtClean="0"/>
          </a:p>
          <a:p>
            <a:pPr marL="685800" lvl="2" indent="0">
              <a:buNone/>
            </a:pPr>
            <a:r>
              <a:rPr lang="ko-KR" altLang="en-US" dirty="0" smtClean="0"/>
              <a:t>            중앙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BorderLayout.CENTER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1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8-4 : </a:t>
            </a:r>
            <a:r>
              <a:rPr lang="en-US" altLang="ko-KR" dirty="0" err="1"/>
              <a:t>BorderLayout</a:t>
            </a:r>
            <a:r>
              <a:rPr lang="en-US" altLang="ko-KR" dirty="0"/>
              <a:t> </a:t>
            </a:r>
            <a:r>
              <a:rPr lang="ko-KR" altLang="en-US" dirty="0"/>
              <a:t>배치관리자 활용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37812" y="1710099"/>
            <a:ext cx="5328592" cy="48936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import </a:t>
            </a:r>
            <a:r>
              <a:rPr lang="en-US" altLang="ko-KR" sz="1200" dirty="0" err="1"/>
              <a:t>javax.swing</a:t>
            </a:r>
            <a:r>
              <a:rPr lang="en-US" altLang="ko-KR" sz="1200" dirty="0"/>
              <a:t>.*;</a:t>
            </a:r>
          </a:p>
          <a:p>
            <a:pPr defTabSz="180000"/>
            <a:r>
              <a:rPr lang="en-US" altLang="ko-KR" sz="1200" dirty="0"/>
              <a:t>import </a:t>
            </a:r>
            <a:r>
              <a:rPr lang="en-US" altLang="ko-KR" sz="1200" dirty="0" err="1"/>
              <a:t>java.awt</a:t>
            </a:r>
            <a:r>
              <a:rPr lang="en-US" altLang="ko-KR" sz="1200" dirty="0" smtClean="0"/>
              <a:t>.*;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/>
              <a:t>public class </a:t>
            </a:r>
            <a:r>
              <a:rPr lang="en-US" altLang="ko-KR" sz="1200" dirty="0" err="1"/>
              <a:t>BorderLayoutEx</a:t>
            </a:r>
            <a:r>
              <a:rPr lang="en-US" altLang="ko-KR" sz="1200" dirty="0"/>
              <a:t> extends </a:t>
            </a:r>
            <a:r>
              <a:rPr lang="en-US" altLang="ko-KR" sz="1200" dirty="0" err="1"/>
              <a:t>JFrame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BorderLayoutEx</a:t>
            </a:r>
            <a:r>
              <a:rPr lang="en-US" altLang="ko-KR" sz="1200" dirty="0"/>
              <a:t>() {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setTitle</a:t>
            </a:r>
            <a:r>
              <a:rPr lang="en-US" altLang="ko-KR" sz="1200" dirty="0"/>
              <a:t>("</a:t>
            </a:r>
            <a:r>
              <a:rPr lang="en-US" altLang="ko-KR" sz="1200" dirty="0" err="1"/>
              <a:t>BorderLayout</a:t>
            </a:r>
            <a:r>
              <a:rPr lang="en-US" altLang="ko-KR" sz="1200" dirty="0"/>
              <a:t> </a:t>
            </a:r>
            <a:r>
              <a:rPr lang="ko-KR" altLang="en-US" sz="1200" dirty="0"/>
              <a:t>예제</a:t>
            </a:r>
            <a:r>
              <a:rPr lang="en-US" altLang="ko-KR" sz="1200" dirty="0"/>
              <a:t>");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setDefaultCloseOperation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JFrame.EXIT_ON_CLOSE</a:t>
            </a:r>
            <a:r>
              <a:rPr lang="en-US" altLang="ko-KR" sz="1200" dirty="0"/>
              <a:t>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smtClean="0"/>
              <a:t>Container </a:t>
            </a:r>
            <a:r>
              <a:rPr lang="en-US" altLang="ko-KR" sz="1200" b="1" dirty="0" err="1"/>
              <a:t>contentPane</a:t>
            </a:r>
            <a:r>
              <a:rPr lang="en-US" altLang="ko-KR" sz="1200" b="1" dirty="0"/>
              <a:t> = </a:t>
            </a:r>
            <a:r>
              <a:rPr lang="en-US" altLang="ko-KR" sz="1200" b="1" dirty="0" err="1"/>
              <a:t>getContentPane</a:t>
            </a:r>
            <a:r>
              <a:rPr lang="en-US" altLang="ko-KR" sz="1200" b="1" dirty="0"/>
              <a:t>(); </a:t>
            </a:r>
            <a:r>
              <a:rPr lang="en-US" altLang="ko-KR" sz="1200" dirty="0"/>
              <a:t>// </a:t>
            </a:r>
            <a:r>
              <a:rPr lang="ko-KR" altLang="en-US" sz="1200" dirty="0" err="1"/>
              <a:t>컨텐트팬</a:t>
            </a:r>
            <a:r>
              <a:rPr lang="ko-KR" altLang="en-US" sz="1200" dirty="0"/>
              <a:t> 알아내기</a:t>
            </a:r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// </a:t>
            </a:r>
            <a:r>
              <a:rPr lang="ko-KR" altLang="en-US" sz="1200" dirty="0" err="1"/>
              <a:t>컨텐트팬에</a:t>
            </a:r>
            <a:r>
              <a:rPr lang="ko-KR" altLang="en-US" sz="1200" dirty="0"/>
              <a:t> </a:t>
            </a:r>
            <a:r>
              <a:rPr lang="en-US" altLang="ko-KR" sz="1200" dirty="0" err="1"/>
              <a:t>BorderLayout</a:t>
            </a:r>
            <a:r>
              <a:rPr lang="en-US" altLang="ko-KR" sz="1200" dirty="0"/>
              <a:t> </a:t>
            </a:r>
            <a:r>
              <a:rPr lang="ko-KR" altLang="en-US" sz="1200" dirty="0"/>
              <a:t>배치관리자 설정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err="1" smtClean="0"/>
              <a:t>contentPane.setLayout</a:t>
            </a:r>
            <a:r>
              <a:rPr lang="en-US" altLang="ko-KR" sz="1200" b="1" dirty="0" smtClean="0"/>
              <a:t>(new </a:t>
            </a:r>
            <a:r>
              <a:rPr lang="en-US" altLang="ko-KR" sz="1200" b="1" dirty="0" err="1"/>
              <a:t>BorderLayout</a:t>
            </a:r>
            <a:r>
              <a:rPr lang="en-US" altLang="ko-KR" sz="1200" b="1" dirty="0"/>
              <a:t>(30, 20));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contentPane.add</a:t>
            </a:r>
            <a:r>
              <a:rPr lang="en-US" altLang="ko-KR" sz="1200" dirty="0" smtClean="0"/>
              <a:t>(new </a:t>
            </a:r>
            <a:r>
              <a:rPr lang="en-US" altLang="ko-KR" sz="1200" dirty="0" err="1"/>
              <a:t>JButton</a:t>
            </a:r>
            <a:r>
              <a:rPr lang="en-US" altLang="ko-KR" sz="1200" dirty="0"/>
              <a:t>("Calculate"), </a:t>
            </a:r>
            <a:r>
              <a:rPr lang="en-US" altLang="ko-KR" sz="1200" dirty="0" err="1"/>
              <a:t>BorderLayout.CENTER</a:t>
            </a:r>
            <a:r>
              <a:rPr lang="en-US" altLang="ko-KR" sz="1200" dirty="0"/>
              <a:t>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contentPane.add</a:t>
            </a:r>
            <a:r>
              <a:rPr lang="en-US" altLang="ko-KR" sz="1200" dirty="0" smtClean="0"/>
              <a:t>(new </a:t>
            </a:r>
            <a:r>
              <a:rPr lang="en-US" altLang="ko-KR" sz="1200" dirty="0" err="1"/>
              <a:t>JButton</a:t>
            </a:r>
            <a:r>
              <a:rPr lang="en-US" altLang="ko-KR" sz="1200" dirty="0"/>
              <a:t>("add"), </a:t>
            </a:r>
            <a:r>
              <a:rPr lang="en-US" altLang="ko-KR" sz="1200" dirty="0" err="1"/>
              <a:t>BorderLayout.NORTH</a:t>
            </a:r>
            <a:r>
              <a:rPr lang="en-US" altLang="ko-KR" sz="1200" dirty="0"/>
              <a:t>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contentPane.add</a:t>
            </a:r>
            <a:r>
              <a:rPr lang="en-US" altLang="ko-KR" sz="1200" dirty="0" smtClean="0"/>
              <a:t>(new </a:t>
            </a:r>
            <a:r>
              <a:rPr lang="en-US" altLang="ko-KR" sz="1200" dirty="0" err="1"/>
              <a:t>JButton</a:t>
            </a:r>
            <a:r>
              <a:rPr lang="en-US" altLang="ko-KR" sz="1200" dirty="0"/>
              <a:t>("sub"), </a:t>
            </a:r>
            <a:r>
              <a:rPr lang="en-US" altLang="ko-KR" sz="1200" dirty="0" err="1"/>
              <a:t>BorderLayout.SOUTH</a:t>
            </a:r>
            <a:r>
              <a:rPr lang="en-US" altLang="ko-KR" sz="1200" dirty="0"/>
              <a:t>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contentPane.add</a:t>
            </a:r>
            <a:r>
              <a:rPr lang="en-US" altLang="ko-KR" sz="1200" dirty="0" smtClean="0"/>
              <a:t>(new </a:t>
            </a:r>
            <a:r>
              <a:rPr lang="en-US" altLang="ko-KR" sz="1200" dirty="0" err="1"/>
              <a:t>JButton</a:t>
            </a:r>
            <a:r>
              <a:rPr lang="en-US" altLang="ko-KR" sz="1200" dirty="0"/>
              <a:t>("</a:t>
            </a:r>
            <a:r>
              <a:rPr lang="en-US" altLang="ko-KR" sz="1200" dirty="0" err="1"/>
              <a:t>mul</a:t>
            </a:r>
            <a:r>
              <a:rPr lang="en-US" altLang="ko-KR" sz="1200" dirty="0"/>
              <a:t>"), </a:t>
            </a:r>
            <a:r>
              <a:rPr lang="en-US" altLang="ko-KR" sz="1200" dirty="0" err="1"/>
              <a:t>BorderLayout.EAST</a:t>
            </a:r>
            <a:r>
              <a:rPr lang="en-US" altLang="ko-KR" sz="1200" dirty="0"/>
              <a:t>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err="1" smtClean="0"/>
              <a:t>contentPane.add</a:t>
            </a:r>
            <a:r>
              <a:rPr lang="en-US" altLang="ko-KR" sz="1200" b="1" dirty="0" smtClean="0"/>
              <a:t>(new </a:t>
            </a:r>
            <a:r>
              <a:rPr lang="en-US" altLang="ko-KR" sz="1200" b="1" dirty="0" err="1"/>
              <a:t>JButton</a:t>
            </a:r>
            <a:r>
              <a:rPr lang="en-US" altLang="ko-KR" sz="1200" b="1" dirty="0"/>
              <a:t>("div"), </a:t>
            </a:r>
            <a:r>
              <a:rPr lang="en-US" altLang="ko-KR" sz="1200" b="1" dirty="0" err="1"/>
              <a:t>BorderLayout.WEST</a:t>
            </a:r>
            <a:r>
              <a:rPr lang="en-US" altLang="ko-KR" sz="1200" b="1" dirty="0"/>
              <a:t>);</a:t>
            </a:r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setSize</a:t>
            </a:r>
            <a:r>
              <a:rPr lang="en-US" altLang="ko-KR" sz="1200" dirty="0" smtClean="0"/>
              <a:t>(300</a:t>
            </a:r>
            <a:r>
              <a:rPr lang="en-US" altLang="ko-KR" sz="1200" dirty="0"/>
              <a:t>, 200); // </a:t>
            </a:r>
            <a:r>
              <a:rPr lang="ko-KR" altLang="en-US" sz="1200" dirty="0"/>
              <a:t>프레임 크기 </a:t>
            </a:r>
            <a:r>
              <a:rPr lang="en-US" altLang="ko-KR" sz="1200" dirty="0"/>
              <a:t>300x200 </a:t>
            </a:r>
            <a:r>
              <a:rPr lang="ko-KR" altLang="en-US" sz="1200" dirty="0"/>
              <a:t>설정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setVisible</a:t>
            </a:r>
            <a:r>
              <a:rPr lang="en-US" altLang="ko-KR" sz="1200" dirty="0" smtClean="0"/>
              <a:t>(true</a:t>
            </a:r>
            <a:r>
              <a:rPr lang="en-US" altLang="ko-KR" sz="1200" dirty="0"/>
              <a:t>); // </a:t>
            </a:r>
            <a:r>
              <a:rPr lang="ko-KR" altLang="en-US" sz="1200" dirty="0"/>
              <a:t>프레임을 화면에 출력</a:t>
            </a:r>
          </a:p>
          <a:p>
            <a:pPr defTabSz="180000"/>
            <a:r>
              <a:rPr lang="en-US" altLang="ko-KR" sz="1200" dirty="0" smtClean="0"/>
              <a:t>	}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 smtClean="0"/>
              <a:t>	public </a:t>
            </a:r>
            <a:r>
              <a:rPr lang="en-US" altLang="ko-KR" sz="1200" dirty="0"/>
              <a:t>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 smtClean="0"/>
              <a:t>		new </a:t>
            </a:r>
            <a:r>
              <a:rPr lang="en-US" altLang="ko-KR" sz="1200" dirty="0" err="1"/>
              <a:t>BorderLayoutEx</a:t>
            </a:r>
            <a:r>
              <a:rPr lang="en-US" altLang="ko-KR" sz="1200" dirty="0"/>
              <a:t>();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48308" y="134076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BorderLayout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배치관리자를 사용하여 다음 그림과 같이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5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개의 버튼을 배치하라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0" y="1756785"/>
            <a:ext cx="3387572" cy="2429261"/>
            <a:chOff x="35496" y="1943089"/>
            <a:chExt cx="3387572" cy="2429261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943089"/>
              <a:ext cx="27395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직선 화살표 연결선 17"/>
            <p:cNvCxnSpPr/>
            <p:nvPr/>
          </p:nvCxnSpPr>
          <p:spPr>
            <a:xfrm>
              <a:off x="2558056" y="4023914"/>
              <a:ext cx="285752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193244" y="4095351"/>
              <a:ext cx="1229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err="1" smtClean="0"/>
                <a:t>hGap</a:t>
              </a:r>
              <a:r>
                <a:rPr lang="en-US" altLang="ko-KR" sz="1200" dirty="0" smtClean="0"/>
                <a:t> , 30 </a:t>
              </a:r>
              <a:r>
                <a:rPr lang="ko-KR" altLang="en-US" sz="1200" dirty="0" smtClean="0"/>
                <a:t>픽셀</a:t>
              </a:r>
              <a:endParaRPr lang="ko-KR" altLang="en-US" sz="1200" dirty="0"/>
            </a:p>
          </p:txBody>
        </p:sp>
        <p:cxnSp>
          <p:nvCxnSpPr>
            <p:cNvPr id="20" name="직선 연결선 19"/>
            <p:cNvCxnSpPr/>
            <p:nvPr/>
          </p:nvCxnSpPr>
          <p:spPr>
            <a:xfrm>
              <a:off x="2557262" y="3260253"/>
              <a:ext cx="0" cy="764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2843014" y="3260253"/>
              <a:ext cx="0" cy="764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/>
            <p:nvPr/>
          </p:nvCxnSpPr>
          <p:spPr>
            <a:xfrm>
              <a:off x="448735" y="2494941"/>
              <a:ext cx="0" cy="222814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5496" y="2724416"/>
              <a:ext cx="7168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err="1" smtClean="0"/>
                <a:t>vGap</a:t>
              </a:r>
              <a:r>
                <a:rPr lang="en-US" altLang="ko-KR" sz="1200" dirty="0" smtClean="0"/>
                <a:t>, </a:t>
              </a:r>
            </a:p>
            <a:p>
              <a:r>
                <a:rPr lang="en-US" altLang="ko-KR" sz="1200" dirty="0" smtClean="0"/>
                <a:t>20 </a:t>
              </a:r>
              <a:r>
                <a:rPr lang="ko-KR" altLang="en-US" sz="1200" dirty="0" smtClean="0"/>
                <a:t>픽셀</a:t>
              </a:r>
              <a:endParaRPr lang="ko-KR" altLang="en-US" sz="1200" dirty="0"/>
            </a:p>
          </p:txBody>
        </p:sp>
        <p:cxnSp>
          <p:nvCxnSpPr>
            <p:cNvPr id="29" name="직선 연결선 28"/>
            <p:cNvCxnSpPr/>
            <p:nvPr/>
          </p:nvCxnSpPr>
          <p:spPr>
            <a:xfrm>
              <a:off x="256080" y="2494941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250654" y="2699825"/>
              <a:ext cx="500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14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40224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GridLayout</a:t>
            </a:r>
            <a:r>
              <a:rPr lang="en-US" altLang="ko-KR" dirty="0" smtClean="0"/>
              <a:t> </a:t>
            </a:r>
            <a:r>
              <a:rPr lang="ko-KR" altLang="en-US" dirty="0" smtClean="0"/>
              <a:t>배치관리자</a:t>
            </a:r>
            <a:endParaRPr lang="ko-KR" altLang="en-US" dirty="0"/>
          </a:p>
        </p:txBody>
      </p:sp>
      <p:sp>
        <p:nvSpPr>
          <p:cNvPr id="4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5286412"/>
          </a:xfrm>
        </p:spPr>
        <p:txBody>
          <a:bodyPr/>
          <a:lstStyle/>
          <a:p>
            <a:r>
              <a:rPr lang="ko-KR" altLang="en-US" dirty="0" smtClean="0"/>
              <a:t>배치방법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컨테이너 공간을 동일한 사각형 격자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그리드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분할하고 각 셀에 </a:t>
            </a:r>
            <a:r>
              <a:rPr lang="ko-KR" altLang="en-US" dirty="0"/>
              <a:t>컴포넌트 </a:t>
            </a:r>
            <a:r>
              <a:rPr lang="ko-KR" altLang="en-US" dirty="0" smtClean="0"/>
              <a:t>하나씩 배치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생성자에</a:t>
            </a:r>
            <a:r>
              <a:rPr lang="ko-KR" altLang="en-US" dirty="0" smtClean="0"/>
              <a:t> 행수와 열수 지정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셀에 왼쪽에서 오른쪽으로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다시 위에서 아래로 순서대로 배치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marL="365760" lvl="1" indent="0">
              <a:buNone/>
            </a:pP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96460" y="4614227"/>
            <a:ext cx="1879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200" smtClean="0"/>
              <a:t> 4x3 </a:t>
            </a:r>
            <a:r>
              <a:rPr lang="ko-KR" altLang="en-US" sz="1200" smtClean="0"/>
              <a:t>그리드 레이아웃 설정</a:t>
            </a:r>
            <a:endParaRPr lang="en-US" altLang="ko-KR" sz="1200" smtClean="0"/>
          </a:p>
          <a:p>
            <a:pPr>
              <a:buFont typeface="Arial" pitchFamily="34" charset="0"/>
              <a:buChar char="•"/>
            </a:pPr>
            <a:r>
              <a:rPr lang="ko-KR" altLang="en-US" sz="1200" smtClean="0"/>
              <a:t> 총 </a:t>
            </a:r>
            <a:r>
              <a:rPr lang="en-US" altLang="ko-KR" sz="1200" smtClean="0"/>
              <a:t>11 </a:t>
            </a:r>
            <a:r>
              <a:rPr lang="ko-KR" altLang="en-US" sz="1200" smtClean="0"/>
              <a:t>개의 버튼이 순서대로 </a:t>
            </a:r>
            <a:r>
              <a:rPr lang="en-US" altLang="ko-KR" sz="1200" smtClean="0"/>
              <a:t>add </a:t>
            </a:r>
            <a:r>
              <a:rPr lang="ko-KR" altLang="en-US" sz="1200" smtClean="0"/>
              <a:t>됨</a:t>
            </a:r>
            <a:endParaRPr lang="en-US" altLang="ko-KR" sz="1200" smtClean="0"/>
          </a:p>
          <a:p>
            <a:pPr>
              <a:buFont typeface="Arial" pitchFamily="34" charset="0"/>
              <a:buChar char="•"/>
            </a:pPr>
            <a:r>
              <a:rPr lang="ko-KR" altLang="en-US" sz="1200" smtClean="0"/>
              <a:t> 수직 간격 </a:t>
            </a:r>
            <a:r>
              <a:rPr lang="en-US" altLang="ko-KR" sz="1200" smtClean="0"/>
              <a:t>vGap : 5 </a:t>
            </a:r>
            <a:r>
              <a:rPr lang="ko-KR" altLang="en-US" sz="1200" smtClean="0"/>
              <a:t>픽셀</a:t>
            </a:r>
            <a:endParaRPr lang="en-US" altLang="ko-KR" sz="1200" smtClean="0"/>
          </a:p>
          <a:p>
            <a:pPr>
              <a:buFont typeface="Arial" pitchFamily="34" charset="0"/>
              <a:buChar char="•"/>
            </a:pPr>
            <a:r>
              <a:rPr lang="ko-KR" altLang="en-US" sz="1200" smtClean="0"/>
              <a:t> 수평 간격 </a:t>
            </a:r>
            <a:r>
              <a:rPr lang="en-US" altLang="ko-KR" sz="1200" smtClean="0"/>
              <a:t>hGap : 5 </a:t>
            </a:r>
            <a:r>
              <a:rPr lang="ko-KR" altLang="en-US" sz="1200" smtClean="0"/>
              <a:t>픽셀</a:t>
            </a:r>
            <a:endParaRPr lang="ko-KR" altLang="en-US" sz="1200" dirty="0" smtClean="0"/>
          </a:p>
        </p:txBody>
      </p:sp>
      <p:sp>
        <p:nvSpPr>
          <p:cNvPr id="7" name="자유형 6"/>
          <p:cNvSpPr/>
          <p:nvPr/>
        </p:nvSpPr>
        <p:spPr>
          <a:xfrm>
            <a:off x="896045" y="3895704"/>
            <a:ext cx="2591947" cy="1270000"/>
          </a:xfrm>
          <a:custGeom>
            <a:avLst/>
            <a:gdLst>
              <a:gd name="connsiteX0" fmla="*/ 310054 w 2806261"/>
              <a:gd name="connsiteY0" fmla="*/ 19269 h 1270000"/>
              <a:gd name="connsiteX1" fmla="*/ 2212427 w 2806261"/>
              <a:gd name="connsiteY1" fmla="*/ 19269 h 1270000"/>
              <a:gd name="connsiteX2" fmla="*/ 2496206 w 2806261"/>
              <a:gd name="connsiteY2" fmla="*/ 134883 h 1270000"/>
              <a:gd name="connsiteX3" fmla="*/ 352096 w 2806261"/>
              <a:gd name="connsiteY3" fmla="*/ 345090 h 1270000"/>
              <a:gd name="connsiteX4" fmla="*/ 667406 w 2806261"/>
              <a:gd name="connsiteY4" fmla="*/ 471214 h 1270000"/>
              <a:gd name="connsiteX5" fmla="*/ 2191406 w 2806261"/>
              <a:gd name="connsiteY5" fmla="*/ 460704 h 1270000"/>
              <a:gd name="connsiteX6" fmla="*/ 2391102 w 2806261"/>
              <a:gd name="connsiteY6" fmla="*/ 618359 h 1270000"/>
              <a:gd name="connsiteX7" fmla="*/ 331075 w 2806261"/>
              <a:gd name="connsiteY7" fmla="*/ 744483 h 1270000"/>
              <a:gd name="connsiteX8" fmla="*/ 541282 w 2806261"/>
              <a:gd name="connsiteY8" fmla="*/ 860097 h 1270000"/>
              <a:gd name="connsiteX9" fmla="*/ 2233447 w 2806261"/>
              <a:gd name="connsiteY9" fmla="*/ 870607 h 1270000"/>
              <a:gd name="connsiteX10" fmla="*/ 2412123 w 2806261"/>
              <a:gd name="connsiteY10" fmla="*/ 1017752 h 1270000"/>
              <a:gd name="connsiteX11" fmla="*/ 320565 w 2806261"/>
              <a:gd name="connsiteY11" fmla="*/ 1133366 h 1270000"/>
              <a:gd name="connsiteX12" fmla="*/ 488730 w 2806261"/>
              <a:gd name="connsiteY12" fmla="*/ 1217449 h 1270000"/>
              <a:gd name="connsiteX13" fmla="*/ 2065282 w 2806261"/>
              <a:gd name="connsiteY13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06261" h="1270000">
                <a:moveTo>
                  <a:pt x="310054" y="19269"/>
                </a:moveTo>
                <a:cubicBezTo>
                  <a:pt x="1079061" y="9634"/>
                  <a:pt x="1848068" y="0"/>
                  <a:pt x="2212427" y="19269"/>
                </a:cubicBezTo>
                <a:cubicBezTo>
                  <a:pt x="2576786" y="38538"/>
                  <a:pt x="2806261" y="80580"/>
                  <a:pt x="2496206" y="134883"/>
                </a:cubicBezTo>
                <a:cubicBezTo>
                  <a:pt x="2186151" y="189186"/>
                  <a:pt x="656896" y="289035"/>
                  <a:pt x="352096" y="345090"/>
                </a:cubicBezTo>
                <a:cubicBezTo>
                  <a:pt x="47296" y="401145"/>
                  <a:pt x="360854" y="451945"/>
                  <a:pt x="667406" y="471214"/>
                </a:cubicBezTo>
                <a:cubicBezTo>
                  <a:pt x="973958" y="490483"/>
                  <a:pt x="1904123" y="436180"/>
                  <a:pt x="2191406" y="460704"/>
                </a:cubicBezTo>
                <a:cubicBezTo>
                  <a:pt x="2478689" y="485228"/>
                  <a:pt x="2701157" y="571063"/>
                  <a:pt x="2391102" y="618359"/>
                </a:cubicBezTo>
                <a:cubicBezTo>
                  <a:pt x="2081047" y="665655"/>
                  <a:pt x="639378" y="704193"/>
                  <a:pt x="331075" y="744483"/>
                </a:cubicBezTo>
                <a:cubicBezTo>
                  <a:pt x="22772" y="784773"/>
                  <a:pt x="224220" y="839076"/>
                  <a:pt x="541282" y="860097"/>
                </a:cubicBezTo>
                <a:cubicBezTo>
                  <a:pt x="858344" y="881118"/>
                  <a:pt x="1921640" y="844331"/>
                  <a:pt x="2233447" y="870607"/>
                </a:cubicBezTo>
                <a:cubicBezTo>
                  <a:pt x="2545254" y="896883"/>
                  <a:pt x="2730937" y="973959"/>
                  <a:pt x="2412123" y="1017752"/>
                </a:cubicBezTo>
                <a:cubicBezTo>
                  <a:pt x="2093309" y="1061545"/>
                  <a:pt x="641130" y="1100083"/>
                  <a:pt x="320565" y="1133366"/>
                </a:cubicBezTo>
                <a:cubicBezTo>
                  <a:pt x="0" y="1166649"/>
                  <a:pt x="197944" y="1194677"/>
                  <a:pt x="488730" y="1217449"/>
                </a:cubicBezTo>
                <a:cubicBezTo>
                  <a:pt x="779516" y="1240221"/>
                  <a:pt x="1422399" y="1255110"/>
                  <a:pt x="2065282" y="127000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517598" y="3572538"/>
            <a:ext cx="533837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 err="1"/>
              <a:t>container.setLayout</a:t>
            </a:r>
            <a:r>
              <a:rPr lang="en-US" altLang="ko-KR" sz="1200" dirty="0"/>
              <a:t>(new </a:t>
            </a:r>
            <a:r>
              <a:rPr lang="en-US" altLang="ko-KR" sz="1200" dirty="0" err="1" smtClean="0"/>
              <a:t>GridLayout</a:t>
            </a:r>
            <a:r>
              <a:rPr lang="en-US" altLang="ko-KR" sz="1200" dirty="0" smtClean="0"/>
              <a:t>(4,3,5,5)); </a:t>
            </a:r>
            <a:r>
              <a:rPr lang="en-US" altLang="ko-KR" sz="1200" dirty="0"/>
              <a:t>// 4×3 </a:t>
            </a:r>
            <a:r>
              <a:rPr lang="ko-KR" altLang="en-US" sz="1200" dirty="0"/>
              <a:t>분할로 컴포넌트 배치</a:t>
            </a:r>
          </a:p>
          <a:p>
            <a:r>
              <a:rPr lang="en-US" altLang="ko-KR" sz="1200" dirty="0" err="1"/>
              <a:t>container.add</a:t>
            </a:r>
            <a:r>
              <a:rPr lang="en-US" altLang="ko-KR" sz="1200" dirty="0"/>
              <a:t>(new </a:t>
            </a:r>
            <a:r>
              <a:rPr lang="en-US" altLang="ko-KR" sz="1200" dirty="0" err="1"/>
              <a:t>JButton</a:t>
            </a:r>
            <a:r>
              <a:rPr lang="en-US" altLang="ko-KR" sz="1200" dirty="0"/>
              <a:t>("1")); // </a:t>
            </a:r>
            <a:r>
              <a:rPr lang="ko-KR" altLang="en-US" sz="1200" dirty="0"/>
              <a:t>상단 왼쪽 첫 번째 셀에 버튼 배치</a:t>
            </a:r>
          </a:p>
          <a:p>
            <a:r>
              <a:rPr lang="en-US" altLang="ko-KR" sz="1200" dirty="0" err="1"/>
              <a:t>container.add</a:t>
            </a:r>
            <a:r>
              <a:rPr lang="en-US" altLang="ko-KR" sz="1200" dirty="0"/>
              <a:t>(new </a:t>
            </a:r>
            <a:r>
              <a:rPr lang="en-US" altLang="ko-KR" sz="1200" dirty="0" err="1"/>
              <a:t>JButton</a:t>
            </a:r>
            <a:r>
              <a:rPr lang="en-US" altLang="ko-KR" sz="1200" dirty="0"/>
              <a:t>("2")); // </a:t>
            </a:r>
            <a:r>
              <a:rPr lang="ko-KR" altLang="en-US" sz="1200" dirty="0"/>
              <a:t>그 옆 셀에 버튼 배치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556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GridLayout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생성자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생성자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GridLayout</a:t>
            </a:r>
            <a:r>
              <a:rPr lang="en-US" altLang="ko-KR" dirty="0" smtClean="0"/>
              <a:t>()</a:t>
            </a:r>
          </a:p>
          <a:p>
            <a:pPr lvl="1"/>
            <a:r>
              <a:rPr lang="en-US" altLang="ko-KR" dirty="0" err="1" smtClean="0"/>
              <a:t>GridLayout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rows,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cols)</a:t>
            </a:r>
          </a:p>
          <a:p>
            <a:pPr lvl="1"/>
            <a:r>
              <a:rPr lang="en-US" altLang="ko-KR" dirty="0" err="1" smtClean="0"/>
              <a:t>GridLayout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rows,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cols,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hGap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vGap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rows : </a:t>
            </a:r>
            <a:r>
              <a:rPr lang="ko-KR" altLang="en-US" dirty="0" smtClean="0"/>
              <a:t>격자의 행수</a:t>
            </a:r>
            <a:r>
              <a:rPr lang="en-US" altLang="ko-KR" dirty="0" smtClean="0"/>
              <a:t> (</a:t>
            </a:r>
            <a:r>
              <a:rPr lang="ko-KR" altLang="en-US" dirty="0" smtClean="0"/>
              <a:t>디폴트 </a:t>
            </a:r>
            <a:r>
              <a:rPr lang="en-US" altLang="ko-KR" dirty="0" smtClean="0"/>
              <a:t>: 1)</a:t>
            </a:r>
          </a:p>
          <a:p>
            <a:pPr lvl="2"/>
            <a:r>
              <a:rPr lang="en-US" altLang="ko-KR" dirty="0" smtClean="0"/>
              <a:t>cols : </a:t>
            </a:r>
            <a:r>
              <a:rPr lang="ko-KR" altLang="en-US" dirty="0" smtClean="0"/>
              <a:t>격자의 열수</a:t>
            </a:r>
            <a:r>
              <a:rPr lang="en-US" altLang="ko-KR" dirty="0" smtClean="0"/>
              <a:t> (</a:t>
            </a:r>
            <a:r>
              <a:rPr lang="ko-KR" altLang="en-US" dirty="0" smtClean="0"/>
              <a:t>디폴트 </a:t>
            </a:r>
            <a:r>
              <a:rPr lang="en-US" altLang="ko-KR" dirty="0" smtClean="0"/>
              <a:t>: 1)</a:t>
            </a:r>
          </a:p>
          <a:p>
            <a:pPr lvl="2"/>
            <a:r>
              <a:rPr lang="en-US" altLang="ko-KR" dirty="0" err="1" smtClean="0"/>
              <a:t>hGap</a:t>
            </a:r>
            <a:r>
              <a:rPr lang="en-US" altLang="ko-KR" dirty="0" smtClean="0"/>
              <a:t> : </a:t>
            </a:r>
            <a:r>
              <a:rPr lang="ko-KR" altLang="en-US" dirty="0" smtClean="0"/>
              <a:t>좌우 두 컴포넌트 사이의 수평 간격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픽셀 단위</a:t>
            </a:r>
            <a:r>
              <a:rPr lang="en-US" altLang="ko-KR" dirty="0" smtClean="0"/>
              <a:t>(</a:t>
            </a:r>
            <a:r>
              <a:rPr lang="ko-KR" altLang="en-US" dirty="0" smtClean="0"/>
              <a:t>디폴트 </a:t>
            </a:r>
            <a:r>
              <a:rPr lang="en-US" altLang="ko-KR" dirty="0" smtClean="0"/>
              <a:t>: 0)</a:t>
            </a:r>
          </a:p>
          <a:p>
            <a:pPr lvl="2"/>
            <a:r>
              <a:rPr lang="en-US" altLang="ko-KR" dirty="0" err="1" smtClean="0"/>
              <a:t>vGap</a:t>
            </a:r>
            <a:r>
              <a:rPr lang="en-US" altLang="ko-KR" dirty="0" smtClean="0"/>
              <a:t> : </a:t>
            </a:r>
            <a:r>
              <a:rPr lang="ko-KR" altLang="en-US" dirty="0" smtClean="0"/>
              <a:t>상하 두 컴포넌트 사이의 수직 간격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픽셀 단위</a:t>
            </a:r>
            <a:r>
              <a:rPr lang="en-US" altLang="ko-KR" dirty="0" smtClean="0"/>
              <a:t>(</a:t>
            </a:r>
            <a:r>
              <a:rPr lang="ko-KR" altLang="en-US" dirty="0" smtClean="0"/>
              <a:t>디폴트 </a:t>
            </a:r>
            <a:r>
              <a:rPr lang="en-US" altLang="ko-KR" dirty="0" smtClean="0"/>
              <a:t>: 0)</a:t>
            </a:r>
          </a:p>
          <a:p>
            <a:pPr lvl="2"/>
            <a:r>
              <a:rPr lang="en-US" altLang="ko-KR" dirty="0" smtClean="0"/>
              <a:t>rows x cols </a:t>
            </a:r>
            <a:r>
              <a:rPr lang="ko-KR" altLang="en-US" dirty="0" smtClean="0"/>
              <a:t>만큼의 셀을 가진 격자로 컨테이너 공간을 분할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배치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40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예제 </a:t>
            </a:r>
            <a:r>
              <a:rPr lang="en-US" altLang="ko-KR" sz="2800" dirty="0" smtClean="0"/>
              <a:t>8-5 : </a:t>
            </a:r>
            <a:r>
              <a:rPr lang="en-US" altLang="ko-KR" sz="2800" dirty="0" err="1"/>
              <a:t>GridLayout</a:t>
            </a:r>
            <a:r>
              <a:rPr lang="en-US" altLang="ko-KR" sz="2800" dirty="0"/>
              <a:t> </a:t>
            </a:r>
            <a:r>
              <a:rPr lang="ko-KR" altLang="en-US" sz="2800" dirty="0"/>
              <a:t>배치관리자를 사용하는 예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283968" y="2002003"/>
            <a:ext cx="4515526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import </a:t>
            </a:r>
            <a:r>
              <a:rPr lang="en-US" altLang="ko-KR" sz="1200" dirty="0" err="1"/>
              <a:t>java.awt</a:t>
            </a:r>
            <a:r>
              <a:rPr lang="en-US" altLang="ko-KR" sz="1200" dirty="0"/>
              <a:t>.*;</a:t>
            </a:r>
          </a:p>
          <a:p>
            <a:pPr defTabSz="180000"/>
            <a:r>
              <a:rPr lang="en-US" altLang="ko-KR" sz="1200" dirty="0"/>
              <a:t>import </a:t>
            </a:r>
            <a:r>
              <a:rPr lang="en-US" altLang="ko-KR" sz="1200" dirty="0" err="1"/>
              <a:t>javax.swing</a:t>
            </a:r>
            <a:r>
              <a:rPr lang="en-US" altLang="ko-KR" sz="1200" dirty="0"/>
              <a:t>.*;</a:t>
            </a:r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 smtClean="0"/>
              <a:t>public </a:t>
            </a:r>
            <a:r>
              <a:rPr lang="en-US" altLang="ko-KR" sz="1200" dirty="0"/>
              <a:t>class </a:t>
            </a:r>
            <a:r>
              <a:rPr lang="en-US" altLang="ko-KR" sz="1200" dirty="0" err="1"/>
              <a:t>GridLayoutEx</a:t>
            </a:r>
            <a:r>
              <a:rPr lang="en-US" altLang="ko-KR" sz="1200" dirty="0"/>
              <a:t> extends </a:t>
            </a:r>
            <a:r>
              <a:rPr lang="en-US" altLang="ko-KR" sz="1200" dirty="0" err="1"/>
              <a:t>JFrame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 smtClean="0"/>
              <a:t>	public </a:t>
            </a:r>
            <a:r>
              <a:rPr lang="en-US" altLang="ko-KR" sz="1200" dirty="0" err="1"/>
              <a:t>GridLayoutEx</a:t>
            </a:r>
            <a:r>
              <a:rPr lang="en-US" altLang="ko-KR" sz="1200" dirty="0"/>
              <a:t>() {</a:t>
            </a:r>
          </a:p>
          <a:p>
            <a:pPr defTabSz="180000"/>
            <a:r>
              <a:rPr lang="en-US" altLang="ko-KR" sz="1200" dirty="0" smtClean="0"/>
              <a:t>		super</a:t>
            </a:r>
            <a:r>
              <a:rPr lang="en-US" altLang="ko-KR" sz="1200" dirty="0"/>
              <a:t>("</a:t>
            </a:r>
            <a:r>
              <a:rPr lang="en-US" altLang="ko-KR" sz="1200" dirty="0" err="1"/>
              <a:t>GridLayout</a:t>
            </a:r>
            <a:r>
              <a:rPr lang="en-US" altLang="ko-KR" sz="1200" dirty="0"/>
              <a:t> </a:t>
            </a:r>
            <a:r>
              <a:rPr lang="ko-KR" altLang="en-US" sz="1200" dirty="0"/>
              <a:t>예제</a:t>
            </a:r>
            <a:r>
              <a:rPr lang="en-US" altLang="ko-KR" sz="1200" dirty="0"/>
              <a:t>");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setDefaultCloseOperation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JFrame.EXIT_ON_CLOSE</a:t>
            </a:r>
            <a:r>
              <a:rPr lang="en-US" altLang="ko-KR" sz="1200" dirty="0"/>
              <a:t>);</a:t>
            </a:r>
          </a:p>
          <a:p>
            <a:pPr defTabSz="180000"/>
            <a:r>
              <a:rPr lang="en-US" altLang="ko-KR" sz="1200" dirty="0" smtClean="0"/>
              <a:t>		Container </a:t>
            </a:r>
            <a:r>
              <a:rPr lang="en-US" altLang="ko-KR" sz="1200" dirty="0" err="1"/>
              <a:t>contentPane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getContentPane</a:t>
            </a:r>
            <a:r>
              <a:rPr lang="en-US" altLang="ko-KR" sz="1200" dirty="0"/>
              <a:t>(); </a:t>
            </a:r>
            <a:endParaRPr lang="en-US" altLang="ko-KR" sz="1200" dirty="0" smtClean="0"/>
          </a:p>
          <a:p>
            <a:pPr defTabSz="180000"/>
            <a:r>
              <a:rPr lang="en-US" altLang="ko-KR" sz="1200" dirty="0" smtClean="0"/>
              <a:t>	</a:t>
            </a:r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// </a:t>
            </a:r>
            <a:r>
              <a:rPr lang="en-US" altLang="ko-KR" sz="1200" dirty="0"/>
              <a:t>1x10</a:t>
            </a:r>
            <a:r>
              <a:rPr lang="ko-KR" altLang="en-US" sz="1200" dirty="0"/>
              <a:t>의 </a:t>
            </a:r>
            <a:r>
              <a:rPr lang="en-US" altLang="ko-KR" sz="1200" dirty="0" err="1"/>
              <a:t>GridLayout</a:t>
            </a:r>
            <a:r>
              <a:rPr lang="en-US" altLang="ko-KR" sz="1200" dirty="0"/>
              <a:t> </a:t>
            </a:r>
            <a:r>
              <a:rPr lang="ko-KR" altLang="en-US" sz="1200" dirty="0" smtClean="0"/>
              <a:t>배치관리자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err="1" smtClean="0"/>
              <a:t>contentPane.setLayout</a:t>
            </a:r>
            <a:r>
              <a:rPr lang="en-US" altLang="ko-KR" sz="1200" b="1" dirty="0" smtClean="0"/>
              <a:t>(new </a:t>
            </a:r>
            <a:r>
              <a:rPr lang="en-US" altLang="ko-KR" sz="1200" b="1" dirty="0" err="1"/>
              <a:t>GridLayout</a:t>
            </a:r>
            <a:r>
              <a:rPr lang="en-US" altLang="ko-KR" sz="1200" b="1" dirty="0"/>
              <a:t>(1, 10)); </a:t>
            </a:r>
            <a:endParaRPr lang="en-US" altLang="ko-KR" sz="1200" b="1" dirty="0" smtClean="0"/>
          </a:p>
          <a:p>
            <a:pPr defTabSz="180000"/>
            <a:endParaRPr lang="ko-KR" altLang="en-US" sz="1200" dirty="0"/>
          </a:p>
          <a:p>
            <a:pPr defTabSz="180000"/>
            <a:r>
              <a:rPr lang="en-US" altLang="ko-KR" sz="1200" dirty="0" smtClean="0"/>
              <a:t>		for(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=0;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&lt;10;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++) { // 10</a:t>
            </a:r>
            <a:r>
              <a:rPr lang="ko-KR" altLang="en-US" sz="1200" dirty="0"/>
              <a:t>개의 버튼 부착</a:t>
            </a:r>
          </a:p>
          <a:p>
            <a:pPr defTabSz="180000"/>
            <a:r>
              <a:rPr lang="en-US" altLang="ko-KR" sz="1200" dirty="0" smtClean="0"/>
              <a:t>			String </a:t>
            </a:r>
            <a:r>
              <a:rPr lang="en-US" altLang="ko-KR" sz="1200" dirty="0"/>
              <a:t>text = </a:t>
            </a:r>
            <a:r>
              <a:rPr lang="en-US" altLang="ko-KR" sz="1200" dirty="0" err="1"/>
              <a:t>Integer.toString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</a:t>
            </a:r>
            <a:r>
              <a:rPr lang="en-US" altLang="ko-KR" sz="1200" dirty="0"/>
              <a:t>); // </a:t>
            </a:r>
            <a:r>
              <a:rPr lang="en-US" altLang="ko-KR" sz="1200" dirty="0" err="1" smtClean="0"/>
              <a:t>i</a:t>
            </a:r>
            <a:r>
              <a:rPr lang="ko-KR" altLang="en-US" sz="1200" dirty="0" err="1"/>
              <a:t>를</a:t>
            </a:r>
            <a:r>
              <a:rPr lang="ko-KR" altLang="en-US" sz="1200" dirty="0"/>
              <a:t> 문자열로 변환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JButton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button = new </a:t>
            </a:r>
            <a:r>
              <a:rPr lang="en-US" altLang="ko-KR" sz="1200" dirty="0" err="1"/>
              <a:t>JButton</a:t>
            </a:r>
            <a:r>
              <a:rPr lang="en-US" altLang="ko-KR" sz="1200" dirty="0"/>
              <a:t>(text</a:t>
            </a:r>
            <a:r>
              <a:rPr lang="en-US" altLang="ko-KR" sz="1200" dirty="0" smtClean="0"/>
              <a:t>);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b="1" dirty="0" err="1" smtClean="0"/>
              <a:t>contentPane.add</a:t>
            </a:r>
            <a:r>
              <a:rPr lang="en-US" altLang="ko-KR" sz="1200" b="1" dirty="0" smtClean="0"/>
              <a:t>(button</a:t>
            </a:r>
            <a:r>
              <a:rPr lang="en-US" altLang="ko-KR" sz="1200" b="1" dirty="0"/>
              <a:t>);</a:t>
            </a:r>
            <a:r>
              <a:rPr lang="en-US" altLang="ko-KR" sz="1200" dirty="0"/>
              <a:t> // </a:t>
            </a:r>
            <a:r>
              <a:rPr lang="ko-KR" altLang="en-US" sz="1200" dirty="0" err="1"/>
              <a:t>컨텐트팬에</a:t>
            </a:r>
            <a:r>
              <a:rPr lang="ko-KR" altLang="en-US" sz="1200" dirty="0"/>
              <a:t> 버튼 부착</a:t>
            </a:r>
          </a:p>
          <a:p>
            <a:pPr defTabSz="180000"/>
            <a:r>
              <a:rPr lang="en-US" altLang="ko-KR" sz="1200" dirty="0" smtClean="0"/>
              <a:t>		}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setSize</a:t>
            </a:r>
            <a:r>
              <a:rPr lang="en-US" altLang="ko-KR" sz="1200" dirty="0" smtClean="0"/>
              <a:t>(500</a:t>
            </a:r>
            <a:r>
              <a:rPr lang="en-US" altLang="ko-KR" sz="1200" dirty="0"/>
              <a:t>, 200);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setVisible</a:t>
            </a:r>
            <a:r>
              <a:rPr lang="en-US" altLang="ko-KR" sz="1200" dirty="0" smtClean="0"/>
              <a:t>(true</a:t>
            </a:r>
            <a:r>
              <a:rPr lang="en-US" altLang="ko-KR" sz="1200" dirty="0"/>
              <a:t>);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public </a:t>
            </a:r>
            <a:r>
              <a:rPr lang="en-US" altLang="ko-KR" sz="1200" dirty="0"/>
              <a:t>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 smtClean="0"/>
              <a:t>		new </a:t>
            </a:r>
            <a:r>
              <a:rPr lang="en-US" altLang="ko-KR" sz="1200" dirty="0" err="1"/>
              <a:t>GridLayoutEx</a:t>
            </a:r>
            <a:r>
              <a:rPr lang="en-US" altLang="ko-KR" sz="1200" dirty="0"/>
              <a:t>();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35</a:t>
            </a:fld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744416" cy="149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07785" y="1340768"/>
            <a:ext cx="7899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GridLayout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을 활용하여 다음 그림과 같이 한 줄에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10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개의 버튼을 동일한 크기로 배치하는 스윙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프로그램을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작성하라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66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배치관리자 없는 컨테이너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배치관리자가 없는 컨테이너가 필요한 경우</a:t>
            </a:r>
            <a:endParaRPr lang="en-US" altLang="ko-KR" sz="2000" dirty="0" smtClean="0"/>
          </a:p>
          <a:p>
            <a:pPr lvl="1"/>
            <a:r>
              <a:rPr lang="ko-KR" altLang="en-US" sz="1600" dirty="0" smtClean="0"/>
              <a:t>응용프로그램에서 직접 컴포넌트의 크기와 위치를 결정하고자 하는 경우</a:t>
            </a:r>
            <a:endParaRPr lang="en-US" altLang="ko-KR" sz="1600" dirty="0" smtClean="0"/>
          </a:p>
          <a:p>
            <a:pPr marL="365760" lvl="1" indent="0">
              <a:buNone/>
            </a:pPr>
            <a:r>
              <a:rPr lang="ko-KR" altLang="en-US" sz="1600" dirty="0" smtClean="0"/>
              <a:t>    </a:t>
            </a:r>
            <a:r>
              <a:rPr lang="en-US" altLang="ko-KR" sz="1600" dirty="0" smtClean="0"/>
              <a:t>1. </a:t>
            </a:r>
            <a:r>
              <a:rPr lang="ko-KR" altLang="en-US" sz="1600" dirty="0" smtClean="0"/>
              <a:t>컴포넌트의 </a:t>
            </a:r>
            <a:r>
              <a:rPr lang="ko-KR" altLang="en-US" sz="1600" dirty="0"/>
              <a:t>크기나 위치를 개발자 임의로 결정하고자 하는 </a:t>
            </a:r>
            <a:r>
              <a:rPr lang="ko-KR" altLang="en-US" sz="1600" dirty="0" smtClean="0"/>
              <a:t>경우</a:t>
            </a:r>
            <a:endParaRPr lang="en-US" altLang="ko-KR" sz="1600" dirty="0" smtClean="0"/>
          </a:p>
          <a:p>
            <a:pPr marL="365760" lvl="1" indent="0">
              <a:buNone/>
            </a:pPr>
            <a:r>
              <a:rPr lang="ko-KR" altLang="en-US" sz="1600" dirty="0" smtClean="0"/>
              <a:t>    </a:t>
            </a:r>
            <a:r>
              <a:rPr lang="en-US" altLang="ko-KR" sz="1600" dirty="0" smtClean="0"/>
              <a:t>2. </a:t>
            </a:r>
            <a:r>
              <a:rPr lang="ko-KR" altLang="en-US" sz="1600" dirty="0" smtClean="0"/>
              <a:t>게임 </a:t>
            </a:r>
            <a:r>
              <a:rPr lang="ko-KR" altLang="en-US" sz="1600" dirty="0"/>
              <a:t>프로그램과 같이 시간이나 마우스</a:t>
            </a:r>
            <a:r>
              <a:rPr lang="en-US" altLang="ko-KR" sz="1600" dirty="0"/>
              <a:t>/</a:t>
            </a:r>
            <a:r>
              <a:rPr lang="ko-KR" altLang="en-US" sz="1600" dirty="0"/>
              <a:t>키보드의 입력에 따라 </a:t>
            </a:r>
            <a:endParaRPr lang="en-US" altLang="ko-KR" sz="1600" dirty="0" smtClean="0"/>
          </a:p>
          <a:p>
            <a:pPr marL="365760" lvl="1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</a:t>
            </a:r>
            <a:r>
              <a:rPr lang="ko-KR" altLang="en-US" sz="1600" dirty="0" smtClean="0"/>
              <a:t>컴포넌트들의 위치와 </a:t>
            </a:r>
            <a:r>
              <a:rPr lang="ko-KR" altLang="en-US" sz="1600" dirty="0"/>
              <a:t>크기가 수시로 변하는 </a:t>
            </a:r>
            <a:r>
              <a:rPr lang="ko-KR" altLang="en-US" sz="1600" dirty="0" smtClean="0"/>
              <a:t>경우</a:t>
            </a:r>
            <a:endParaRPr lang="en-US" altLang="ko-KR" sz="1600" dirty="0" smtClean="0"/>
          </a:p>
          <a:p>
            <a:pPr marL="365760" lvl="1" indent="0">
              <a:buNone/>
            </a:pPr>
            <a:r>
              <a:rPr lang="ko-KR" altLang="en-US" sz="1600" dirty="0" smtClean="0"/>
              <a:t>    </a:t>
            </a:r>
            <a:r>
              <a:rPr lang="en-US" altLang="ko-KR" sz="1600" dirty="0" smtClean="0"/>
              <a:t>3. </a:t>
            </a:r>
            <a:r>
              <a:rPr lang="ko-KR" altLang="en-US" sz="1600" dirty="0" smtClean="0"/>
              <a:t>여러 </a:t>
            </a:r>
            <a:r>
              <a:rPr lang="ko-KR" altLang="en-US" sz="1600" dirty="0"/>
              <a:t>컴포넌트들이 서로 </a:t>
            </a:r>
            <a:r>
              <a:rPr lang="ko-KR" altLang="en-US" sz="1600" dirty="0" smtClean="0"/>
              <a:t>겹쳐 출력하고자 하는 경우</a:t>
            </a:r>
            <a:endParaRPr lang="en-US" altLang="ko-KR" sz="1600" dirty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컨테이너의 배치 관리자 제거 방법</a:t>
            </a:r>
            <a:endParaRPr lang="en-US" altLang="ko-KR" sz="2000" dirty="0" smtClean="0"/>
          </a:p>
          <a:p>
            <a:pPr lvl="1"/>
            <a:r>
              <a:rPr lang="en-US" altLang="ko-KR" sz="1600" dirty="0" err="1"/>
              <a:t>c</a:t>
            </a:r>
            <a:r>
              <a:rPr lang="en-US" altLang="ko-KR" sz="1600" dirty="0" err="1" smtClean="0"/>
              <a:t>ontainer.setLayout</a:t>
            </a:r>
            <a:r>
              <a:rPr lang="en-US" altLang="ko-KR" sz="1600" dirty="0" smtClean="0"/>
              <a:t>(null);</a:t>
            </a:r>
          </a:p>
          <a:p>
            <a:pPr lvl="1"/>
            <a:endParaRPr lang="en-US" altLang="ko-KR" sz="1600" dirty="0"/>
          </a:p>
          <a:p>
            <a:pPr lvl="1"/>
            <a:r>
              <a:rPr lang="ko-KR" altLang="en-US" sz="1600" dirty="0" smtClean="0"/>
              <a:t>컨테이너의 배치관리자가 없어지면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컴포넌트에 대한 어떤 배치도 없음</a:t>
            </a:r>
            <a:endParaRPr lang="en-US" altLang="ko-KR" sz="1600" dirty="0" smtClean="0"/>
          </a:p>
          <a:p>
            <a:pPr lvl="2"/>
            <a:r>
              <a:rPr lang="ko-KR" altLang="en-US" sz="1400" dirty="0" smtClean="0"/>
              <a:t>추가된 컴포넌트의 크기가 </a:t>
            </a:r>
            <a:r>
              <a:rPr lang="en-US" altLang="ko-KR" sz="1400" dirty="0" smtClean="0"/>
              <a:t>0</a:t>
            </a:r>
            <a:r>
              <a:rPr lang="ko-KR" altLang="en-US" sz="1400" dirty="0" smtClean="0"/>
              <a:t>으로 설정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위치는 예측할 수 없게 됨</a:t>
            </a:r>
            <a:endParaRPr lang="en-US" altLang="ko-KR" sz="1400" dirty="0" smtClean="0"/>
          </a:p>
          <a:p>
            <a:pPr lvl="1"/>
            <a:endParaRPr lang="en-US" altLang="ko-KR" sz="1600" dirty="0" smtClean="0"/>
          </a:p>
          <a:p>
            <a:pPr lvl="1"/>
            <a:endParaRPr lang="en-US" altLang="ko-KR" sz="1600" dirty="0" smtClean="0"/>
          </a:p>
          <a:p>
            <a:pPr lvl="1"/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4149080"/>
            <a:ext cx="439248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JPanel</a:t>
            </a:r>
            <a:r>
              <a:rPr lang="en-US" altLang="ko-KR" sz="1200" dirty="0" smtClean="0"/>
              <a:t> p = new </a:t>
            </a:r>
            <a:r>
              <a:rPr lang="en-US" altLang="ko-KR" sz="1200" dirty="0" err="1" smtClean="0"/>
              <a:t>JPanel</a:t>
            </a:r>
            <a:r>
              <a:rPr lang="en-US" altLang="ko-KR" sz="1200" dirty="0" smtClean="0"/>
              <a:t>();</a:t>
            </a:r>
          </a:p>
          <a:p>
            <a:r>
              <a:rPr lang="en-US" altLang="ko-KR" sz="1200" b="1" dirty="0" err="1" smtClean="0"/>
              <a:t>p.setLayout</a:t>
            </a:r>
            <a:r>
              <a:rPr lang="en-US" altLang="ko-KR" sz="1200" b="1" dirty="0" smtClean="0"/>
              <a:t>(null); // </a:t>
            </a:r>
            <a:r>
              <a:rPr lang="en-US" altLang="ko-KR" sz="1200" b="1" dirty="0" err="1" smtClean="0"/>
              <a:t>JPanel</a:t>
            </a:r>
            <a:r>
              <a:rPr lang="ko-KR" altLang="en-US" sz="1200" b="1" dirty="0" smtClean="0"/>
              <a:t>의 배치관리자 삭제</a:t>
            </a:r>
            <a:endParaRPr lang="ko-KR" altLang="en-US" sz="12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36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612159" y="5406315"/>
            <a:ext cx="648072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/>
              <a:t>// </a:t>
            </a:r>
            <a:r>
              <a:rPr lang="ko-KR" altLang="en-US" sz="1200" dirty="0"/>
              <a:t>패널 </a:t>
            </a:r>
            <a:r>
              <a:rPr lang="en-US" altLang="ko-KR" sz="1200" dirty="0"/>
              <a:t>p</a:t>
            </a:r>
            <a:r>
              <a:rPr lang="ko-KR" altLang="en-US" sz="1200" dirty="0"/>
              <a:t>에는 배치관리자가 </a:t>
            </a:r>
            <a:r>
              <a:rPr lang="ko-KR" altLang="en-US" sz="1200" dirty="0" smtClean="0"/>
              <a:t>없으면 아래 </a:t>
            </a:r>
            <a:r>
              <a:rPr lang="ko-KR" altLang="en-US" sz="1200" dirty="0"/>
              <a:t>두 </a:t>
            </a:r>
            <a:r>
              <a:rPr lang="ko-KR" altLang="en-US" sz="1200" dirty="0" smtClean="0"/>
              <a:t>버튼은 </a:t>
            </a:r>
            <a:r>
              <a:rPr lang="ko-KR" altLang="en-US" sz="1200" dirty="0"/>
              <a:t>배치되지 않는다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p.add</a:t>
            </a:r>
            <a:r>
              <a:rPr lang="en-US" altLang="ko-KR" sz="1200" dirty="0"/>
              <a:t>(new </a:t>
            </a:r>
            <a:r>
              <a:rPr lang="en-US" altLang="ko-KR" sz="1200" dirty="0" err="1"/>
              <a:t>JButton</a:t>
            </a:r>
            <a:r>
              <a:rPr lang="en-US" altLang="ko-KR" sz="1200" dirty="0"/>
              <a:t>("click")); // </a:t>
            </a:r>
            <a:r>
              <a:rPr lang="ko-KR" altLang="en-US" sz="1200" dirty="0"/>
              <a:t>폭과 높이가 </a:t>
            </a:r>
            <a:r>
              <a:rPr lang="en-US" altLang="ko-KR" sz="1200" dirty="0"/>
              <a:t>0</a:t>
            </a:r>
            <a:r>
              <a:rPr lang="ko-KR" altLang="en-US" sz="1200" dirty="0"/>
              <a:t>인 상태로 화면에 보이지 않는다</a:t>
            </a:r>
            <a:r>
              <a:rPr lang="en-US" altLang="ko-KR" sz="1200" dirty="0"/>
              <a:t>.</a:t>
            </a:r>
          </a:p>
          <a:p>
            <a:r>
              <a:rPr lang="en-US" altLang="ko-KR" sz="1200" dirty="0" err="1"/>
              <a:t>p.add</a:t>
            </a:r>
            <a:r>
              <a:rPr lang="en-US" altLang="ko-KR" sz="1200" dirty="0"/>
              <a:t>(new </a:t>
            </a:r>
            <a:r>
              <a:rPr lang="en-US" altLang="ko-KR" sz="1200" dirty="0" err="1"/>
              <a:t>JButton</a:t>
            </a:r>
            <a:r>
              <a:rPr lang="en-US" altLang="ko-KR" sz="1200" dirty="0"/>
              <a:t>("me!")); // </a:t>
            </a:r>
            <a:r>
              <a:rPr lang="ko-KR" altLang="en-US" sz="1200" dirty="0"/>
              <a:t>폭과 높이가 </a:t>
            </a:r>
            <a:r>
              <a:rPr lang="en-US" altLang="ko-KR" sz="1200" dirty="0"/>
              <a:t>0</a:t>
            </a:r>
            <a:r>
              <a:rPr lang="ko-KR" altLang="en-US" sz="1200" dirty="0"/>
              <a:t>인 상태로 화면에 보이지 않는다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899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컴포넌트의 절대 위치와 크기 설정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배치관리자가 없는 컨테이너에 컴포넌트를 삽입할 때</a:t>
            </a:r>
            <a:endParaRPr lang="en-US" altLang="ko-KR" sz="2000" dirty="0" smtClean="0"/>
          </a:p>
          <a:p>
            <a:pPr lvl="1"/>
            <a:r>
              <a:rPr lang="ko-KR" altLang="en-US" sz="1800" dirty="0" smtClean="0"/>
              <a:t>프로그램에서 컴포넌트의 절대 크기와 위치 설정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컴포넌트들이 서로 겹치게 할 수 있음</a:t>
            </a:r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r>
              <a:rPr lang="ko-KR" altLang="en-US" sz="2000" dirty="0" smtClean="0"/>
              <a:t>컴포넌트의 크기와 위치 설정 </a:t>
            </a:r>
            <a:r>
              <a:rPr lang="ko-KR" altLang="en-US" sz="2000" dirty="0" err="1" smtClean="0"/>
              <a:t>메소드</a:t>
            </a:r>
            <a:endParaRPr lang="en-US" altLang="ko-KR" sz="2000" dirty="0" smtClean="0"/>
          </a:p>
          <a:p>
            <a:pPr lvl="2"/>
            <a:r>
              <a:rPr lang="en-US" altLang="ko-KR" sz="1600" dirty="0" smtClean="0"/>
              <a:t>void </a:t>
            </a:r>
            <a:r>
              <a:rPr lang="en-US" altLang="ko-KR" sz="1600" dirty="0" err="1" smtClean="0"/>
              <a:t>setSize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width, 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height) 	// </a:t>
            </a:r>
            <a:r>
              <a:rPr lang="ko-KR" altLang="en-US" sz="1600" dirty="0" smtClean="0"/>
              <a:t>컴포넌트 크기 설정</a:t>
            </a:r>
            <a:endParaRPr lang="en-US" altLang="ko-KR" sz="1600" dirty="0" smtClean="0"/>
          </a:p>
          <a:p>
            <a:pPr lvl="2"/>
            <a:r>
              <a:rPr lang="en-US" altLang="ko-KR" sz="1600" dirty="0" smtClean="0"/>
              <a:t>void </a:t>
            </a:r>
            <a:r>
              <a:rPr lang="en-US" altLang="ko-KR" sz="1600" dirty="0" err="1" smtClean="0"/>
              <a:t>setLocation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x, 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y) 		// </a:t>
            </a:r>
            <a:r>
              <a:rPr lang="ko-KR" altLang="en-US" sz="1600" dirty="0" smtClean="0"/>
              <a:t>컴포넌트 위치 설정</a:t>
            </a:r>
            <a:endParaRPr lang="en-US" altLang="ko-KR" sz="1600" dirty="0" smtClean="0"/>
          </a:p>
          <a:p>
            <a:pPr lvl="2"/>
            <a:r>
              <a:rPr lang="en-US" altLang="ko-KR" sz="1600" dirty="0" smtClean="0"/>
              <a:t>void </a:t>
            </a:r>
            <a:r>
              <a:rPr lang="en-US" altLang="ko-KR" sz="1600" dirty="0" err="1" smtClean="0"/>
              <a:t>setBounds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x, 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y, 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width, 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height) // </a:t>
            </a:r>
            <a:r>
              <a:rPr lang="ko-KR" altLang="en-US" sz="1600" dirty="0" smtClean="0"/>
              <a:t>위치와 크기 동시 설정</a:t>
            </a:r>
            <a:endParaRPr lang="en-US" altLang="ko-KR" sz="1600" dirty="0" smtClean="0"/>
          </a:p>
          <a:p>
            <a:pPr lvl="1"/>
            <a:endParaRPr lang="en-US" altLang="ko-KR" sz="1600" dirty="0" smtClean="0"/>
          </a:p>
          <a:p>
            <a:pPr lvl="1"/>
            <a:r>
              <a:rPr lang="ko-KR" altLang="en-US" sz="1600" dirty="0" smtClean="0"/>
              <a:t>예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버튼을 </a:t>
            </a:r>
            <a:r>
              <a:rPr lang="en-US" altLang="ko-KR" sz="1600" dirty="0" smtClean="0"/>
              <a:t>100×40 </a:t>
            </a:r>
            <a:r>
              <a:rPr lang="ko-KR" altLang="en-US" sz="1600" dirty="0" smtClean="0"/>
              <a:t>크기로 하고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JPanel</a:t>
            </a:r>
            <a:r>
              <a:rPr lang="ko-KR" altLang="en-US" sz="1600" dirty="0" smtClean="0"/>
              <a:t>의 </a:t>
            </a:r>
            <a:r>
              <a:rPr lang="en-US" altLang="ko-KR" sz="1600" dirty="0" smtClean="0"/>
              <a:t>(50, 50) </a:t>
            </a:r>
            <a:r>
              <a:rPr lang="ko-KR" altLang="en-US" sz="1600" dirty="0" smtClean="0"/>
              <a:t>위치에 배치</a:t>
            </a:r>
            <a:endParaRPr lang="ko-KR" altLang="en-US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1248344" y="4797152"/>
            <a:ext cx="7056784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err="1"/>
              <a:t>JPanel</a:t>
            </a:r>
            <a:r>
              <a:rPr lang="en-US" altLang="ko-KR" sz="1400" dirty="0"/>
              <a:t> p = new </a:t>
            </a:r>
            <a:r>
              <a:rPr lang="en-US" altLang="ko-KR" sz="1400" dirty="0" err="1"/>
              <a:t>JPanel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 err="1"/>
              <a:t>p.setLayout</a:t>
            </a:r>
            <a:r>
              <a:rPr lang="en-US" altLang="ko-KR" sz="1400" dirty="0"/>
              <a:t>(null); // </a:t>
            </a:r>
            <a:r>
              <a:rPr lang="ko-KR" altLang="en-US" sz="1400" dirty="0"/>
              <a:t>패널 </a:t>
            </a:r>
            <a:r>
              <a:rPr lang="en-US" altLang="ko-KR" sz="1400" dirty="0"/>
              <a:t>p</a:t>
            </a:r>
            <a:r>
              <a:rPr lang="ko-KR" altLang="en-US" sz="1400" dirty="0"/>
              <a:t>의 배치관리자 </a:t>
            </a:r>
            <a:r>
              <a:rPr lang="ko-KR" altLang="en-US" sz="1400" dirty="0" smtClean="0"/>
              <a:t>제거</a:t>
            </a:r>
            <a:endParaRPr lang="en-US" altLang="ko-KR" sz="1400" dirty="0" smtClean="0"/>
          </a:p>
          <a:p>
            <a:endParaRPr lang="ko-KR" altLang="en-US" sz="1400" dirty="0"/>
          </a:p>
          <a:p>
            <a:r>
              <a:rPr lang="en-US" altLang="ko-KR" sz="1400" dirty="0" err="1"/>
              <a:t>JButton</a:t>
            </a:r>
            <a:r>
              <a:rPr lang="en-US" altLang="ko-KR" sz="1400" dirty="0"/>
              <a:t> </a:t>
            </a:r>
            <a:r>
              <a:rPr lang="en-US" altLang="ko-KR" sz="1400" dirty="0" err="1"/>
              <a:t>clickButton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JButton</a:t>
            </a:r>
            <a:r>
              <a:rPr lang="en-US" altLang="ko-KR" sz="1400" dirty="0"/>
              <a:t>("Click");</a:t>
            </a:r>
          </a:p>
          <a:p>
            <a:r>
              <a:rPr lang="en-US" altLang="ko-KR" sz="1400" b="1" dirty="0" err="1"/>
              <a:t>clickButton.setSize</a:t>
            </a:r>
            <a:r>
              <a:rPr lang="en-US" altLang="ko-KR" sz="1400" b="1" dirty="0"/>
              <a:t>(100, 40); </a:t>
            </a:r>
            <a:r>
              <a:rPr lang="en-US" altLang="ko-KR" sz="1400" b="1" dirty="0" smtClean="0"/>
              <a:t>		// </a:t>
            </a:r>
            <a:r>
              <a:rPr lang="ko-KR" altLang="en-US" sz="1400" b="1" dirty="0" smtClean="0"/>
              <a:t>버튼 </a:t>
            </a:r>
            <a:r>
              <a:rPr lang="ko-KR" altLang="en-US" sz="1400" b="1" dirty="0"/>
              <a:t>크기를 </a:t>
            </a:r>
            <a:r>
              <a:rPr lang="en-US" altLang="ko-KR" sz="1400" b="1" dirty="0"/>
              <a:t>100×40</a:t>
            </a:r>
            <a:r>
              <a:rPr lang="ko-KR" altLang="en-US" sz="1400" b="1" dirty="0"/>
              <a:t>으로 지정</a:t>
            </a:r>
          </a:p>
          <a:p>
            <a:r>
              <a:rPr lang="en-US" altLang="ko-KR" sz="1400" b="1" dirty="0" err="1"/>
              <a:t>clickButton.setLocation</a:t>
            </a:r>
            <a:r>
              <a:rPr lang="en-US" altLang="ko-KR" sz="1400" b="1" dirty="0"/>
              <a:t>(50, 50); </a:t>
            </a:r>
            <a:r>
              <a:rPr lang="en-US" altLang="ko-KR" sz="1400" dirty="0" smtClean="0"/>
              <a:t>		</a:t>
            </a:r>
            <a:r>
              <a:rPr lang="en-US" altLang="ko-KR" sz="1400" b="1" dirty="0" smtClean="0"/>
              <a:t>// </a:t>
            </a:r>
            <a:r>
              <a:rPr lang="ko-KR" altLang="en-US" sz="1400" b="1" dirty="0" smtClean="0"/>
              <a:t>버튼 </a:t>
            </a:r>
            <a:r>
              <a:rPr lang="ko-KR" altLang="en-US" sz="1400" b="1" dirty="0"/>
              <a:t>위치를 </a:t>
            </a:r>
            <a:r>
              <a:rPr lang="en-US" altLang="ko-KR" sz="1400" b="1" dirty="0"/>
              <a:t>(50, 50)</a:t>
            </a:r>
            <a:r>
              <a:rPr lang="ko-KR" altLang="en-US" sz="1400" b="1" dirty="0"/>
              <a:t>으로 지정</a:t>
            </a:r>
          </a:p>
          <a:p>
            <a:r>
              <a:rPr lang="en-US" altLang="ko-KR" sz="1400" dirty="0" err="1"/>
              <a:t>p.add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clickButton</a:t>
            </a:r>
            <a:r>
              <a:rPr lang="en-US" altLang="ko-KR" sz="1400" dirty="0"/>
              <a:t>); </a:t>
            </a:r>
            <a:r>
              <a:rPr lang="en-US" altLang="ko-KR" sz="1400" dirty="0" smtClean="0"/>
              <a:t>		// </a:t>
            </a:r>
            <a:r>
              <a:rPr lang="ko-KR" altLang="en-US" sz="1400" dirty="0"/>
              <a:t>패널 </a:t>
            </a:r>
            <a:r>
              <a:rPr lang="ko-KR" altLang="en-US" sz="1400" dirty="0" smtClean="0"/>
              <a:t>내 </a:t>
            </a:r>
            <a:r>
              <a:rPr lang="en-US" altLang="ko-KR" sz="1400" dirty="0"/>
              <a:t>(50, 50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에 </a:t>
            </a:r>
            <a:r>
              <a:rPr lang="en-US" altLang="ko-KR" sz="1400" dirty="0"/>
              <a:t>100×40 </a:t>
            </a:r>
            <a:r>
              <a:rPr lang="ko-KR" altLang="en-US" sz="1400" dirty="0"/>
              <a:t>크기의 버튼 출력</a:t>
            </a:r>
          </a:p>
        </p:txBody>
      </p:sp>
    </p:spTree>
    <p:extLst>
      <p:ext uri="{BB962C8B-B14F-4D97-AF65-F5344CB8AC3E}">
        <p14:creationId xmlns:p14="http://schemas.microsoft.com/office/powerpoint/2010/main" val="23360270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400" dirty="0" smtClean="0"/>
              <a:t>예제 </a:t>
            </a:r>
            <a:r>
              <a:rPr lang="en-US" altLang="ko-KR" sz="2400" dirty="0" smtClean="0"/>
              <a:t>8-6 : </a:t>
            </a:r>
            <a:r>
              <a:rPr lang="ko-KR" altLang="en-US" sz="2400" dirty="0" smtClean="0"/>
              <a:t>배치관리자 없는 컨테이너에 컴포넌트를 절대 위치와 절대 크기로 지정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3851920" y="1124744"/>
            <a:ext cx="5106868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import </a:t>
            </a:r>
            <a:r>
              <a:rPr lang="en-US" altLang="ko-KR" sz="1200" dirty="0" err="1"/>
              <a:t>javax.swing</a:t>
            </a:r>
            <a:r>
              <a:rPr lang="en-US" altLang="ko-KR" sz="1200" dirty="0"/>
              <a:t>.*;</a:t>
            </a:r>
          </a:p>
          <a:p>
            <a:pPr defTabSz="180000"/>
            <a:r>
              <a:rPr lang="en-US" altLang="ko-KR" sz="1200" dirty="0"/>
              <a:t>import </a:t>
            </a:r>
            <a:r>
              <a:rPr lang="en-US" altLang="ko-KR" sz="1200" dirty="0" err="1"/>
              <a:t>java.awt</a:t>
            </a:r>
            <a:r>
              <a:rPr lang="en-US" altLang="ko-KR" sz="1200" dirty="0" smtClean="0"/>
              <a:t>.*;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/>
              <a:t>public class </a:t>
            </a:r>
            <a:r>
              <a:rPr lang="en-US" altLang="ko-KR" sz="1200" dirty="0" err="1"/>
              <a:t>NullContainerEx</a:t>
            </a:r>
            <a:r>
              <a:rPr lang="en-US" altLang="ko-KR" sz="1200" dirty="0"/>
              <a:t> extends </a:t>
            </a:r>
            <a:r>
              <a:rPr lang="en-US" altLang="ko-KR" sz="1200" dirty="0" err="1"/>
              <a:t>JFrame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NullContainerEx</a:t>
            </a:r>
            <a:r>
              <a:rPr lang="en-US" altLang="ko-KR" sz="1200" dirty="0"/>
              <a:t>() {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setTitle</a:t>
            </a:r>
            <a:r>
              <a:rPr lang="en-US" altLang="ko-KR" sz="1200" dirty="0"/>
              <a:t>("</a:t>
            </a:r>
            <a:r>
              <a:rPr lang="ko-KR" altLang="en-US" sz="1200" dirty="0"/>
              <a:t>배치관리자 없이 절대 위치에 배치하는 예제</a:t>
            </a:r>
            <a:r>
              <a:rPr lang="en-US" altLang="ko-KR" sz="1200" dirty="0"/>
              <a:t>");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setDefaultCloseOperation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JFrame.EXIT_ON_CLOSE</a:t>
            </a:r>
            <a:r>
              <a:rPr lang="en-US" altLang="ko-KR" sz="1200" dirty="0"/>
              <a:t>);</a:t>
            </a:r>
          </a:p>
          <a:p>
            <a:pPr defTabSz="180000"/>
            <a:r>
              <a:rPr lang="en-US" altLang="ko-KR" sz="1200" dirty="0" smtClean="0"/>
              <a:t>		Container </a:t>
            </a:r>
            <a:r>
              <a:rPr lang="en-US" altLang="ko-KR" sz="1200" dirty="0" err="1"/>
              <a:t>contentPane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getContentPane</a:t>
            </a:r>
            <a:r>
              <a:rPr lang="en-US" altLang="ko-KR" sz="1200" dirty="0" smtClean="0"/>
              <a:t>();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err="1" smtClean="0"/>
              <a:t>contentPane.setLayout</a:t>
            </a:r>
            <a:r>
              <a:rPr lang="en-US" altLang="ko-KR" sz="1200" b="1" dirty="0" smtClean="0"/>
              <a:t>(null</a:t>
            </a:r>
            <a:r>
              <a:rPr lang="en-US" altLang="ko-KR" sz="1200" b="1" dirty="0"/>
              <a:t>); </a:t>
            </a:r>
            <a:r>
              <a:rPr lang="en-US" altLang="ko-KR" sz="1200" dirty="0"/>
              <a:t>// </a:t>
            </a:r>
            <a:r>
              <a:rPr lang="ko-KR" altLang="en-US" sz="1200" dirty="0" err="1"/>
              <a:t>컨텐트팬의</a:t>
            </a:r>
            <a:r>
              <a:rPr lang="ko-KR" altLang="en-US" sz="1200" dirty="0"/>
              <a:t> 배치관리자 제거</a:t>
            </a:r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JLabel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la = new </a:t>
            </a:r>
            <a:r>
              <a:rPr lang="en-US" altLang="ko-KR" sz="1200" dirty="0" err="1"/>
              <a:t>JLabel</a:t>
            </a:r>
            <a:r>
              <a:rPr lang="en-US" altLang="ko-KR" sz="1200" dirty="0"/>
              <a:t>("Hello, Press Buttons!");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err="1" smtClean="0"/>
              <a:t>la.setLocation</a:t>
            </a:r>
            <a:r>
              <a:rPr lang="en-US" altLang="ko-KR" sz="1200" b="1" dirty="0" smtClean="0"/>
              <a:t>(130</a:t>
            </a:r>
            <a:r>
              <a:rPr lang="en-US" altLang="ko-KR" sz="1200" b="1" dirty="0"/>
              <a:t>, 50); </a:t>
            </a:r>
            <a:r>
              <a:rPr lang="en-US" altLang="ko-KR" sz="1200" dirty="0"/>
              <a:t>// la</a:t>
            </a:r>
            <a:r>
              <a:rPr lang="ko-KR" altLang="en-US" sz="1200" dirty="0"/>
              <a:t>를 </a:t>
            </a:r>
            <a:r>
              <a:rPr lang="en-US" altLang="ko-KR" sz="1200" dirty="0"/>
              <a:t>(130,50) </a:t>
            </a:r>
            <a:r>
              <a:rPr lang="ko-KR" altLang="en-US" sz="1200" dirty="0"/>
              <a:t>위치로 지정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err="1" smtClean="0"/>
              <a:t>la.setSize</a:t>
            </a:r>
            <a:r>
              <a:rPr lang="en-US" altLang="ko-KR" sz="1200" b="1" dirty="0" smtClean="0"/>
              <a:t>(200</a:t>
            </a:r>
            <a:r>
              <a:rPr lang="en-US" altLang="ko-KR" sz="1200" b="1" dirty="0"/>
              <a:t>, 20); </a:t>
            </a:r>
            <a:r>
              <a:rPr lang="en-US" altLang="ko-KR" sz="1200" dirty="0"/>
              <a:t>// la</a:t>
            </a:r>
            <a:r>
              <a:rPr lang="ko-KR" altLang="en-US" sz="1200" dirty="0"/>
              <a:t>를 </a:t>
            </a:r>
            <a:r>
              <a:rPr lang="en-US" altLang="ko-KR" sz="1200" dirty="0"/>
              <a:t>200x20 </a:t>
            </a:r>
            <a:r>
              <a:rPr lang="ko-KR" altLang="en-US" sz="1200" dirty="0"/>
              <a:t>크기로 지정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contentPane.add</a:t>
            </a:r>
            <a:r>
              <a:rPr lang="en-US" altLang="ko-KR" sz="1200" dirty="0" smtClean="0"/>
              <a:t>(la</a:t>
            </a:r>
            <a:r>
              <a:rPr lang="en-US" altLang="ko-KR" sz="1200" dirty="0"/>
              <a:t>); // la</a:t>
            </a:r>
            <a:r>
              <a:rPr lang="ko-KR" altLang="en-US" sz="1200" dirty="0"/>
              <a:t>를 </a:t>
            </a:r>
            <a:r>
              <a:rPr lang="ko-KR" altLang="en-US" sz="1200" dirty="0" err="1"/>
              <a:t>컨텐트팬에</a:t>
            </a:r>
            <a:r>
              <a:rPr lang="ko-KR" altLang="en-US" sz="1200" dirty="0"/>
              <a:t> 부착</a:t>
            </a:r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// </a:t>
            </a:r>
            <a:r>
              <a:rPr lang="en-US" altLang="ko-KR" sz="1200" dirty="0"/>
              <a:t>9</a:t>
            </a:r>
            <a:r>
              <a:rPr lang="ko-KR" altLang="en-US" sz="1200" dirty="0"/>
              <a:t>개의 버튼 컴포넌트를 생성하고 동일한 크기로 설정한다</a:t>
            </a:r>
            <a:r>
              <a:rPr lang="en-US" altLang="ko-KR" sz="1200" dirty="0"/>
              <a:t>.</a:t>
            </a:r>
          </a:p>
          <a:p>
            <a:pPr defTabSz="180000"/>
            <a:r>
              <a:rPr lang="en-US" altLang="ko-KR" sz="1200" dirty="0" smtClean="0"/>
              <a:t>		// </a:t>
            </a:r>
            <a:r>
              <a:rPr lang="ko-KR" altLang="en-US" sz="1200" dirty="0"/>
              <a:t>위치는 서로 겹치게 설정한다</a:t>
            </a:r>
            <a:r>
              <a:rPr lang="en-US" altLang="ko-KR" sz="1200" dirty="0"/>
              <a:t>.</a:t>
            </a:r>
          </a:p>
          <a:p>
            <a:pPr defTabSz="180000"/>
            <a:r>
              <a:rPr lang="nn-NO" altLang="ko-KR" sz="1200" dirty="0" smtClean="0"/>
              <a:t>		for(int </a:t>
            </a:r>
            <a:r>
              <a:rPr lang="nn-NO" altLang="ko-KR" sz="1200" dirty="0"/>
              <a:t>i=1; i&lt;=9; i++) {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JButton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b = new </a:t>
            </a:r>
            <a:r>
              <a:rPr lang="en-US" altLang="ko-KR" sz="1200" dirty="0" err="1"/>
              <a:t>JButton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Integer.toString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</a:t>
            </a:r>
            <a:r>
              <a:rPr lang="en-US" altLang="ko-KR" sz="1200" dirty="0"/>
              <a:t>)); // </a:t>
            </a:r>
            <a:r>
              <a:rPr lang="ko-KR" altLang="en-US" sz="1200" dirty="0"/>
              <a:t>버튼 생성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b="1" dirty="0" err="1" smtClean="0"/>
              <a:t>b.setLocation</a:t>
            </a:r>
            <a:r>
              <a:rPr lang="en-US" altLang="ko-KR" sz="1200" b="1" dirty="0" smtClean="0"/>
              <a:t>(</a:t>
            </a:r>
            <a:r>
              <a:rPr lang="en-US" altLang="ko-KR" sz="1200" b="1" dirty="0" err="1" smtClean="0"/>
              <a:t>i</a:t>
            </a:r>
            <a:r>
              <a:rPr lang="en-US" altLang="ko-KR" sz="1200" b="1" dirty="0" smtClean="0"/>
              <a:t>*15</a:t>
            </a:r>
            <a:r>
              <a:rPr lang="en-US" altLang="ko-KR" sz="1200" b="1" dirty="0"/>
              <a:t>, </a:t>
            </a:r>
            <a:r>
              <a:rPr lang="en-US" altLang="ko-KR" sz="1200" b="1" dirty="0" err="1"/>
              <a:t>i</a:t>
            </a:r>
            <a:r>
              <a:rPr lang="en-US" altLang="ko-KR" sz="1200" b="1" dirty="0"/>
              <a:t>*15); </a:t>
            </a:r>
            <a:r>
              <a:rPr lang="en-US" altLang="ko-KR" sz="1200" dirty="0"/>
              <a:t>// </a:t>
            </a:r>
            <a:r>
              <a:rPr lang="ko-KR" altLang="en-US" sz="1200" dirty="0"/>
              <a:t>버튼의 위치 설정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b="1" dirty="0" err="1" smtClean="0"/>
              <a:t>b.setSize</a:t>
            </a:r>
            <a:r>
              <a:rPr lang="en-US" altLang="ko-KR" sz="1200" b="1" dirty="0" smtClean="0"/>
              <a:t>(50</a:t>
            </a:r>
            <a:r>
              <a:rPr lang="en-US" altLang="ko-KR" sz="1200" b="1" dirty="0"/>
              <a:t>, 20); </a:t>
            </a:r>
            <a:r>
              <a:rPr lang="en-US" altLang="ko-KR" sz="1200" dirty="0"/>
              <a:t>// </a:t>
            </a:r>
            <a:r>
              <a:rPr lang="ko-KR" altLang="en-US" sz="1200" dirty="0"/>
              <a:t>버튼의 크기는 동일하게 </a:t>
            </a:r>
            <a:r>
              <a:rPr lang="en-US" altLang="ko-KR" sz="1200" dirty="0"/>
              <a:t>50x20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contentPane.add</a:t>
            </a:r>
            <a:r>
              <a:rPr lang="en-US" altLang="ko-KR" sz="1200" dirty="0" smtClean="0"/>
              <a:t>(b</a:t>
            </a:r>
            <a:r>
              <a:rPr lang="en-US" altLang="ko-KR" sz="1200" dirty="0"/>
              <a:t>); // </a:t>
            </a:r>
            <a:r>
              <a:rPr lang="ko-KR" altLang="en-US" sz="1200" dirty="0"/>
              <a:t>버튼을 </a:t>
            </a:r>
            <a:r>
              <a:rPr lang="ko-KR" altLang="en-US" sz="1200" dirty="0" err="1"/>
              <a:t>컨텐트팬에</a:t>
            </a:r>
            <a:r>
              <a:rPr lang="ko-KR" altLang="en-US" sz="1200" dirty="0"/>
              <a:t> 부착</a:t>
            </a:r>
          </a:p>
          <a:p>
            <a:pPr defTabSz="180000"/>
            <a:r>
              <a:rPr lang="en-US" altLang="ko-KR" sz="1200" dirty="0" smtClean="0"/>
              <a:t>		}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setSize</a:t>
            </a:r>
            <a:r>
              <a:rPr lang="en-US" altLang="ko-KR" sz="1200" dirty="0" smtClean="0"/>
              <a:t>(300</a:t>
            </a:r>
            <a:r>
              <a:rPr lang="en-US" altLang="ko-KR" sz="1200" dirty="0"/>
              <a:t>, 200);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setVisible</a:t>
            </a:r>
            <a:r>
              <a:rPr lang="en-US" altLang="ko-KR" sz="1200" dirty="0" smtClean="0"/>
              <a:t>(true</a:t>
            </a:r>
            <a:r>
              <a:rPr lang="en-US" altLang="ko-KR" sz="1200" dirty="0"/>
              <a:t>);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public </a:t>
            </a:r>
            <a:r>
              <a:rPr lang="en-US" altLang="ko-KR" sz="1200" dirty="0"/>
              <a:t>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 smtClean="0"/>
              <a:t>		new </a:t>
            </a:r>
            <a:r>
              <a:rPr lang="en-US" altLang="ko-KR" sz="1200" dirty="0" err="1"/>
              <a:t>NullContainerEx</a:t>
            </a:r>
            <a:r>
              <a:rPr lang="en-US" altLang="ko-KR" sz="1200" dirty="0"/>
              <a:t>();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38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23528" y="1340768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다음 그림과 같이 </a:t>
            </a:r>
            <a:r>
              <a:rPr lang="ko-KR" altLang="en-US" sz="1600" dirty="0" err="1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컨텐트팬에</a:t>
            </a:r>
            <a:endParaRPr lang="en-US" altLang="ko-KR" sz="1600" dirty="0" smtClean="0">
              <a:solidFill>
                <a:schemeClr val="accent2">
                  <a:lumMod val="7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배치관리자를 삭제하고</a:t>
            </a:r>
            <a:endParaRPr lang="en-US" altLang="ko-KR" sz="1600" dirty="0" smtClean="0">
              <a:solidFill>
                <a:schemeClr val="accent2">
                  <a:lumMod val="7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9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개의 버튼과 하나의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문자열을</a:t>
            </a:r>
            <a:endParaRPr lang="en-US" altLang="ko-KR" sz="1600" dirty="0" smtClean="0">
              <a:solidFill>
                <a:schemeClr val="accent2">
                  <a:lumMod val="7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출력하는 프로그램을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작성하라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1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스윙 컴포넌트 예시</a:t>
            </a:r>
            <a:endParaRPr lang="ko-KR" altLang="en-US"/>
          </a:p>
        </p:txBody>
      </p:sp>
      <p:pic>
        <p:nvPicPr>
          <p:cNvPr id="4" name="그림 3" descr="JButt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364" y="1575602"/>
            <a:ext cx="571500" cy="266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88840"/>
            <a:ext cx="792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</a:rPr>
              <a:t>JButton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그림 5" descr="JCheckBox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484784"/>
            <a:ext cx="1857375" cy="6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2055" y="2252362"/>
            <a:ext cx="1031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</a:rPr>
              <a:t>JCheckBox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그림 7" descr="JComboBo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293096"/>
            <a:ext cx="1619250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936" y="6165304"/>
            <a:ext cx="1136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</a:rPr>
              <a:t>JComboBox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그림 9" descr="JLis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93096"/>
            <a:ext cx="476250" cy="1914525"/>
          </a:xfrm>
          <a:prstGeom prst="rect">
            <a:avLst/>
          </a:prstGeom>
        </p:spPr>
      </p:pic>
      <p:pic>
        <p:nvPicPr>
          <p:cNvPr id="11" name="그림 10" descr="JList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7689" y="4364534"/>
            <a:ext cx="638175" cy="1724025"/>
          </a:xfrm>
          <a:prstGeom prst="rect">
            <a:avLst/>
          </a:prstGeom>
        </p:spPr>
      </p:pic>
      <p:pic>
        <p:nvPicPr>
          <p:cNvPr id="12" name="그림 11" descr="JList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1206" y="4435972"/>
            <a:ext cx="790575" cy="15525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20272" y="6165304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</a:rPr>
              <a:t>JList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그림 13" descr="JSlid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24128" y="1484784"/>
            <a:ext cx="2781300" cy="6953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04248" y="2204864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</a:rPr>
              <a:t>JSlider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그림 15" descr="JRadioButton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1920" y="1412776"/>
            <a:ext cx="1762125" cy="685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34429" y="2259196"/>
            <a:ext cx="1253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</a:rPr>
              <a:t>JRadioButton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" name="그림 17" descr="JTextFiel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528" y="2996952"/>
            <a:ext cx="3009900" cy="5238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59632" y="3645024"/>
            <a:ext cx="950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</a:rPr>
              <a:t>JTextField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그림 19" descr="JTextAre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9592" y="4509120"/>
            <a:ext cx="2114550" cy="1219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31640" y="5733256"/>
            <a:ext cx="936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</a:rPr>
              <a:t>JTextArea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" name="그림 21" descr="JSpinne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28184" y="2996952"/>
            <a:ext cx="1885950" cy="2667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60232" y="3356992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</a:rPr>
              <a:t>JSpinner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" name="그림 23" descr="JPasswordFiel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35896" y="2996952"/>
            <a:ext cx="2247900" cy="2762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95936" y="3429000"/>
            <a:ext cx="1385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</a:rPr>
              <a:t>JPasswordField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슬라이드 번호 개체 틀 2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4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6BD2C2-3D3B-4E94-BD92-61B02C5F4DEE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4" name="그림 3" descr="JProgress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2914650" cy="190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5332" y="957928"/>
            <a:ext cx="120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</a:rPr>
              <a:t>JProgressBar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그림 5" descr="JToolTi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692696"/>
            <a:ext cx="1438275" cy="723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9952" y="1340768"/>
            <a:ext cx="833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</a:rPr>
              <a:t>JToolTip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그림 7" descr="JScrollPa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692696"/>
            <a:ext cx="2419350" cy="2095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4248" y="2780928"/>
            <a:ext cx="1079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</a:rPr>
              <a:t>JScrollPane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5889501"/>
            <a:ext cx="782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</a:rPr>
              <a:t>JApplet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240" y="5889501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</a:rPr>
              <a:t>JFrame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5889501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</a:rPr>
              <a:t>JDialog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그림 15" descr="JMen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700808"/>
            <a:ext cx="2333625" cy="13049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31640" y="3068960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</a:rPr>
              <a:t>JMenu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13237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63" y="3212976"/>
            <a:ext cx="23241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84501"/>
            <a:ext cx="23812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0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6BD2C2-3D3B-4E94-BD92-61B02C5F4DEE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4" name="그림 3" descr="JT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6372225" cy="2066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5130" y="2395808"/>
            <a:ext cx="665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smtClean="0">
                <a:solidFill>
                  <a:schemeClr val="accent2">
                    <a:lumMod val="75000"/>
                  </a:schemeClr>
                </a:solidFill>
              </a:rPr>
              <a:t>JTable</a:t>
            </a:r>
            <a:endParaRPr lang="ko-KR" alt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그림 5" descr="JTr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9504" y="3234462"/>
            <a:ext cx="2800350" cy="2676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0871" y="5910987"/>
            <a:ext cx="582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 err="1" smtClean="0">
                <a:solidFill>
                  <a:schemeClr val="accent2">
                    <a:lumMod val="75000"/>
                  </a:schemeClr>
                </a:solidFill>
              </a:rPr>
              <a:t>JTree</a:t>
            </a:r>
            <a:endParaRPr lang="ko-KR" alt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7936" y="6042774"/>
            <a:ext cx="2318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 err="1" smtClean="0">
                <a:solidFill>
                  <a:schemeClr val="accent2">
                    <a:lumMod val="75000"/>
                  </a:schemeClr>
                </a:solidFill>
              </a:rPr>
              <a:t>JEditorPane</a:t>
            </a:r>
            <a:r>
              <a:rPr lang="en-US" altLang="ko-KR" sz="1400" i="1" dirty="0" smtClean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n-US" altLang="ko-KR" sz="1400" i="1" dirty="0" err="1" smtClean="0">
                <a:solidFill>
                  <a:schemeClr val="accent2">
                    <a:lumMod val="75000"/>
                  </a:schemeClr>
                </a:solidFill>
              </a:rPr>
              <a:t>JTextPane</a:t>
            </a:r>
            <a:endParaRPr lang="ko-KR" alt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그림 8" descr="JEditorPane JTextPa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5928" y="2730406"/>
            <a:ext cx="24384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6BD2C2-3D3B-4E94-BD92-61B02C5F4DEE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4" name="그림 3" descr="JToo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3733800" cy="361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4578" y="1849384"/>
            <a:ext cx="845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 err="1" smtClean="0">
                <a:solidFill>
                  <a:schemeClr val="accent2">
                    <a:lumMod val="75000"/>
                  </a:schemeClr>
                </a:solidFill>
              </a:rPr>
              <a:t>JToolBar</a:t>
            </a:r>
            <a:endParaRPr lang="ko-KR" alt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4782" y="4376717"/>
            <a:ext cx="1225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 err="1" smtClean="0">
                <a:solidFill>
                  <a:schemeClr val="accent2">
                    <a:lumMod val="75000"/>
                  </a:schemeClr>
                </a:solidFill>
              </a:rPr>
              <a:t>JTabbedPane</a:t>
            </a:r>
            <a:endParaRPr lang="ko-KR" alt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그림 7" descr="JSplitPa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340768"/>
            <a:ext cx="4781550" cy="2581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0152" y="3995159"/>
            <a:ext cx="995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 err="1" smtClean="0">
                <a:solidFill>
                  <a:schemeClr val="accent2">
                    <a:lumMod val="75000"/>
                  </a:schemeClr>
                </a:solidFill>
              </a:rPr>
              <a:t>JSplitPane</a:t>
            </a:r>
            <a:endParaRPr lang="ko-KR" alt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0" y="2601780"/>
            <a:ext cx="26098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8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89632"/>
            <a:ext cx="4176464" cy="398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오라클에서</a:t>
            </a:r>
            <a:r>
              <a:rPr lang="ko-KR" altLang="en-US" dirty="0" smtClean="0"/>
              <a:t> 제공하는 스윙 데모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스윙 데모 사이트</a:t>
            </a:r>
            <a:endParaRPr lang="en-US" altLang="ko-KR" sz="1800" dirty="0" smtClean="0"/>
          </a:p>
          <a:p>
            <a:pPr lvl="2"/>
            <a:r>
              <a:rPr lang="en-US" altLang="ko-KR" sz="1400" dirty="0">
                <a:hlinkClick r:id="rId3"/>
              </a:rPr>
              <a:t>http://</a:t>
            </a:r>
            <a:r>
              <a:rPr lang="en-US" altLang="ko-KR" sz="1400" dirty="0" smtClean="0">
                <a:hlinkClick r:id="rId3"/>
              </a:rPr>
              <a:t>www.oracle.com/technetwork/java/javase/downloads/index.html</a:t>
            </a:r>
            <a:endParaRPr lang="en-US" altLang="ko-KR" sz="1400" dirty="0" smtClean="0"/>
          </a:p>
          <a:p>
            <a:pPr lvl="2"/>
            <a:r>
              <a:rPr lang="en-US" altLang="ko-KR" sz="1400" dirty="0" smtClean="0"/>
              <a:t>Demos </a:t>
            </a:r>
            <a:r>
              <a:rPr lang="en-US" altLang="ko-KR" sz="1400" dirty="0"/>
              <a:t>and </a:t>
            </a:r>
            <a:r>
              <a:rPr lang="en-US" altLang="ko-KR" sz="1400" dirty="0" smtClean="0"/>
              <a:t>Samples</a:t>
            </a:r>
            <a:r>
              <a:rPr lang="ko-KR" altLang="en-US" sz="1400" dirty="0"/>
              <a:t> </a:t>
            </a:r>
            <a:r>
              <a:rPr lang="ko-KR" altLang="en-US" sz="1400" dirty="0" smtClean="0"/>
              <a:t>다운로드</a:t>
            </a:r>
            <a:endParaRPr lang="en-US" altLang="ko-KR" sz="1400" dirty="0" smtClean="0"/>
          </a:p>
          <a:p>
            <a:r>
              <a:rPr lang="ko-KR" altLang="en-US" sz="1800" dirty="0" smtClean="0"/>
              <a:t>스윙 데모 실행 사례</a:t>
            </a:r>
            <a:endParaRPr lang="en-US" altLang="ko-KR" sz="1800" dirty="0" smtClean="0"/>
          </a:p>
          <a:p>
            <a:pPr lvl="1"/>
            <a:r>
              <a:rPr lang="en-US" altLang="ko-KR" sz="1600" dirty="0" smtClean="0"/>
              <a:t>C</a:t>
            </a:r>
            <a:r>
              <a:rPr lang="en-US" altLang="ko-KR" sz="1600" dirty="0"/>
              <a:t>:\Program </a:t>
            </a:r>
            <a:r>
              <a:rPr lang="en-US" altLang="ko-KR" sz="1600" dirty="0" smtClean="0"/>
              <a:t>Files\Java\</a:t>
            </a:r>
          </a:p>
          <a:p>
            <a:pPr marL="365760" lvl="1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jdk1.8.0_05\demo\</a:t>
            </a:r>
            <a:r>
              <a:rPr lang="en-US" altLang="ko-KR" sz="1600" dirty="0" err="1" smtClean="0"/>
              <a:t>jfc</a:t>
            </a:r>
            <a:r>
              <a:rPr lang="en-US" altLang="ko-KR" sz="1600" dirty="0" smtClean="0"/>
              <a:t>\</a:t>
            </a:r>
          </a:p>
          <a:p>
            <a:pPr marL="365760" lvl="1" indent="0">
              <a:buNone/>
            </a:pPr>
            <a:r>
              <a:rPr lang="en-US" altLang="ko-KR" sz="1600" dirty="0" smtClean="0"/>
              <a:t>     SwingSet2</a:t>
            </a:r>
          </a:p>
          <a:p>
            <a:pPr lvl="2"/>
            <a:r>
              <a:rPr lang="en-US" altLang="ko-KR" sz="1400" dirty="0" smtClean="0"/>
              <a:t>SwingSet2.jar </a:t>
            </a:r>
            <a:r>
              <a:rPr lang="ko-KR" altLang="en-US" sz="1400" dirty="0" smtClean="0"/>
              <a:t>파일 더블클릭</a:t>
            </a:r>
            <a:endParaRPr lang="en-US" altLang="ko-KR" sz="1400" dirty="0" smtClean="0"/>
          </a:p>
          <a:p>
            <a:pPr lvl="2"/>
            <a:r>
              <a:rPr lang="ko-KR" altLang="en-US" sz="1400" dirty="0" smtClean="0"/>
              <a:t>다양한 스윙 컴포넌트 실행</a:t>
            </a:r>
            <a:endParaRPr lang="en-US" altLang="ko-KR" sz="1400" dirty="0" smtClean="0"/>
          </a:p>
          <a:p>
            <a:pPr lvl="2"/>
            <a:r>
              <a:rPr lang="ko-KR" altLang="en-US" sz="1400" dirty="0" smtClean="0"/>
              <a:t>소스 코드 제공</a:t>
            </a:r>
            <a:endParaRPr lang="ko-KR" altLang="en-US" sz="14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77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904570" cy="471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스윙 </a:t>
            </a:r>
            <a:r>
              <a:rPr lang="en-US" altLang="ko-KR" smtClean="0"/>
              <a:t>GUI </a:t>
            </a:r>
            <a:r>
              <a:rPr lang="ko-KR" altLang="en-US" smtClean="0"/>
              <a:t>프로그램 샘플</a:t>
            </a:r>
            <a:endParaRPr lang="ko-KR" alt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스윙 응용프로그램은 스윙 컴포넌트를 이용하여 </a:t>
            </a:r>
            <a:r>
              <a:rPr lang="ko-KR" altLang="en-US" sz="1800" dirty="0" err="1" smtClean="0"/>
              <a:t>레고</a:t>
            </a:r>
            <a:r>
              <a:rPr lang="ko-KR" altLang="en-US" sz="1800" dirty="0" smtClean="0"/>
              <a:t> 블</a:t>
            </a:r>
            <a:r>
              <a:rPr lang="ko-KR" altLang="en-US" sz="1800" dirty="0"/>
              <a:t>록</a:t>
            </a:r>
            <a:r>
              <a:rPr lang="ko-KR" altLang="en-US" sz="1800" dirty="0" smtClean="0"/>
              <a:t>을 조립하듯이 작성</a:t>
            </a:r>
            <a:endParaRPr lang="ko-KR" altLang="en-US" sz="1800" dirty="0"/>
          </a:p>
        </p:txBody>
      </p:sp>
      <p:sp>
        <p:nvSpPr>
          <p:cNvPr id="35" name="슬라이드 번호 개체 틀 3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9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2977</TotalTime>
  <Words>2037</Words>
  <Application>Microsoft Office PowerPoint</Application>
  <PresentationFormat>화면 슬라이드 쇼(4:3)</PresentationFormat>
  <Paragraphs>697</Paragraphs>
  <Slides>38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7" baseType="lpstr">
      <vt:lpstr>HY강B</vt:lpstr>
      <vt:lpstr>HY나무L</vt:lpstr>
      <vt:lpstr>맑은 고딕</vt:lpstr>
      <vt:lpstr>휴먼편지체</vt:lpstr>
      <vt:lpstr>Arial</vt:lpstr>
      <vt:lpstr>Arial Narrow</vt:lpstr>
      <vt:lpstr>Wingdings</vt:lpstr>
      <vt:lpstr>Wingdings 2</vt:lpstr>
      <vt:lpstr>가을</vt:lpstr>
      <vt:lpstr>PowerPoint 프레젠테이션</vt:lpstr>
      <vt:lpstr>학습 목표</vt:lpstr>
      <vt:lpstr>자바의 GUI(Graphical User Interface)</vt:lpstr>
      <vt:lpstr>스윙 컴포넌트 예시</vt:lpstr>
      <vt:lpstr>PowerPoint 프레젠테이션</vt:lpstr>
      <vt:lpstr>PowerPoint 프레젠테이션</vt:lpstr>
      <vt:lpstr>PowerPoint 프레젠테이션</vt:lpstr>
      <vt:lpstr>오라클에서 제공하는 스윙 데모</vt:lpstr>
      <vt:lpstr>스윙 GUI 프로그램 샘플</vt:lpstr>
      <vt:lpstr>GUI 패키지 계층 구조</vt:lpstr>
      <vt:lpstr>컨테이너와 컴포넌트</vt:lpstr>
      <vt:lpstr>컨테이너와 컴포넌트의 포함관계</vt:lpstr>
      <vt:lpstr>스윙 GUI 프로그램 만들기</vt:lpstr>
      <vt:lpstr>스윙 프레임</vt:lpstr>
      <vt:lpstr>프레임 만들기, JFrame 클래스 상속</vt:lpstr>
      <vt:lpstr>예제 8-1 : 300x300 크기의 스윙 프레임 만들기</vt:lpstr>
      <vt:lpstr>스윙 응용프로그램에서 main()의 기능과 위치</vt:lpstr>
      <vt:lpstr>프레임에 컴포넌트 붙이기</vt:lpstr>
      <vt:lpstr>컨텐트팬에 대한 JDK 1.5 이후의 추가 사항</vt:lpstr>
      <vt:lpstr>예제 8-2 : 3개의 버튼 컴포넌트를 가진 스윙 프레임 만들기</vt:lpstr>
      <vt:lpstr>스윙 응용프로그램의 종료</vt:lpstr>
      <vt:lpstr>컨테이너와 배치, 배치관리자 개념</vt:lpstr>
      <vt:lpstr>배치 관리자 대표 유형 4 가지</vt:lpstr>
      <vt:lpstr>배치 관리자 대표 유형 4 가지</vt:lpstr>
      <vt:lpstr>컨테이너와 디폴트 배치관리자</vt:lpstr>
      <vt:lpstr>컨테이너에 새로운 배치관리자 설정</vt:lpstr>
      <vt:lpstr>FlowLayout 배치관리자</vt:lpstr>
      <vt:lpstr>FlowLayout의 생성자</vt:lpstr>
      <vt:lpstr>예제 8-3 : FlowLayout 배치관리자 활용</vt:lpstr>
      <vt:lpstr>BorderLayout 배치관리자</vt:lpstr>
      <vt:lpstr>BorderLayout 생성자와 add() 메소드</vt:lpstr>
      <vt:lpstr>예제 8-4 : BorderLayout 배치관리자 활용</vt:lpstr>
      <vt:lpstr>GridLayout 배치관리자</vt:lpstr>
      <vt:lpstr>GridLayout 생성자</vt:lpstr>
      <vt:lpstr>예제 8-5 : GridLayout 배치관리자를 사용하는 예</vt:lpstr>
      <vt:lpstr>배치관리자 없는 컨테이너</vt:lpstr>
      <vt:lpstr>컴포넌트의 절대 위치와 크기 설정</vt:lpstr>
      <vt:lpstr>예제 8-6 : 배치관리자 없는 컨테이너에 컴포넌트를 절대 위치와 절대 크기로 지정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shjung</cp:lastModifiedBy>
  <cp:revision>175</cp:revision>
  <dcterms:created xsi:type="dcterms:W3CDTF">2011-08-27T14:53:28Z</dcterms:created>
  <dcterms:modified xsi:type="dcterms:W3CDTF">2016-08-14T18:23:29Z</dcterms:modified>
</cp:coreProperties>
</file>