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6" r:id="rId3"/>
    <p:sldId id="33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22" r:id="rId15"/>
    <p:sldId id="323" r:id="rId16"/>
    <p:sldId id="376" r:id="rId17"/>
    <p:sldId id="387" r:id="rId18"/>
    <p:sldId id="378" r:id="rId19"/>
    <p:sldId id="380" r:id="rId20"/>
    <p:sldId id="379" r:id="rId21"/>
    <p:sldId id="381" r:id="rId22"/>
    <p:sldId id="382" r:id="rId23"/>
    <p:sldId id="383" r:id="rId24"/>
    <p:sldId id="384" r:id="rId25"/>
    <p:sldId id="385" r:id="rId26"/>
    <p:sldId id="386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FF"/>
    <a:srgbClr val="FF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7" autoAdjust="0"/>
    <p:restoredTop sz="93514" autoAdjust="0"/>
  </p:normalViewPr>
  <p:slideViewPr>
    <p:cSldViewPr snapToGrid="0">
      <p:cViewPr varScale="1">
        <p:scale>
          <a:sx n="98" d="100"/>
          <a:sy n="98" d="100"/>
        </p:scale>
        <p:origin x="4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23CE92-0A45-47A5-831E-BED0FF28AE87}" type="datetime1">
              <a:rPr lang="en-US" altLang="ko-KR" smtClean="0"/>
              <a:t>7/6/2017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C31-7673-4422-82F7-B1BA922DF8C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770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8DED6A-2F0F-4D62-9FBB-83B78E023D9D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903-3BCF-4DA6-A785-BCC83A29BCEC}" type="datetime1">
              <a:rPr lang="en-US" altLang="ko-KR" smtClean="0"/>
              <a:t>7/6/2017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052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3C0-6FE1-45B5-B67B-8C2F4673E77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4CB477-5707-4699-AB1D-6797D04C5FF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24EDD3-E843-40D5-8FC4-992896EA469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0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1C16-74F0-4E38-982E-16770C082C58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76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2BEC-4B59-49DE-BE4A-751A87E8412C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485B-B15F-4B92-85B5-0A0BAD77A6B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923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ADD5E5-B59D-4906-81F8-DE8C06419FD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201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8B43E-0FB2-4402-B89E-824E82589B46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6096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27E32FA9-E425-4826-99EB-F81BAD970436}" type="slidenum">
              <a:rPr kumimoji="0" lang="ko-KR" altLang="en-US" sz="1200" smtClean="0"/>
              <a:t>‹#›</a:t>
            </a:fld>
            <a:r>
              <a:rPr kumimoji="0" lang="en-US" altLang="ko-KR" sz="1200" smtClean="0"/>
              <a:t>/43</a:t>
            </a:r>
            <a:endParaRPr kumimoji="0" 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682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1.py.ba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3.py.ba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N:\&#45236;%20&#47928;&#49436;\&#54028;&#51060;&#50028;\&#44053;&#51032;&#51088;&#47308;\sources\chap05\lab1.py.bat" TargetMode="Externa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6.py.ba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5.py.ba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6.py.ba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9.py.ba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N:\&#45236;%20&#47928;&#49436;\&#54028;&#51060;&#50028;\&#44053;&#51032;&#51088;&#47308;\sources\chap05\lab10.py.ba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 조건을 따져봅시다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Image result for compu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63" y="430332"/>
            <a:ext cx="6721412" cy="44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2164626" y="853394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두근두근</a:t>
            </a:r>
            <a:r>
              <a:rPr lang="en-US" altLang="ko-KR" sz="4800" i="1" dirty="0" smtClean="0"/>
              <a:t> 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2164626" y="1665496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r>
              <a:rPr lang="ko-KR" altLang="en-US" sz="4800" i="1" dirty="0" smtClean="0"/>
              <a:t> 수업</a:t>
            </a:r>
            <a:endParaRPr lang="ko-KR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539" y="1725283"/>
            <a:ext cx="7944928" cy="184605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정수를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"))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% 2 == 0 :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	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짝수입니다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	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홀수입니다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539" y="3904698"/>
            <a:ext cx="7944928" cy="77081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정수를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10</a:t>
            </a: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짝수입니다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만약 조건이 참인 경우에 여러 개의 문장이 실행되어야 한다면 어떻게 해야 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" y="2717320"/>
            <a:ext cx="7912623" cy="18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b="0" dirty="0"/>
              <a:t>영화 나이 제한 검사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20" y="228600"/>
            <a:ext cx="1107799" cy="989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539" y="2894402"/>
            <a:ext cx="7944928" cy="77081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나이를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14</a:t>
            </a: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영화를 보실 수 없습니다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539" y="1744213"/>
            <a:ext cx="7944928" cy="77081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나이를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19</a:t>
            </a: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영화를 보실 수 있습니다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41" y="3965274"/>
            <a:ext cx="3300821" cy="22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0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464" y="1751164"/>
            <a:ext cx="8229600" cy="215660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age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나이를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"))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if age &gt;= 15: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	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영화를 보실 수 있습니다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	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영화를 보실 수 없습니다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4" y="4261989"/>
            <a:ext cx="8229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2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b="0" dirty="0"/>
              <a:t>부호에 따라 거북이를 움직이자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사용자로부터 정수를 받아서 정수의 부호에 따라서 거북이를 </a:t>
            </a:r>
            <a:r>
              <a:rPr lang="en-US" altLang="ko-KR" sz="2000" dirty="0"/>
              <a:t>(100, 100), (100, 0), (100</a:t>
            </a:r>
            <a:r>
              <a:rPr lang="en-US" altLang="ko-KR" sz="2000" dirty="0" smtClean="0"/>
              <a:t>,-</a:t>
            </a:r>
            <a:r>
              <a:rPr lang="en-US" altLang="ko-KR" sz="2000" dirty="0"/>
              <a:t>100)</a:t>
            </a:r>
            <a:r>
              <a:rPr lang="ko-KR" altLang="en-US" sz="2000" dirty="0"/>
              <a:t>으로 움직이는 프로그램을 </a:t>
            </a:r>
            <a:r>
              <a:rPr lang="ko-KR" altLang="en-US" sz="2000" dirty="0" err="1"/>
              <a:t>작성해보자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49" y="91366"/>
            <a:ext cx="1107799" cy="98949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35" y="2698901"/>
            <a:ext cx="3467280" cy="26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7312779" y="4908935"/>
            <a:ext cx="1390124" cy="1153110"/>
            <a:chOff x="7522761" y="5086723"/>
            <a:chExt cx="1390124" cy="1153110"/>
          </a:xfrm>
        </p:grpSpPr>
        <p:pic>
          <p:nvPicPr>
            <p:cNvPr id="7" name="Picture 2">
              <a:hlinkClick r:id="rId4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6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0167"/>
            <a:ext cx="8229600" cy="639217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turtle</a:t>
            </a:r>
          </a:p>
          <a:p>
            <a:r>
              <a:rPr lang="en-US" altLang="ko-KR" dirty="0"/>
              <a:t>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t.shape</a:t>
            </a:r>
            <a:r>
              <a:rPr lang="en-US" altLang="ko-KR" dirty="0"/>
              <a:t>("turtle")</a:t>
            </a:r>
          </a:p>
          <a:p>
            <a:endParaRPr lang="en-US" altLang="ko-KR" dirty="0"/>
          </a:p>
          <a:p>
            <a:r>
              <a:rPr lang="en-US" altLang="ko-KR" dirty="0" err="1"/>
              <a:t>t.penup</a:t>
            </a:r>
            <a:r>
              <a:rPr lang="en-US" altLang="ko-KR" dirty="0"/>
              <a:t>() # </a:t>
            </a:r>
            <a:r>
              <a:rPr lang="ko-KR" altLang="en-US" dirty="0"/>
              <a:t>펜을 올려서 그림이 </a:t>
            </a:r>
            <a:r>
              <a:rPr lang="ko-KR" altLang="en-US" dirty="0" err="1"/>
              <a:t>그려지지</a:t>
            </a:r>
            <a:r>
              <a:rPr lang="ko-KR" altLang="en-US" dirty="0"/>
              <a:t> 않게 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t.goto</a:t>
            </a:r>
            <a:r>
              <a:rPr lang="en-US" altLang="ko-KR" dirty="0"/>
              <a:t>(100, 100) # </a:t>
            </a:r>
            <a:r>
              <a:rPr lang="ko-KR" altLang="en-US" dirty="0"/>
              <a:t>거북이를 </a:t>
            </a:r>
            <a:r>
              <a:rPr lang="en-US" altLang="ko-KR" dirty="0"/>
              <a:t>(100, 100)</a:t>
            </a:r>
            <a:r>
              <a:rPr lang="ko-KR" altLang="en-US" dirty="0"/>
              <a:t>으로 이동시킨다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t.write</a:t>
            </a:r>
            <a:r>
              <a:rPr lang="en-US" altLang="ko-KR" dirty="0"/>
              <a:t>("</a:t>
            </a:r>
            <a:r>
              <a:rPr lang="ko-KR" altLang="en-US" dirty="0"/>
              <a:t>거북이가 여기로 오면 양수입니다</a:t>
            </a:r>
            <a:r>
              <a:rPr lang="en-US" altLang="ko-KR" dirty="0"/>
              <a:t>.")</a:t>
            </a:r>
          </a:p>
          <a:p>
            <a:r>
              <a:rPr lang="en-US" altLang="ko-KR" dirty="0" err="1"/>
              <a:t>t.goto</a:t>
            </a:r>
            <a:r>
              <a:rPr lang="en-US" altLang="ko-KR" dirty="0"/>
              <a:t>(100, 0)</a:t>
            </a:r>
          </a:p>
          <a:p>
            <a:r>
              <a:rPr lang="en-US" altLang="ko-KR" dirty="0" err="1"/>
              <a:t>t.write</a:t>
            </a:r>
            <a:r>
              <a:rPr lang="en-US" altLang="ko-KR" dirty="0"/>
              <a:t>("</a:t>
            </a:r>
            <a:r>
              <a:rPr lang="ko-KR" altLang="en-US" dirty="0"/>
              <a:t>거북이가 여기로 오면 </a:t>
            </a:r>
            <a:r>
              <a:rPr lang="en-US" altLang="ko-KR" dirty="0"/>
              <a:t>0</a:t>
            </a:r>
            <a:r>
              <a:rPr lang="ko-KR" altLang="en-US" dirty="0"/>
              <a:t>입니다</a:t>
            </a:r>
            <a:r>
              <a:rPr lang="en-US" altLang="ko-KR" dirty="0"/>
              <a:t>.")</a:t>
            </a:r>
          </a:p>
          <a:p>
            <a:r>
              <a:rPr lang="en-US" altLang="ko-KR" dirty="0" err="1"/>
              <a:t>t.goto</a:t>
            </a:r>
            <a:r>
              <a:rPr lang="en-US" altLang="ko-KR" dirty="0"/>
              <a:t>(100, -100)</a:t>
            </a:r>
          </a:p>
          <a:p>
            <a:r>
              <a:rPr lang="en-US" altLang="ko-KR" dirty="0" err="1"/>
              <a:t>t.write</a:t>
            </a:r>
            <a:r>
              <a:rPr lang="en-US" altLang="ko-KR" dirty="0"/>
              <a:t>("</a:t>
            </a:r>
            <a:r>
              <a:rPr lang="ko-KR" altLang="en-US" dirty="0"/>
              <a:t>거북이가 여기로 오면 음수입니다</a:t>
            </a:r>
            <a:r>
              <a:rPr lang="en-US" altLang="ko-KR" dirty="0"/>
              <a:t>.")</a:t>
            </a:r>
          </a:p>
          <a:p>
            <a:endParaRPr lang="en-US" altLang="ko-KR" dirty="0"/>
          </a:p>
          <a:p>
            <a:r>
              <a:rPr lang="en-US" altLang="ko-KR" dirty="0" err="1"/>
              <a:t>t.goto</a:t>
            </a:r>
            <a:r>
              <a:rPr lang="en-US" altLang="ko-KR" dirty="0"/>
              <a:t>(0, 0) # (0, 0) </a:t>
            </a:r>
            <a:r>
              <a:rPr lang="ko-KR" altLang="en-US" dirty="0"/>
              <a:t>위치로 거북이를 이동시킨다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t.pendown</a:t>
            </a:r>
            <a:r>
              <a:rPr lang="en-US" altLang="ko-KR" dirty="0"/>
              <a:t>() # </a:t>
            </a:r>
            <a:r>
              <a:rPr lang="ko-KR" altLang="en-US" dirty="0"/>
              <a:t>펜을 내려서 그림이 </a:t>
            </a:r>
            <a:r>
              <a:rPr lang="ko-KR" altLang="en-US" dirty="0" err="1"/>
              <a:t>그려지게</a:t>
            </a:r>
            <a:r>
              <a:rPr lang="ko-KR" altLang="en-US" dirty="0"/>
              <a:t> 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 = </a:t>
            </a:r>
            <a:r>
              <a:rPr lang="en-US" altLang="ko-KR" dirty="0" err="1"/>
              <a:t>turtle.textinput</a:t>
            </a:r>
            <a:r>
              <a:rPr lang="en-US" altLang="ko-KR" dirty="0"/>
              <a:t>("", "</a:t>
            </a:r>
            <a:r>
              <a:rPr lang="ko-KR" altLang="en-US" dirty="0"/>
              <a:t>숫자를 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n=</a:t>
            </a:r>
            <a:r>
              <a:rPr lang="en-US" altLang="ko-KR" dirty="0" err="1"/>
              <a:t>int</a:t>
            </a:r>
            <a:r>
              <a:rPr lang="en-US" altLang="ko-KR" dirty="0"/>
              <a:t>(s)</a:t>
            </a:r>
          </a:p>
          <a:p>
            <a:r>
              <a:rPr lang="en-US" altLang="ko-KR" dirty="0"/>
              <a:t>if( n &gt; 0 ):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t.goto</a:t>
            </a:r>
            <a:r>
              <a:rPr lang="en-US" altLang="ko-KR" dirty="0"/>
              <a:t>(100, 100)</a:t>
            </a:r>
          </a:p>
          <a:p>
            <a:r>
              <a:rPr lang="en-US" altLang="ko-KR" dirty="0"/>
              <a:t>if( n == 0 ):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t.goto</a:t>
            </a:r>
            <a:r>
              <a:rPr lang="en-US" altLang="ko-KR" dirty="0"/>
              <a:t>(100, 0)</a:t>
            </a:r>
          </a:p>
          <a:p>
            <a:r>
              <a:rPr lang="en-US" altLang="ko-KR" dirty="0"/>
              <a:t>if( n &lt; 0 ):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t.goto</a:t>
            </a:r>
            <a:r>
              <a:rPr lang="en-US" altLang="ko-KR" dirty="0"/>
              <a:t>(100, -100)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1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논리 연산자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3" y="1255593"/>
            <a:ext cx="5372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8" y="2790286"/>
            <a:ext cx="5362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78" y="1729596"/>
            <a:ext cx="2101610" cy="28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3" y="4264324"/>
            <a:ext cx="5257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논리 연산자의 종류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2035385"/>
            <a:ext cx="8238226" cy="162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거북이 제어하기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파이썬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쉘에서</a:t>
            </a:r>
            <a:r>
              <a:rPr lang="ko-KR" altLang="en-US" sz="2000" dirty="0"/>
              <a:t> “</a:t>
            </a:r>
            <a:r>
              <a:rPr lang="en-US" altLang="ko-KR" sz="2000" dirty="0"/>
              <a:t>l”</a:t>
            </a:r>
            <a:r>
              <a:rPr lang="ko-KR" altLang="en-US" sz="2000" dirty="0"/>
              <a:t>을 입력하면 거북이가 왼쪽으로 </a:t>
            </a:r>
            <a:r>
              <a:rPr lang="en-US" altLang="ko-KR" sz="2000" dirty="0"/>
              <a:t>100</a:t>
            </a:r>
            <a:r>
              <a:rPr lang="ko-KR" altLang="en-US" sz="2000" dirty="0"/>
              <a:t>픽셀 이동하고 “</a:t>
            </a:r>
            <a:r>
              <a:rPr lang="en-US" altLang="ko-KR" sz="2000" dirty="0"/>
              <a:t>r”</a:t>
            </a:r>
            <a:r>
              <a:rPr lang="ko-KR" altLang="en-US" sz="2000" dirty="0"/>
              <a:t>을 입력하면 </a:t>
            </a:r>
            <a:r>
              <a:rPr lang="ko-KR" altLang="en-US" sz="2000" dirty="0" smtClean="0"/>
              <a:t>거북이가 오른쪽으로 </a:t>
            </a:r>
            <a:r>
              <a:rPr lang="en-US" altLang="ko-KR" sz="2000" dirty="0"/>
              <a:t>100</a:t>
            </a:r>
            <a:r>
              <a:rPr lang="ko-KR" altLang="en-US" sz="2000" dirty="0"/>
              <a:t>픽셀 이동하는 프로그램을 작성해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02" y="153510"/>
            <a:ext cx="1107799" cy="98949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22" y="2928668"/>
            <a:ext cx="62103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7312779" y="4908935"/>
            <a:ext cx="1390124" cy="1153110"/>
            <a:chOff x="7522761" y="5086723"/>
            <a:chExt cx="1390124" cy="1153110"/>
          </a:xfrm>
        </p:grpSpPr>
        <p:pic>
          <p:nvPicPr>
            <p:cNvPr id="7" name="Picture 2">
              <a:hlinkClick r:id="rId4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무한 반복 구조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아직 학습하지 않았지만 다음과 같은 코드를 사용하면 무한 반복할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1937" y="2639683"/>
            <a:ext cx="7944928" cy="14615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while True: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만들 프로그램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7764" y="1509077"/>
            <a:ext cx="75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(1)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터틀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그래픽을 사용하여 동전의 앞면이나 뒷면이 나오는 동전 던지기 게임을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작성해보자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764" y="4011284"/>
            <a:ext cx="743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(2)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정수의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부호에 따라서 거북이를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(100, 100), (100, 0), (100,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-100)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으로 움직이는 프로그램을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작성해보자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36" y="2265243"/>
            <a:ext cx="3606830" cy="154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36" y="4638675"/>
            <a:ext cx="291465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7114408" y="2461580"/>
            <a:ext cx="1390124" cy="1153110"/>
            <a:chOff x="7522761" y="5086723"/>
            <a:chExt cx="1390124" cy="1153110"/>
          </a:xfrm>
        </p:grpSpPr>
        <p:pic>
          <p:nvPicPr>
            <p:cNvPr id="10" name="Picture 2">
              <a:hlinkClick r:id="rId4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312779" y="4908935"/>
            <a:ext cx="1390124" cy="1153110"/>
            <a:chOff x="7522761" y="5086723"/>
            <a:chExt cx="1390124" cy="1153110"/>
          </a:xfrm>
        </p:grpSpPr>
        <p:pic>
          <p:nvPicPr>
            <p:cNvPr id="14" name="Picture 2">
              <a:hlinkClick r:id="rId6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6764"/>
            <a:ext cx="8229600" cy="58228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turtle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거북이를 만든다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거북이가 그리는 선의 두께를 </a:t>
            </a:r>
            <a:r>
              <a:rPr lang="en-US" altLang="ko-KR" dirty="0"/>
              <a:t>3</a:t>
            </a:r>
            <a:r>
              <a:rPr lang="ko-KR" altLang="en-US" dirty="0"/>
              <a:t>으로 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t.width</a:t>
            </a:r>
            <a:r>
              <a:rPr lang="en-US" altLang="ko-KR" dirty="0"/>
              <a:t>(3)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커서의 모양을 거북이로 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t.shape</a:t>
            </a:r>
            <a:r>
              <a:rPr lang="en-US" altLang="ko-KR" dirty="0"/>
              <a:t>("turtle")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거북이를 </a:t>
            </a:r>
            <a:r>
              <a:rPr lang="en-US" altLang="ko-KR" dirty="0"/>
              <a:t>3</a:t>
            </a:r>
            <a:r>
              <a:rPr lang="ko-KR" altLang="en-US" dirty="0"/>
              <a:t>배 확대한다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t.shapesize</a:t>
            </a:r>
            <a:r>
              <a:rPr lang="en-US" altLang="ko-KR" dirty="0"/>
              <a:t>(3, 3)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무한 루프이다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while True:</a:t>
            </a:r>
          </a:p>
          <a:p>
            <a:r>
              <a:rPr lang="en-US" altLang="ko-KR" dirty="0"/>
              <a:t>	command = input("</a:t>
            </a:r>
            <a:r>
              <a:rPr lang="ko-KR" altLang="en-US" dirty="0"/>
              <a:t>명령을 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	if command == "l": # </a:t>
            </a:r>
            <a:r>
              <a:rPr lang="ko-KR" altLang="en-US" dirty="0"/>
              <a:t>사용자가 </a:t>
            </a:r>
            <a:r>
              <a:rPr lang="en-US" altLang="ko-KR" dirty="0"/>
              <a:t>"l"</a:t>
            </a:r>
            <a:r>
              <a:rPr lang="ko-KR" altLang="en-US" dirty="0"/>
              <a:t>을 입력하였으면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t.forward</a:t>
            </a:r>
            <a:r>
              <a:rPr lang="en-US" altLang="ko-KR" dirty="0"/>
              <a:t>(100)</a:t>
            </a:r>
          </a:p>
          <a:p>
            <a:r>
              <a:rPr lang="en-US" altLang="ko-KR" dirty="0"/>
              <a:t>	if command == "r": # </a:t>
            </a:r>
            <a:r>
              <a:rPr lang="ko-KR" altLang="en-US" dirty="0"/>
              <a:t>사용자가 </a:t>
            </a:r>
            <a:r>
              <a:rPr lang="en-US" altLang="ko-KR" dirty="0"/>
              <a:t>"r"</a:t>
            </a:r>
            <a:r>
              <a:rPr lang="ko-KR" altLang="en-US" dirty="0"/>
              <a:t>을 입력하였으면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t.right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t.forward</a:t>
            </a:r>
            <a:r>
              <a:rPr lang="en-US" altLang="ko-KR" dirty="0"/>
              <a:t>(100)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99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윤년 판단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입력된 연도가 </a:t>
            </a:r>
            <a:r>
              <a:rPr lang="ko-KR" altLang="en-US" sz="2000" dirty="0"/>
              <a:t>윤년인지 아닌지를 판단하는 </a:t>
            </a:r>
            <a:r>
              <a:rPr lang="ko-KR" altLang="en-US" sz="2000" dirty="0" smtClean="0"/>
              <a:t>프로그램을 만들어 보자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680" y="153510"/>
            <a:ext cx="1107799" cy="98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551" y="2377823"/>
            <a:ext cx="7944928" cy="77081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/>
              <a:t>연도를 입력하시오</a:t>
            </a:r>
            <a:r>
              <a:rPr lang="en-US" altLang="ko-KR" dirty="0"/>
              <a:t>: 2012</a:t>
            </a:r>
          </a:p>
          <a:p>
            <a:r>
              <a:rPr lang="en-US" altLang="ko-KR" dirty="0"/>
              <a:t>2012 </a:t>
            </a:r>
            <a:r>
              <a:rPr lang="ko-KR" altLang="en-US" dirty="0"/>
              <a:t>년은 윤년입니다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50" y="3426575"/>
            <a:ext cx="3001813" cy="2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68549" y="4042575"/>
            <a:ext cx="49086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연도가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로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나누어 떨어지면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윤년이다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100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으로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나누어 떨어지는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연도는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제외한다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400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으로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나누어 떨어지는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연도는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윤년이다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86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윤년의 조건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5" y="2053896"/>
            <a:ext cx="7543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49" y="3987292"/>
            <a:ext cx="3001813" cy="2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85669"/>
            <a:ext cx="8229600" cy="174253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year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연도를 입력하시오</a:t>
            </a:r>
            <a:r>
              <a:rPr lang="en-US" altLang="ko-KR" dirty="0"/>
              <a:t>: "))</a:t>
            </a:r>
          </a:p>
          <a:p>
            <a:r>
              <a:rPr lang="en-US" altLang="ko-KR" dirty="0"/>
              <a:t>if ( (year % 4 ==0 and year % 100 != 0) or year % 400 == 0):</a:t>
            </a:r>
          </a:p>
          <a:p>
            <a:r>
              <a:rPr lang="en-US" altLang="ko-KR" dirty="0"/>
              <a:t>	print(year, "</a:t>
            </a:r>
            <a:r>
              <a:rPr lang="ko-KR" altLang="en-US" dirty="0"/>
              <a:t>년은 윤년입니다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else :</a:t>
            </a:r>
          </a:p>
          <a:p>
            <a:r>
              <a:rPr lang="en-US" altLang="ko-KR" dirty="0"/>
              <a:t>	print(year, "</a:t>
            </a:r>
            <a:r>
              <a:rPr lang="ko-KR" altLang="en-US" dirty="0"/>
              <a:t>년은 윤년이 아닙니다</a:t>
            </a:r>
            <a:r>
              <a:rPr lang="en-US" altLang="ko-KR" dirty="0"/>
              <a:t>.")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62" y="3912079"/>
            <a:ext cx="2947538" cy="214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동전 던지기 게임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동전을 </a:t>
            </a:r>
            <a:r>
              <a:rPr lang="ko-KR" altLang="en-US" sz="2000" dirty="0"/>
              <a:t>던지기 게임을 </a:t>
            </a:r>
            <a:r>
              <a:rPr lang="ko-KR" altLang="en-US" sz="2000" dirty="0" smtClean="0"/>
              <a:t>작성해 보자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import </a:t>
            </a:r>
            <a:r>
              <a:rPr lang="en-US" altLang="ko-KR" sz="2000" dirty="0"/>
              <a:t>random</a:t>
            </a:r>
            <a:r>
              <a:rPr lang="ko-KR" altLang="en-US" sz="2000" dirty="0"/>
              <a:t>한 후에 </a:t>
            </a:r>
            <a:r>
              <a:rPr lang="en-US" altLang="ko-KR" sz="2000" dirty="0" err="1"/>
              <a:t>random.randrange</a:t>
            </a:r>
            <a:r>
              <a:rPr lang="en-US" altLang="ko-KR" sz="2000" dirty="0"/>
              <a:t>(2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하면 </a:t>
            </a:r>
            <a:r>
              <a:rPr lang="en-US" altLang="ko-KR" sz="2000" dirty="0"/>
              <a:t>0</a:t>
            </a:r>
            <a:r>
              <a:rPr lang="ko-KR" altLang="en-US" sz="2000" dirty="0"/>
              <a:t>이나 </a:t>
            </a:r>
            <a:r>
              <a:rPr lang="en-US" altLang="ko-KR" sz="2000" dirty="0"/>
              <a:t>1</a:t>
            </a:r>
            <a:r>
              <a:rPr lang="ko-KR" altLang="en-US" sz="2000" dirty="0"/>
              <a:t>을 </a:t>
            </a:r>
            <a:r>
              <a:rPr lang="ko-KR" altLang="en-US" sz="2000" dirty="0" err="1"/>
              <a:t>랜덤하게</a:t>
            </a:r>
            <a:r>
              <a:rPr lang="ko-KR" altLang="en-US" sz="2000" dirty="0"/>
              <a:t> 생성할 수 </a:t>
            </a:r>
            <a:r>
              <a:rPr lang="ko-KR" altLang="en-US" sz="2000" dirty="0" smtClean="0"/>
              <a:t>있다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04" y="153510"/>
            <a:ext cx="1107799" cy="98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151" y="3038725"/>
            <a:ext cx="7944928" cy="1062495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i="1" dirty="0"/>
              <a:t>동전 던지기 게임을 시작합니다</a:t>
            </a:r>
            <a:r>
              <a:rPr lang="en-US" altLang="ko-KR" i="1" dirty="0"/>
              <a:t>.</a:t>
            </a:r>
          </a:p>
          <a:p>
            <a:r>
              <a:rPr lang="ko-KR" altLang="en-US" i="1" dirty="0"/>
              <a:t>뒷면입니다</a:t>
            </a:r>
            <a:r>
              <a:rPr lang="en-US" altLang="ko-KR" i="1" dirty="0"/>
              <a:t>.</a:t>
            </a:r>
          </a:p>
          <a:p>
            <a:r>
              <a:rPr lang="ko-KR" altLang="en-US" i="1" dirty="0"/>
              <a:t>게임이 종료되었습니다</a:t>
            </a:r>
            <a:r>
              <a:rPr lang="en-US" altLang="ko-KR" i="1" dirty="0"/>
              <a:t>.</a:t>
            </a:r>
            <a:endParaRPr lang="ko-KR" altLang="en-US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77741"/>
            <a:ext cx="34004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3473491" y="5015406"/>
            <a:ext cx="1390124" cy="1153110"/>
            <a:chOff x="7522761" y="5086723"/>
            <a:chExt cx="1390124" cy="1153110"/>
          </a:xfrm>
        </p:grpSpPr>
        <p:pic>
          <p:nvPicPr>
            <p:cNvPr id="10" name="Picture 2">
              <a:hlinkClick r:id="rId4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0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87593"/>
            <a:ext cx="8229600" cy="310551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random</a:t>
            </a:r>
          </a:p>
          <a:p>
            <a:endParaRPr lang="en-US" altLang="ko-KR" dirty="0"/>
          </a:p>
          <a:p>
            <a:r>
              <a:rPr lang="en-US" altLang="ko-KR" dirty="0"/>
              <a:t>print("</a:t>
            </a:r>
            <a:r>
              <a:rPr lang="ko-KR" altLang="en-US" dirty="0"/>
              <a:t>동전 던지기 게임을 시작합니다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coin = </a:t>
            </a:r>
            <a:r>
              <a:rPr lang="en-US" altLang="ko-KR" dirty="0" err="1"/>
              <a:t>random.randrange</a:t>
            </a:r>
            <a:r>
              <a:rPr lang="en-US" altLang="ko-KR" dirty="0"/>
              <a:t>(2)</a:t>
            </a:r>
          </a:p>
          <a:p>
            <a:r>
              <a:rPr lang="en-US" altLang="ko-KR" dirty="0"/>
              <a:t>if coin == 0 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앞면입니다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else 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뒷면입니다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print("</a:t>
            </a:r>
            <a:r>
              <a:rPr lang="ko-KR" altLang="en-US" dirty="0"/>
              <a:t>게임이 종료되었습니다</a:t>
            </a:r>
            <a:r>
              <a:rPr lang="en-US" altLang="ko-KR" dirty="0"/>
              <a:t>.")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77741"/>
            <a:ext cx="34004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동전 던지기 게임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그래픽 버전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동전을 던지기 게임을 </a:t>
            </a:r>
            <a:r>
              <a:rPr lang="ko-KR" altLang="en-US" sz="2000" dirty="0" smtClean="0"/>
              <a:t>그래픽 버전으로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만들어보자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09" y="122755"/>
            <a:ext cx="1107799" cy="98949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51" y="2099275"/>
            <a:ext cx="49244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60" y="4908935"/>
            <a:ext cx="993382" cy="9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7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이미지를 불러오려면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585" y="2044461"/>
            <a:ext cx="8229600" cy="231187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screen = </a:t>
            </a:r>
            <a:r>
              <a:rPr lang="en-US" altLang="ko-KR" dirty="0" err="1"/>
              <a:t>turtle.Screen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image1</a:t>
            </a:r>
            <a:r>
              <a:rPr lang="en-US" altLang="ko-KR" dirty="0"/>
              <a:t> = "d:\\</a:t>
            </a:r>
            <a:r>
              <a:rPr lang="en-US" altLang="ko-KR" dirty="0" err="1"/>
              <a:t>front.gif</a:t>
            </a:r>
            <a:r>
              <a:rPr lang="en-US" altLang="ko-KR" dirty="0"/>
              <a:t>"</a:t>
            </a:r>
          </a:p>
          <a:p>
            <a:r>
              <a:rPr lang="en-US" altLang="ko-KR" dirty="0" err="1"/>
              <a:t>image2</a:t>
            </a:r>
            <a:r>
              <a:rPr lang="en-US" altLang="ko-KR" dirty="0"/>
              <a:t> = "d:\\</a:t>
            </a:r>
            <a:r>
              <a:rPr lang="en-US" altLang="ko-KR" dirty="0" err="1"/>
              <a:t>back.gif</a:t>
            </a:r>
            <a:r>
              <a:rPr lang="en-US" altLang="ko-KR" dirty="0"/>
              <a:t>"</a:t>
            </a:r>
          </a:p>
          <a:p>
            <a:r>
              <a:rPr lang="en-US" altLang="ko-KR" dirty="0" err="1"/>
              <a:t>screen.addshape</a:t>
            </a:r>
            <a:r>
              <a:rPr lang="en-US" altLang="ko-KR" dirty="0"/>
              <a:t>(</a:t>
            </a:r>
            <a:r>
              <a:rPr lang="en-US" altLang="ko-KR" dirty="0" err="1"/>
              <a:t>image1</a:t>
            </a:r>
            <a:r>
              <a:rPr lang="en-US" altLang="ko-KR" dirty="0"/>
              <a:t>) # </a:t>
            </a:r>
            <a:r>
              <a:rPr lang="ko-KR" altLang="en-US" dirty="0"/>
              <a:t>이미지를 추가한다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screen.addshape</a:t>
            </a:r>
            <a:r>
              <a:rPr lang="en-US" altLang="ko-KR" dirty="0"/>
              <a:t>(</a:t>
            </a:r>
            <a:r>
              <a:rPr lang="en-US" altLang="ko-KR" dirty="0" err="1"/>
              <a:t>image2</a:t>
            </a:r>
            <a:r>
              <a:rPr lang="en-US" altLang="ko-KR" dirty="0"/>
              <a:t>) # </a:t>
            </a:r>
            <a:r>
              <a:rPr lang="ko-KR" altLang="en-US" dirty="0"/>
              <a:t>이미지를 추가한다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t1.shape</a:t>
            </a:r>
            <a:r>
              <a:rPr lang="en-US" altLang="ko-KR" dirty="0"/>
              <a:t>(</a:t>
            </a:r>
            <a:r>
              <a:rPr lang="en-US" altLang="ko-KR" dirty="0" err="1"/>
              <a:t>image1</a:t>
            </a:r>
            <a:r>
              <a:rPr lang="en-US" altLang="ko-KR" dirty="0"/>
              <a:t>) # </a:t>
            </a:r>
            <a:r>
              <a:rPr lang="ko-KR" altLang="en-US" dirty="0"/>
              <a:t>거북이의 모양을 설정한다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t1.stamp</a:t>
            </a:r>
            <a:r>
              <a:rPr lang="en-US" altLang="ko-KR" dirty="0"/>
              <a:t>() # </a:t>
            </a:r>
            <a:r>
              <a:rPr lang="ko-KR" altLang="en-US" dirty="0"/>
              <a:t>현재 위치에 거북이를 찍는다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7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95555"/>
            <a:ext cx="8229600" cy="545189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turtle # </a:t>
            </a:r>
            <a:r>
              <a:rPr lang="ko-KR" altLang="en-US" dirty="0" err="1"/>
              <a:t>터틀</a:t>
            </a:r>
            <a:r>
              <a:rPr lang="ko-KR" altLang="en-US" dirty="0"/>
              <a:t> 그래픽 모듈을 불러온다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import random # </a:t>
            </a:r>
            <a:r>
              <a:rPr lang="ko-KR" altLang="en-US" dirty="0" err="1"/>
              <a:t>난수</a:t>
            </a:r>
            <a:r>
              <a:rPr lang="ko-KR" altLang="en-US" dirty="0"/>
              <a:t> 모듈을 불러온다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screen = </a:t>
            </a:r>
            <a:r>
              <a:rPr lang="en-US" altLang="ko-KR" dirty="0" err="1"/>
              <a:t>turtle.Screen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image1</a:t>
            </a:r>
            <a:r>
              <a:rPr lang="en-US" altLang="ko-KR" dirty="0"/>
              <a:t> = "d:\\</a:t>
            </a:r>
            <a:r>
              <a:rPr lang="en-US" altLang="ko-KR" dirty="0" err="1"/>
              <a:t>front.gif</a:t>
            </a:r>
            <a:r>
              <a:rPr lang="en-US" altLang="ko-KR" dirty="0"/>
              <a:t>"</a:t>
            </a:r>
          </a:p>
          <a:p>
            <a:r>
              <a:rPr lang="en-US" altLang="ko-KR" dirty="0" err="1"/>
              <a:t>image2</a:t>
            </a:r>
            <a:r>
              <a:rPr lang="en-US" altLang="ko-KR" dirty="0"/>
              <a:t> = "d:\\</a:t>
            </a:r>
            <a:r>
              <a:rPr lang="en-US" altLang="ko-KR" dirty="0" err="1"/>
              <a:t>back.gif</a:t>
            </a:r>
            <a:r>
              <a:rPr lang="en-US" altLang="ko-KR" dirty="0"/>
              <a:t>"</a:t>
            </a:r>
          </a:p>
          <a:p>
            <a:r>
              <a:rPr lang="en-US" altLang="ko-KR" dirty="0" err="1"/>
              <a:t>screen.addshape</a:t>
            </a:r>
            <a:r>
              <a:rPr lang="en-US" altLang="ko-KR" dirty="0"/>
              <a:t>(</a:t>
            </a:r>
            <a:r>
              <a:rPr lang="en-US" altLang="ko-KR" dirty="0" err="1"/>
              <a:t>image1</a:t>
            </a:r>
            <a:r>
              <a:rPr lang="en-US" altLang="ko-KR" dirty="0"/>
              <a:t>)</a:t>
            </a:r>
          </a:p>
          <a:p>
            <a:r>
              <a:rPr lang="en-US" altLang="ko-KR" dirty="0" err="1"/>
              <a:t>screen.addshape</a:t>
            </a:r>
            <a:r>
              <a:rPr lang="en-US" altLang="ko-KR" dirty="0"/>
              <a:t>(</a:t>
            </a:r>
            <a:r>
              <a:rPr lang="en-US" altLang="ko-KR" dirty="0" err="1"/>
              <a:t>image2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 err="1"/>
              <a:t>t1</a:t>
            </a:r>
            <a:r>
              <a:rPr lang="en-US" altLang="ko-KR" dirty="0"/>
              <a:t> = </a:t>
            </a:r>
            <a:r>
              <a:rPr lang="en-US" altLang="ko-KR" dirty="0" err="1"/>
              <a:t>turtle.Turtle</a:t>
            </a:r>
            <a:r>
              <a:rPr lang="en-US" altLang="ko-KR" dirty="0"/>
              <a:t>() # </a:t>
            </a:r>
            <a:r>
              <a:rPr lang="ko-KR" altLang="en-US" dirty="0"/>
              <a:t>첫 번째 거북이를 생성한다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coin = </a:t>
            </a:r>
            <a:r>
              <a:rPr lang="en-US" altLang="ko-KR" dirty="0" err="1"/>
              <a:t>random.randint</a:t>
            </a:r>
            <a:r>
              <a:rPr lang="en-US" altLang="ko-KR" dirty="0"/>
              <a:t>(0, 1)</a:t>
            </a:r>
          </a:p>
          <a:p>
            <a:r>
              <a:rPr lang="en-US" altLang="ko-KR" dirty="0"/>
              <a:t>if coin == 0 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t1.shape</a:t>
            </a:r>
            <a:r>
              <a:rPr lang="en-US" altLang="ko-KR" dirty="0"/>
              <a:t>(</a:t>
            </a:r>
            <a:r>
              <a:rPr lang="en-US" altLang="ko-KR" dirty="0" err="1"/>
              <a:t>image1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t1.stamp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else 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t1.shape</a:t>
            </a:r>
            <a:r>
              <a:rPr lang="en-US" altLang="ko-KR" dirty="0"/>
              <a:t>(</a:t>
            </a:r>
            <a:r>
              <a:rPr lang="en-US" altLang="ko-KR" dirty="0" err="1"/>
              <a:t>image2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t1.stamp</a:t>
            </a:r>
            <a:r>
              <a:rPr lang="en-US" altLang="ko-KR" dirty="0"/>
              <a:t>()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58" y="4088292"/>
            <a:ext cx="34004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조건을 연속하여 검사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다음과 같이 진행하는 코드를 작성하려면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0" y="2182976"/>
            <a:ext cx="7464095" cy="18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가지의 기본 </a:t>
            </a:r>
            <a:r>
              <a:rPr lang="ko-KR" altLang="en-US" dirty="0" smtClean="0"/>
              <a:t>제어 구조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순차 구조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(sequence) -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명령들이 순차적으로 실행되는 구조이다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선택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구조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(selection) -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둘 중의 하나의 명령을 선택하여 실행되는 구조이다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반복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구조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(iteration) - 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동일한 명령이 반복되면서 실행되는 구조이다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10" y="3100544"/>
            <a:ext cx="6967987" cy="2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연속적인 </a:t>
            </a:r>
            <a:r>
              <a:rPr lang="en-US" altLang="ko-KR" dirty="0" smtClean="0"/>
              <a:t>if-else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93684"/>
            <a:ext cx="8229600" cy="236673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i="1" dirty="0" err="1"/>
              <a:t>num</a:t>
            </a:r>
            <a:r>
              <a:rPr lang="en-US" altLang="ko-KR" i="1" dirty="0"/>
              <a:t> = </a:t>
            </a:r>
            <a:r>
              <a:rPr lang="en-US" altLang="ko-KR" i="1" dirty="0" err="1"/>
              <a:t>int</a:t>
            </a:r>
            <a:r>
              <a:rPr lang="en-US" altLang="ko-KR" i="1" dirty="0"/>
              <a:t>(input("</a:t>
            </a:r>
            <a:r>
              <a:rPr lang="ko-KR" altLang="en-US" i="1" dirty="0"/>
              <a:t>정수를 입력하시오</a:t>
            </a:r>
            <a:r>
              <a:rPr lang="en-US" altLang="ko-KR" i="1" dirty="0"/>
              <a:t>: "))</a:t>
            </a:r>
          </a:p>
          <a:p>
            <a:endParaRPr lang="en-US" altLang="ko-KR" i="1" dirty="0"/>
          </a:p>
          <a:p>
            <a:r>
              <a:rPr lang="en-US" altLang="ko-KR" i="1" dirty="0"/>
              <a:t>if </a:t>
            </a:r>
            <a:r>
              <a:rPr lang="en-US" altLang="ko-KR" i="1" dirty="0" err="1"/>
              <a:t>num</a:t>
            </a:r>
            <a:r>
              <a:rPr lang="en-US" altLang="ko-KR" i="1" dirty="0"/>
              <a:t> &gt; 0:</a:t>
            </a:r>
          </a:p>
          <a:p>
            <a:r>
              <a:rPr lang="en-US" altLang="ko-KR" i="1" dirty="0"/>
              <a:t>	print("</a:t>
            </a:r>
            <a:r>
              <a:rPr lang="ko-KR" altLang="en-US" i="1" dirty="0"/>
              <a:t>양수입니다</a:t>
            </a:r>
            <a:r>
              <a:rPr lang="en-US" altLang="ko-KR" i="1" dirty="0"/>
              <a:t>.")</a:t>
            </a:r>
          </a:p>
          <a:p>
            <a:r>
              <a:rPr lang="en-US" altLang="ko-KR" i="1" dirty="0" err="1"/>
              <a:t>elif</a:t>
            </a:r>
            <a:r>
              <a:rPr lang="en-US" altLang="ko-KR" i="1" dirty="0"/>
              <a:t> </a:t>
            </a:r>
            <a:r>
              <a:rPr lang="en-US" altLang="ko-KR" i="1" dirty="0" err="1"/>
              <a:t>num</a:t>
            </a:r>
            <a:r>
              <a:rPr lang="en-US" altLang="ko-KR" i="1" dirty="0"/>
              <a:t> == 0:</a:t>
            </a:r>
          </a:p>
          <a:p>
            <a:r>
              <a:rPr lang="en-US" altLang="ko-KR" i="1" dirty="0"/>
              <a:t>	print("0</a:t>
            </a:r>
            <a:r>
              <a:rPr lang="ko-KR" altLang="en-US" i="1" dirty="0"/>
              <a:t>입니다</a:t>
            </a:r>
            <a:r>
              <a:rPr lang="en-US" altLang="ko-KR" i="1" dirty="0"/>
              <a:t>.")</a:t>
            </a:r>
          </a:p>
          <a:p>
            <a:r>
              <a:rPr lang="en-US" altLang="ko-KR" i="1" dirty="0"/>
              <a:t>else:</a:t>
            </a:r>
          </a:p>
          <a:p>
            <a:r>
              <a:rPr lang="en-US" altLang="ko-KR" i="1" dirty="0"/>
              <a:t>	print("</a:t>
            </a:r>
            <a:r>
              <a:rPr lang="ko-KR" altLang="en-US" i="1" dirty="0"/>
              <a:t>음수입니다</a:t>
            </a:r>
            <a:r>
              <a:rPr lang="en-US" altLang="ko-KR" i="1" dirty="0"/>
              <a:t>.")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888300"/>
            <a:ext cx="8229600" cy="77081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정수를 입력하시오</a:t>
            </a:r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: 10</a:t>
            </a:r>
          </a:p>
          <a:p>
            <a:r>
              <a:rPr lang="ko-KR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양수입니다</a:t>
            </a:r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b="0" dirty="0"/>
              <a:t>종달새가 노래할까</a:t>
            </a:r>
            <a:r>
              <a:rPr lang="en-US" altLang="ko-KR" b="0" dirty="0"/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동물원에 있는 종달새가 다음과 같은 </a:t>
            </a:r>
            <a:r>
              <a:rPr lang="en-US" altLang="ko-KR" sz="2000" dirty="0"/>
              <a:t>2</a:t>
            </a:r>
            <a:r>
              <a:rPr lang="ko-KR" altLang="en-US" sz="2000" dirty="0"/>
              <a:t>가지 </a:t>
            </a:r>
            <a:r>
              <a:rPr lang="ko-KR" altLang="en-US" sz="2000" dirty="0" smtClean="0"/>
              <a:t>조건이 충족될 </a:t>
            </a:r>
            <a:r>
              <a:rPr lang="ko-KR" altLang="en-US" sz="2000" dirty="0"/>
              <a:t>때 노래를 한다고 하자</a:t>
            </a:r>
            <a:r>
              <a:rPr lang="en-US" altLang="ko-KR" sz="2000" dirty="0"/>
              <a:t>.</a:t>
            </a:r>
          </a:p>
          <a:p>
            <a:pPr lvl="1"/>
            <a:r>
              <a:rPr lang="ko-KR" altLang="en-US" sz="1600" dirty="0" smtClean="0"/>
              <a:t>오전 </a:t>
            </a:r>
            <a:r>
              <a:rPr lang="en-US" altLang="ko-KR" sz="1600" dirty="0"/>
              <a:t>6</a:t>
            </a:r>
            <a:r>
              <a:rPr lang="ko-KR" altLang="en-US" sz="1600" dirty="0"/>
              <a:t>시부터 오전 </a:t>
            </a:r>
            <a:r>
              <a:rPr lang="en-US" altLang="ko-KR" sz="1600" dirty="0"/>
              <a:t>9</a:t>
            </a:r>
            <a:r>
              <a:rPr lang="ko-KR" altLang="en-US" sz="1600" dirty="0"/>
              <a:t>시 사이</a:t>
            </a:r>
          </a:p>
          <a:p>
            <a:pPr lvl="1"/>
            <a:r>
              <a:rPr lang="ko-KR" altLang="en-US" sz="1600" dirty="0" smtClean="0"/>
              <a:t>날씨가 </a:t>
            </a:r>
            <a:r>
              <a:rPr lang="ko-KR" altLang="en-US" sz="1600" dirty="0"/>
              <a:t>화창하다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917" y="153510"/>
            <a:ext cx="1107799" cy="98949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43" y="3112339"/>
            <a:ext cx="3352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</a:t>
            </a:r>
            <a:r>
              <a:rPr lang="ko-KR" altLang="en-US" dirty="0" smtClean="0"/>
              <a:t> 이용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현재 시각을 </a:t>
            </a:r>
            <a:r>
              <a:rPr lang="ko-KR" altLang="en-US" dirty="0" err="1"/>
              <a:t>난수로</a:t>
            </a:r>
            <a:r>
              <a:rPr lang="ko-KR" altLang="en-US" dirty="0"/>
              <a:t> 생성하고 날씨도 </a:t>
            </a:r>
            <a:r>
              <a:rPr lang="en-US" altLang="ko-KR" dirty="0"/>
              <a:t>[True, False</a:t>
            </a:r>
            <a:r>
              <a:rPr lang="en-US" altLang="ko-KR" dirty="0" smtClean="0"/>
              <a:t>] </a:t>
            </a:r>
            <a:r>
              <a:rPr lang="ko-KR" altLang="en-US" dirty="0" smtClean="0"/>
              <a:t>중에서 </a:t>
            </a:r>
            <a:r>
              <a:rPr lang="ko-KR" altLang="en-US" dirty="0" err="1"/>
              <a:t>랜덤하게</a:t>
            </a:r>
            <a:r>
              <a:rPr lang="ko-KR" altLang="en-US" dirty="0"/>
              <a:t> 선택하자</a:t>
            </a:r>
            <a:r>
              <a:rPr lang="en-US" altLang="ko-KR" dirty="0"/>
              <a:t>. </a:t>
            </a:r>
            <a:r>
              <a:rPr lang="ko-KR" altLang="en-US" dirty="0"/>
              <a:t>종달새가 노래를 부를 것인지</a:t>
            </a:r>
            <a:r>
              <a:rPr lang="en-US" altLang="ko-KR" dirty="0"/>
              <a:t>, </a:t>
            </a:r>
            <a:r>
              <a:rPr lang="ko-KR" altLang="en-US" dirty="0"/>
              <a:t>조용히 있을 것인지를 </a:t>
            </a:r>
            <a:r>
              <a:rPr lang="ko-KR" altLang="en-US" dirty="0" err="1"/>
              <a:t>판단해보자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970" y="2967488"/>
            <a:ext cx="8229600" cy="113005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random</a:t>
            </a:r>
          </a:p>
          <a:p>
            <a:r>
              <a:rPr lang="en-US" altLang="ko-KR" dirty="0"/>
              <a:t>time = </a:t>
            </a:r>
            <a:r>
              <a:rPr lang="en-US" altLang="ko-KR" dirty="0" err="1"/>
              <a:t>random.randint</a:t>
            </a:r>
            <a:r>
              <a:rPr lang="en-US" altLang="ko-KR" dirty="0"/>
              <a:t>(1, 24)</a:t>
            </a:r>
          </a:p>
          <a:p>
            <a:r>
              <a:rPr lang="en-US" altLang="ko-KR" dirty="0"/>
              <a:t>sunny = </a:t>
            </a:r>
            <a:r>
              <a:rPr lang="en-US" altLang="ko-KR" dirty="0" err="1"/>
              <a:t>random.choice</a:t>
            </a:r>
            <a:r>
              <a:rPr lang="en-US" altLang="ko-KR" dirty="0"/>
              <a:t>([True, False])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970" y="4428130"/>
            <a:ext cx="8229600" cy="1092776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/>
              <a:t>좋은 아침입니다</a:t>
            </a:r>
            <a:r>
              <a:rPr lang="en-US" altLang="ko-KR" dirty="0"/>
              <a:t>. </a:t>
            </a:r>
            <a:r>
              <a:rPr lang="ko-KR" altLang="en-US" dirty="0"/>
              <a:t>지금 시각은 </a:t>
            </a:r>
            <a:r>
              <a:rPr lang="en-US" altLang="ko-KR" dirty="0"/>
              <a:t>1</a:t>
            </a:r>
            <a:r>
              <a:rPr lang="ko-KR" altLang="en-US" dirty="0"/>
              <a:t>시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현재 날씨가 화창하지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종달새가 노래를 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3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052423"/>
            <a:ext cx="8229600" cy="452886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random</a:t>
            </a:r>
          </a:p>
          <a:p>
            <a:r>
              <a:rPr lang="en-US" altLang="ko-KR" dirty="0"/>
              <a:t>time = </a:t>
            </a:r>
            <a:r>
              <a:rPr lang="en-US" altLang="ko-KR" dirty="0" err="1"/>
              <a:t>random.randint</a:t>
            </a:r>
            <a:r>
              <a:rPr lang="en-US" altLang="ko-KR" dirty="0"/>
              <a:t>(1, 24)</a:t>
            </a:r>
          </a:p>
          <a:p>
            <a:r>
              <a:rPr lang="en-US" altLang="ko-KR" dirty="0"/>
              <a:t>print("</a:t>
            </a:r>
            <a:r>
              <a:rPr lang="ko-KR" altLang="en-US" dirty="0"/>
              <a:t>좋은 아침입니다</a:t>
            </a:r>
            <a:r>
              <a:rPr lang="en-US" altLang="ko-KR" dirty="0"/>
              <a:t>. </a:t>
            </a:r>
            <a:r>
              <a:rPr lang="ko-KR" altLang="en-US" dirty="0"/>
              <a:t>지금 시각은 </a:t>
            </a:r>
            <a:r>
              <a:rPr lang="en-US" altLang="ko-KR" dirty="0"/>
              <a:t>" + </a:t>
            </a:r>
            <a:r>
              <a:rPr lang="en-US" altLang="ko-KR" dirty="0" err="1"/>
              <a:t>str</a:t>
            </a:r>
            <a:r>
              <a:rPr lang="en-US" altLang="ko-KR" dirty="0"/>
              <a:t>(time) + "</a:t>
            </a:r>
            <a:r>
              <a:rPr lang="ko-KR" altLang="en-US" dirty="0"/>
              <a:t>시 입니다</a:t>
            </a:r>
            <a:r>
              <a:rPr lang="en-US" altLang="ko-KR" dirty="0"/>
              <a:t>.")</a:t>
            </a:r>
          </a:p>
          <a:p>
            <a:endParaRPr lang="en-US" altLang="ko-KR" dirty="0"/>
          </a:p>
          <a:p>
            <a:r>
              <a:rPr lang="en-US" altLang="ko-KR" dirty="0"/>
              <a:t>sunny = </a:t>
            </a:r>
            <a:r>
              <a:rPr lang="en-US" altLang="ko-KR" dirty="0" err="1"/>
              <a:t>random.choice</a:t>
            </a:r>
            <a:r>
              <a:rPr lang="en-US" altLang="ko-KR" dirty="0"/>
              <a:t>([True, False])</a:t>
            </a:r>
          </a:p>
          <a:p>
            <a:r>
              <a:rPr lang="en-US" altLang="ko-KR" dirty="0"/>
              <a:t>if sunny:</a:t>
            </a:r>
          </a:p>
          <a:p>
            <a:r>
              <a:rPr lang="en-US" altLang="ko-KR" dirty="0"/>
              <a:t>	print ("</a:t>
            </a:r>
            <a:r>
              <a:rPr lang="ko-KR" altLang="en-US" dirty="0"/>
              <a:t>현재 날씨가 화창합니다</a:t>
            </a:r>
            <a:r>
              <a:rPr lang="en-US" altLang="ko-KR" dirty="0"/>
              <a:t>. ")</a:t>
            </a:r>
          </a:p>
          <a:p>
            <a:r>
              <a:rPr lang="en-US" altLang="ko-KR" dirty="0"/>
              <a:t>else:</a:t>
            </a:r>
          </a:p>
          <a:p>
            <a:r>
              <a:rPr lang="en-US" altLang="ko-KR" dirty="0"/>
              <a:t>	print ("</a:t>
            </a:r>
            <a:r>
              <a:rPr lang="ko-KR" altLang="en-US" dirty="0"/>
              <a:t>현재 날씨가 화창하지 않습니다</a:t>
            </a:r>
            <a:r>
              <a:rPr lang="en-US" altLang="ko-KR" dirty="0"/>
              <a:t>. ")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종달새가 노래를 할 것인지를 </a:t>
            </a:r>
            <a:r>
              <a:rPr lang="ko-KR" altLang="en-US" dirty="0" err="1"/>
              <a:t>판단해보자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if time &gt;= 6 and time &lt; 9 and sunny:</a:t>
            </a:r>
          </a:p>
          <a:p>
            <a:r>
              <a:rPr lang="en-US" altLang="ko-KR" dirty="0"/>
              <a:t>	print ("</a:t>
            </a:r>
            <a:r>
              <a:rPr lang="ko-KR" altLang="en-US" dirty="0"/>
              <a:t>종달새가 노래를 한다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else</a:t>
            </a:r>
          </a:p>
          <a:p>
            <a:r>
              <a:rPr lang="en-US" altLang="ko-KR" dirty="0"/>
              <a:t>	print ("</a:t>
            </a:r>
            <a:r>
              <a:rPr lang="ko-KR" altLang="en-US" dirty="0"/>
              <a:t>종달새가 노래를 하지 않는다</a:t>
            </a:r>
            <a:r>
              <a:rPr lang="en-US" altLang="ko-KR" dirty="0"/>
              <a:t>.")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6" y="5591175"/>
            <a:ext cx="834174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중첩 </a:t>
            </a:r>
            <a:r>
              <a:rPr lang="en-US" altLang="ko-KR" dirty="0" smtClean="0"/>
              <a:t>if-else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if </a:t>
            </a:r>
            <a:r>
              <a:rPr lang="ko-KR" altLang="en-US" dirty="0"/>
              <a:t>문 안에 다른 </a:t>
            </a:r>
            <a:r>
              <a:rPr lang="en-US" altLang="ko-KR" dirty="0"/>
              <a:t>if </a:t>
            </a:r>
            <a:r>
              <a:rPr lang="ko-KR" altLang="en-US" dirty="0"/>
              <a:t>문이 들어갈 수도 있다</a:t>
            </a:r>
            <a:r>
              <a:rPr lang="en-US" altLang="ko-KR" dirty="0"/>
              <a:t>. </a:t>
            </a:r>
            <a:r>
              <a:rPr lang="ko-KR" altLang="en-US" dirty="0"/>
              <a:t>이것을 중첩 </a:t>
            </a:r>
            <a:r>
              <a:rPr lang="en-US" altLang="ko-KR" dirty="0"/>
              <a:t>if </a:t>
            </a:r>
            <a:r>
              <a:rPr lang="ko-KR" altLang="en-US" dirty="0"/>
              <a:t>문이라고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473714"/>
            <a:ext cx="7419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</a:t>
            </a:r>
            <a:r>
              <a:rPr lang="ko-KR" altLang="en-US" dirty="0"/>
              <a:t>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304" y="2072182"/>
            <a:ext cx="8229600" cy="253616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 err="1"/>
              <a:t>num</a:t>
            </a:r>
            <a:r>
              <a:rPr lang="en-US" altLang="ko-KR" dirty="0"/>
              <a:t>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정수를 입력하시오</a:t>
            </a:r>
            <a:r>
              <a:rPr lang="en-US" altLang="ko-KR" dirty="0"/>
              <a:t>: "))</a:t>
            </a:r>
          </a:p>
          <a:p>
            <a:r>
              <a:rPr lang="en-US" altLang="ko-KR" dirty="0"/>
              <a:t>if </a:t>
            </a:r>
            <a:r>
              <a:rPr lang="en-US" altLang="ko-KR" dirty="0" err="1"/>
              <a:t>num</a:t>
            </a:r>
            <a:r>
              <a:rPr lang="en-US" altLang="ko-KR" dirty="0"/>
              <a:t> &gt;= 0:</a:t>
            </a:r>
          </a:p>
          <a:p>
            <a:r>
              <a:rPr lang="en-US" altLang="ko-KR" dirty="0"/>
              <a:t>	if </a:t>
            </a:r>
            <a:r>
              <a:rPr lang="en-US" altLang="ko-KR" dirty="0" err="1"/>
              <a:t>num</a:t>
            </a:r>
            <a:r>
              <a:rPr lang="en-US" altLang="ko-KR" dirty="0"/>
              <a:t> == 0:</a:t>
            </a:r>
          </a:p>
          <a:p>
            <a:r>
              <a:rPr lang="en-US" altLang="ko-KR" dirty="0"/>
              <a:t>		print("0</a:t>
            </a:r>
            <a:r>
              <a:rPr lang="ko-KR" altLang="en-US" dirty="0"/>
              <a:t>입니다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	else:</a:t>
            </a:r>
          </a:p>
          <a:p>
            <a:r>
              <a:rPr lang="en-US" altLang="ko-KR" dirty="0"/>
              <a:t>		print("</a:t>
            </a:r>
            <a:r>
              <a:rPr lang="ko-KR" altLang="en-US" dirty="0"/>
              <a:t>양수입니다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else: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음수입니다</a:t>
            </a:r>
            <a:r>
              <a:rPr lang="en-US" altLang="ko-KR" dirty="0"/>
              <a:t>.")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48" y="5120588"/>
            <a:ext cx="8229600" cy="833983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/>
              <a:t>정수를 입력하시오</a:t>
            </a:r>
            <a:r>
              <a:rPr lang="en-US" altLang="ko-KR" dirty="0"/>
              <a:t>: 10</a:t>
            </a:r>
          </a:p>
          <a:p>
            <a:r>
              <a:rPr lang="ko-KR" altLang="en-US" dirty="0"/>
              <a:t>양수입니다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3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로그인 프로그램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사용자로부터 아이디를 받아서 프로그램에 저장된 </a:t>
            </a:r>
            <a:r>
              <a:rPr lang="ko-KR" altLang="en-US" sz="2000" dirty="0" smtClean="0"/>
              <a:t>아이디와 </a:t>
            </a:r>
            <a:r>
              <a:rPr lang="ko-KR" altLang="en-US" sz="2000" dirty="0"/>
              <a:t>일치하는지 여부를 출력하는 프로그램을 </a:t>
            </a:r>
            <a:r>
              <a:rPr lang="ko-KR" altLang="en-US" sz="2000" dirty="0" err="1" smtClean="0"/>
              <a:t>작성해보자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388" y="159588"/>
            <a:ext cx="1107799" cy="98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70" y="2668341"/>
            <a:ext cx="8229600" cy="833983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아이디를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ilovepython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환영합니다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70" y="3821405"/>
            <a:ext cx="8229600" cy="833983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아이디를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iloveruby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아이디를 찾을 수 없습니다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768415"/>
            <a:ext cx="8229600" cy="20530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id = "</a:t>
            </a:r>
            <a:r>
              <a:rPr lang="en-US" altLang="ko-KR" dirty="0" err="1"/>
              <a:t>ilovepython</a:t>
            </a:r>
            <a:r>
              <a:rPr lang="en-US" altLang="ko-KR" dirty="0"/>
              <a:t>"</a:t>
            </a:r>
          </a:p>
          <a:p>
            <a:r>
              <a:rPr lang="en-US" altLang="ko-KR" dirty="0"/>
              <a:t>s = input("</a:t>
            </a:r>
            <a:r>
              <a:rPr lang="ko-KR" altLang="en-US" dirty="0"/>
              <a:t>아이디를 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if s == id: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환영합니다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else: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아이디를 찾을 수 없습니다</a:t>
            </a:r>
            <a:r>
              <a:rPr lang="en-US" altLang="ko-KR" dirty="0"/>
              <a:t>.")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4107702"/>
            <a:ext cx="8229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축구게임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사용자로부터 아이디를 받아서 프로그램에 저장된 </a:t>
            </a:r>
            <a:r>
              <a:rPr lang="ko-KR" altLang="en-US" sz="2000" dirty="0" smtClean="0"/>
              <a:t>아이디와 </a:t>
            </a:r>
            <a:r>
              <a:rPr lang="ko-KR" altLang="en-US" sz="2000" dirty="0"/>
              <a:t>일치하는지 여부를 출력하는 프로그램을 </a:t>
            </a:r>
            <a:r>
              <a:rPr lang="ko-KR" altLang="en-US" sz="2000" dirty="0" smtClean="0"/>
              <a:t>작성해 보자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771" y="153510"/>
            <a:ext cx="1107799" cy="98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70" y="2668341"/>
            <a:ext cx="8229600" cy="833983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어디를 수비하시겠어요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?(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왼쪽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중앙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오른쪽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중앙</a:t>
            </a: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페널티 킥이 성공하였습니다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2" y="3879283"/>
            <a:ext cx="3111090" cy="22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7312779" y="4908935"/>
            <a:ext cx="1390124" cy="1153110"/>
            <a:chOff x="7522761" y="5086723"/>
            <a:chExt cx="1390124" cy="1153110"/>
          </a:xfrm>
        </p:grpSpPr>
        <p:pic>
          <p:nvPicPr>
            <p:cNvPr id="8" name="Picture 2">
              <a:hlinkClick r:id="rId4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3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768415"/>
            <a:ext cx="8229600" cy="20530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options=["</a:t>
            </a:r>
            <a:r>
              <a:rPr lang="ko-KR" altLang="en-US" dirty="0"/>
              <a:t>왼쪽</a:t>
            </a:r>
            <a:r>
              <a:rPr lang="en-US" altLang="ko-KR" dirty="0"/>
              <a:t>","</a:t>
            </a:r>
            <a:r>
              <a:rPr lang="ko-KR" altLang="en-US" dirty="0"/>
              <a:t>중앙</a:t>
            </a:r>
            <a:r>
              <a:rPr lang="en-US" altLang="ko-KR" dirty="0"/>
              <a:t>","</a:t>
            </a:r>
            <a:r>
              <a:rPr lang="ko-KR" altLang="en-US" dirty="0"/>
              <a:t>오른쪽</a:t>
            </a:r>
            <a:r>
              <a:rPr lang="en-US" altLang="ko-KR" dirty="0"/>
              <a:t>"]</a:t>
            </a:r>
          </a:p>
          <a:p>
            <a:r>
              <a:rPr lang="en-US" altLang="ko-KR" dirty="0" err="1"/>
              <a:t>computer_choice</a:t>
            </a:r>
            <a:r>
              <a:rPr lang="en-US" altLang="ko-KR" dirty="0"/>
              <a:t> = </a:t>
            </a:r>
            <a:r>
              <a:rPr lang="en-US" altLang="ko-KR" dirty="0" err="1"/>
              <a:t>random.choice</a:t>
            </a:r>
            <a:r>
              <a:rPr lang="en-US" altLang="ko-KR" dirty="0"/>
              <a:t>(options)</a:t>
            </a:r>
          </a:p>
          <a:p>
            <a:r>
              <a:rPr lang="en-US" altLang="ko-KR" dirty="0" err="1"/>
              <a:t>user_choice</a:t>
            </a:r>
            <a:r>
              <a:rPr lang="en-US" altLang="ko-KR" dirty="0"/>
              <a:t> = input("</a:t>
            </a:r>
            <a:r>
              <a:rPr lang="ko-KR" altLang="en-US" dirty="0"/>
              <a:t>어디를 수비하시겠어요</a:t>
            </a:r>
            <a:r>
              <a:rPr lang="en-US" altLang="ko-KR" dirty="0"/>
              <a:t>?(</a:t>
            </a:r>
            <a:r>
              <a:rPr lang="ko-KR" altLang="en-US" dirty="0"/>
              <a:t>왼쪽</a:t>
            </a:r>
            <a:r>
              <a:rPr lang="en-US" altLang="ko-KR" dirty="0"/>
              <a:t>, </a:t>
            </a:r>
            <a:r>
              <a:rPr lang="ko-KR" altLang="en-US" dirty="0"/>
              <a:t>중앙</a:t>
            </a:r>
            <a:r>
              <a:rPr lang="en-US" altLang="ko-KR" dirty="0"/>
              <a:t>, </a:t>
            </a:r>
            <a:r>
              <a:rPr lang="ko-KR" altLang="en-US" dirty="0"/>
              <a:t>오른쪽</a:t>
            </a:r>
            <a:r>
              <a:rPr lang="en-US" altLang="ko-KR" dirty="0"/>
              <a:t>)")</a:t>
            </a:r>
          </a:p>
          <a:p>
            <a:r>
              <a:rPr lang="en-US" altLang="ko-KR" dirty="0"/>
              <a:t>if </a:t>
            </a:r>
            <a:r>
              <a:rPr lang="en-US" altLang="ko-KR" dirty="0" err="1"/>
              <a:t>computer_choice</a:t>
            </a:r>
            <a:r>
              <a:rPr lang="en-US" altLang="ko-KR" dirty="0"/>
              <a:t> == </a:t>
            </a:r>
            <a:r>
              <a:rPr lang="en-US" altLang="ko-KR" dirty="0" err="1"/>
              <a:t>user_choice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수비에 성공하셨습니다</a:t>
            </a:r>
            <a:r>
              <a:rPr lang="en-US" altLang="ko-KR" dirty="0"/>
              <a:t>. ")</a:t>
            </a:r>
          </a:p>
          <a:p>
            <a:r>
              <a:rPr lang="en-US" altLang="ko-KR" dirty="0"/>
              <a:t>else: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페널티 킥이 성공하였습니다</a:t>
            </a:r>
            <a:r>
              <a:rPr lang="en-US" altLang="ko-KR" dirty="0"/>
              <a:t>. ")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428085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제어구조</a:t>
            </a:r>
            <a:r>
              <a:rPr lang="en-US" altLang="ko-KR" dirty="0" smtClean="0"/>
              <a:t>==</a:t>
            </a:r>
            <a:r>
              <a:rPr lang="ko-KR" altLang="en-US" dirty="0" smtClean="0"/>
              <a:t>도로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프로그램의 기본 블록을 쉽게 이해하려면 이것을 자동차</a:t>
            </a:r>
            <a:r>
              <a:rPr lang="en-US" altLang="ko-KR" dirty="0"/>
              <a:t>(CPU)</a:t>
            </a:r>
            <a:r>
              <a:rPr lang="ko-KR" altLang="en-US" dirty="0"/>
              <a:t>가 주행하는 </a:t>
            </a:r>
            <a:r>
              <a:rPr lang="ko-KR" altLang="en-US" dirty="0" smtClean="0"/>
              <a:t>도로로 </a:t>
            </a:r>
            <a:r>
              <a:rPr lang="ko-KR" altLang="en-US" dirty="0"/>
              <a:t>생각하면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12" y="2817064"/>
            <a:ext cx="4961087" cy="259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도형그리기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터틀</a:t>
            </a:r>
            <a:r>
              <a:rPr lang="ko-KR" altLang="en-US" sz="2000" dirty="0"/>
              <a:t> 그래픽을 이용하여 사용자가 선택하는 도형을 화면에 그리는 프로그램을 </a:t>
            </a:r>
            <a:r>
              <a:rPr lang="ko-KR" altLang="en-US" sz="2000" dirty="0" err="1"/>
              <a:t>작성해보자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도형은 </a:t>
            </a:r>
            <a:r>
              <a:rPr lang="ko-KR" altLang="en-US" sz="2000" dirty="0"/>
              <a:t>“사각형”</a:t>
            </a:r>
            <a:r>
              <a:rPr lang="en-US" altLang="ko-KR" sz="2000" dirty="0"/>
              <a:t>, “</a:t>
            </a:r>
            <a:r>
              <a:rPr lang="ko-KR" altLang="en-US" sz="2000" dirty="0"/>
              <a:t>삼각형”</a:t>
            </a:r>
            <a:r>
              <a:rPr lang="en-US" altLang="ko-KR" sz="2000" dirty="0"/>
              <a:t>, “</a:t>
            </a:r>
            <a:r>
              <a:rPr lang="ko-KR" altLang="en-US" sz="2000" dirty="0"/>
              <a:t>원” 중의 하나이다</a:t>
            </a:r>
            <a:r>
              <a:rPr lang="en-US" altLang="ko-KR" sz="2000" dirty="0"/>
              <a:t>. </a:t>
            </a:r>
            <a:r>
              <a:rPr lang="ko-KR" altLang="en-US" sz="2000" dirty="0"/>
              <a:t>각 도형의 치수는 사용자에게 </a:t>
            </a:r>
            <a:r>
              <a:rPr lang="ko-KR" altLang="en-US" sz="2000" dirty="0" err="1"/>
              <a:t>물어보도록</a:t>
            </a:r>
            <a:r>
              <a:rPr lang="ko-KR" altLang="en-US" sz="2000" dirty="0"/>
              <a:t> 하자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298" y="153510"/>
            <a:ext cx="1107799" cy="98949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51" y="2742932"/>
            <a:ext cx="5864794" cy="32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7312779" y="4908935"/>
            <a:ext cx="1390124" cy="1153110"/>
            <a:chOff x="7522761" y="5086723"/>
            <a:chExt cx="1390124" cy="1153110"/>
          </a:xfrm>
        </p:grpSpPr>
        <p:pic>
          <p:nvPicPr>
            <p:cNvPr id="7" name="Picture 2">
              <a:hlinkClick r:id="rId4" action="ppaction://program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1" y="5086723"/>
              <a:ext cx="993382" cy="9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22761" y="587050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  <a:r>
                <a:rPr lang="ko-KR" alt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Python</a:t>
              </a:r>
              <a:endParaRPr lang="ko-KR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4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948904"/>
            <a:ext cx="8229600" cy="493431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import turtle</a:t>
            </a:r>
          </a:p>
          <a:p>
            <a:r>
              <a:rPr lang="en-US" altLang="ko-KR" dirty="0"/>
              <a:t>t = </a:t>
            </a:r>
            <a:r>
              <a:rPr lang="en-US" altLang="ko-KR" dirty="0" err="1"/>
              <a:t>turtle.Turtle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t.shape</a:t>
            </a:r>
            <a:r>
              <a:rPr lang="en-US" altLang="ko-KR" dirty="0"/>
              <a:t>("turtle")</a:t>
            </a:r>
          </a:p>
          <a:p>
            <a:endParaRPr lang="en-US" altLang="ko-KR" dirty="0"/>
          </a:p>
          <a:p>
            <a:r>
              <a:rPr lang="en-US" altLang="ko-KR" dirty="0"/>
              <a:t>s = </a:t>
            </a:r>
            <a:r>
              <a:rPr lang="en-US" altLang="ko-KR" dirty="0" err="1"/>
              <a:t>turtle.textinput</a:t>
            </a:r>
            <a:r>
              <a:rPr lang="en-US" altLang="ko-KR" dirty="0"/>
              <a:t>("", "</a:t>
            </a:r>
            <a:r>
              <a:rPr lang="ko-KR" altLang="en-US" dirty="0"/>
              <a:t>도형을 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if s == "</a:t>
            </a:r>
            <a:r>
              <a:rPr lang="ko-KR" altLang="en-US" dirty="0"/>
              <a:t>사각형</a:t>
            </a:r>
            <a:r>
              <a:rPr lang="en-US" altLang="ko-KR" dirty="0"/>
              <a:t>" :</a:t>
            </a:r>
          </a:p>
          <a:p>
            <a:r>
              <a:rPr lang="en-US" altLang="ko-KR" dirty="0"/>
              <a:t>	s = </a:t>
            </a:r>
            <a:r>
              <a:rPr lang="en-US" altLang="ko-KR" dirty="0" err="1"/>
              <a:t>turtle.textinput</a:t>
            </a:r>
            <a:r>
              <a:rPr lang="en-US" altLang="ko-KR" dirty="0"/>
              <a:t>("","</a:t>
            </a:r>
            <a:r>
              <a:rPr lang="ko-KR" altLang="en-US" dirty="0"/>
              <a:t>가로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	w=</a:t>
            </a:r>
            <a:r>
              <a:rPr lang="en-US" altLang="ko-KR" dirty="0" err="1"/>
              <a:t>int</a:t>
            </a:r>
            <a:r>
              <a:rPr lang="en-US" altLang="ko-KR" dirty="0"/>
              <a:t>(s)</a:t>
            </a:r>
          </a:p>
          <a:p>
            <a:r>
              <a:rPr lang="en-US" altLang="ko-KR" dirty="0"/>
              <a:t>	s = </a:t>
            </a:r>
            <a:r>
              <a:rPr lang="en-US" altLang="ko-KR" dirty="0" err="1"/>
              <a:t>turtle.textinput</a:t>
            </a:r>
            <a:r>
              <a:rPr lang="en-US" altLang="ko-KR" dirty="0"/>
              <a:t>("","</a:t>
            </a:r>
            <a:r>
              <a:rPr lang="ko-KR" altLang="en-US" dirty="0"/>
              <a:t>세로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	h=</a:t>
            </a:r>
            <a:r>
              <a:rPr lang="en-US" altLang="ko-KR" dirty="0" err="1"/>
              <a:t>int</a:t>
            </a:r>
            <a:r>
              <a:rPr lang="en-US" altLang="ko-KR" dirty="0"/>
              <a:t>(s)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t.forward</a:t>
            </a:r>
            <a:r>
              <a:rPr lang="en-US" altLang="ko-KR" dirty="0"/>
              <a:t>(w)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t.forward</a:t>
            </a:r>
            <a:r>
              <a:rPr lang="en-US" altLang="ko-KR" dirty="0"/>
              <a:t>(h)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t.forward</a:t>
            </a:r>
            <a:r>
              <a:rPr lang="en-US" altLang="ko-KR" dirty="0"/>
              <a:t>(w)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t.forward</a:t>
            </a:r>
            <a:r>
              <a:rPr lang="en-US" altLang="ko-KR" dirty="0"/>
              <a:t>(h)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5895975"/>
            <a:ext cx="822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이번 장에서 배운 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95478" y="1911127"/>
            <a:ext cx="7011427" cy="4037163"/>
          </a:xfrm>
        </p:spPr>
        <p:txBody>
          <a:bodyPr>
            <a:normAutofit/>
          </a:bodyPr>
          <a:lstStyle/>
          <a:p>
            <a:r>
              <a:rPr lang="en-US" altLang="ko-KR" sz="2000" i="1" dirty="0">
                <a:solidFill>
                  <a:srgbClr val="FFFF00"/>
                </a:solidFill>
              </a:rPr>
              <a:t>&gt;, &lt;, ==</a:t>
            </a:r>
            <a:r>
              <a:rPr lang="ko-KR" altLang="en-US" sz="2000" i="1" dirty="0">
                <a:solidFill>
                  <a:srgbClr val="FFFF00"/>
                </a:solidFill>
              </a:rPr>
              <a:t>와 같은 관계 연산자를 학습하였다</a:t>
            </a:r>
            <a:r>
              <a:rPr lang="en-US" altLang="ko-KR" sz="2000" i="1" dirty="0">
                <a:solidFill>
                  <a:srgbClr val="FFFF00"/>
                </a:solidFill>
              </a:rPr>
              <a:t>.</a:t>
            </a:r>
          </a:p>
          <a:p>
            <a:r>
              <a:rPr lang="ko-KR" altLang="en-US" sz="2000" i="1" dirty="0">
                <a:solidFill>
                  <a:srgbClr val="FFFF00"/>
                </a:solidFill>
              </a:rPr>
              <a:t>논리 연산자 </a:t>
            </a:r>
            <a:r>
              <a:rPr lang="en-US" altLang="ko-KR" sz="2000" i="1" dirty="0">
                <a:solidFill>
                  <a:srgbClr val="FFFF00"/>
                </a:solidFill>
              </a:rPr>
              <a:t>and</a:t>
            </a:r>
            <a:r>
              <a:rPr lang="ko-KR" altLang="en-US" sz="2000" i="1" dirty="0">
                <a:solidFill>
                  <a:srgbClr val="FFFF00"/>
                </a:solidFill>
              </a:rPr>
              <a:t>나 </a:t>
            </a:r>
            <a:r>
              <a:rPr lang="en-US" altLang="ko-KR" sz="2000" i="1" dirty="0">
                <a:solidFill>
                  <a:srgbClr val="FFFF00"/>
                </a:solidFill>
              </a:rPr>
              <a:t>or </a:t>
            </a:r>
            <a:r>
              <a:rPr lang="ko-KR" altLang="en-US" sz="2000" i="1" dirty="0">
                <a:solidFill>
                  <a:srgbClr val="FFFF00"/>
                </a:solidFill>
              </a:rPr>
              <a:t>를 사용하면 조건들을 묶을 수 있다</a:t>
            </a:r>
            <a:r>
              <a:rPr lang="en-US" altLang="ko-KR" sz="2000" i="1" dirty="0">
                <a:solidFill>
                  <a:srgbClr val="FFFF00"/>
                </a:solidFill>
              </a:rPr>
              <a:t>.</a:t>
            </a:r>
          </a:p>
          <a:p>
            <a:r>
              <a:rPr lang="ko-KR" altLang="en-US" sz="2000" i="1" dirty="0">
                <a:solidFill>
                  <a:srgbClr val="FFFF00"/>
                </a:solidFill>
              </a:rPr>
              <a:t>블록은 조건이 맞았을 때 묶어서 실행되는 코드로 </a:t>
            </a:r>
            <a:r>
              <a:rPr lang="ko-KR" altLang="en-US" sz="2000" i="1" dirty="0" err="1">
                <a:solidFill>
                  <a:srgbClr val="FFFF00"/>
                </a:solidFill>
              </a:rPr>
              <a:t>파이썬에서</a:t>
            </a:r>
            <a:r>
              <a:rPr lang="ko-KR" altLang="en-US" sz="2000" i="1" dirty="0">
                <a:solidFill>
                  <a:srgbClr val="FFFF00"/>
                </a:solidFill>
              </a:rPr>
              <a:t> 들여쓰기로 블록을 만든다</a:t>
            </a:r>
            <a:r>
              <a:rPr lang="en-US" altLang="ko-KR" sz="2000" i="1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sz="2000" i="1" dirty="0">
                <a:solidFill>
                  <a:srgbClr val="FFFF00"/>
                </a:solidFill>
              </a:rPr>
              <a:t>if-else </a:t>
            </a:r>
            <a:r>
              <a:rPr lang="ko-KR" altLang="en-US" sz="2000" i="1" dirty="0">
                <a:solidFill>
                  <a:srgbClr val="FFFF00"/>
                </a:solidFill>
              </a:rPr>
              <a:t>문 안에 다른 </a:t>
            </a:r>
            <a:r>
              <a:rPr lang="en-US" altLang="ko-KR" sz="2000" i="1" dirty="0">
                <a:solidFill>
                  <a:srgbClr val="FFFF00"/>
                </a:solidFill>
              </a:rPr>
              <a:t>if-else </a:t>
            </a:r>
            <a:r>
              <a:rPr lang="ko-KR" altLang="en-US" sz="2000" i="1" dirty="0">
                <a:solidFill>
                  <a:srgbClr val="FFFF00"/>
                </a:solidFill>
              </a:rPr>
              <a:t>문이 포함될 수 있다</a:t>
            </a:r>
            <a:r>
              <a:rPr lang="en-US" altLang="ko-KR" sz="2000" i="1" dirty="0">
                <a:solidFill>
                  <a:srgbClr val="FFFF00"/>
                </a:solidFill>
              </a:rPr>
              <a:t>.</a:t>
            </a:r>
            <a:endParaRPr lang="ko-KR" altLang="en-US" sz="2000" i="1" dirty="0">
              <a:solidFill>
                <a:srgbClr val="FFFF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8218" y="1761612"/>
            <a:ext cx="8437830" cy="4291343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36" y="2467423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그림 73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5" y="1974162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7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선택 구조가 필요한 이유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선택 </a:t>
            </a:r>
            <a:r>
              <a:rPr lang="ko-KR" altLang="en-US" dirty="0"/>
              <a:t>구조가 없다면 프로그램은 항상 동일한 </a:t>
            </a:r>
            <a:r>
              <a:rPr lang="ko-KR" altLang="en-US" dirty="0" smtClean="0"/>
              <a:t>동작만을 되풀이할 것이다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자율 </a:t>
            </a:r>
            <a:r>
              <a:rPr lang="ko-KR" altLang="en-US" dirty="0"/>
              <a:t>주행 자동차 프로그램이 신호등이나 전방 장애물에 </a:t>
            </a:r>
            <a:r>
              <a:rPr lang="ko-KR" altLang="en-US" dirty="0" smtClean="0"/>
              <a:t>따라서 </a:t>
            </a:r>
            <a:r>
              <a:rPr lang="ko-KR" altLang="en-US" dirty="0"/>
              <a:t>동작을 다르게 </a:t>
            </a:r>
            <a:r>
              <a:rPr lang="ko-KR" altLang="en-US" dirty="0" smtClean="0"/>
              <a:t>하지 않는다면 어떻게 될까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20" y="3396291"/>
            <a:ext cx="3188089" cy="27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 연산자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관계 연산자</a:t>
            </a:r>
            <a:r>
              <a:rPr lang="en-US" altLang="ko-KR" dirty="0"/>
              <a:t>(relational operator)</a:t>
            </a:r>
            <a:r>
              <a:rPr lang="ko-KR" altLang="en-US" dirty="0"/>
              <a:t>는 두 개의 </a:t>
            </a:r>
            <a:r>
              <a:rPr lang="ko-KR" altLang="en-US" dirty="0" err="1"/>
              <a:t>피연산자를</a:t>
            </a:r>
            <a:r>
              <a:rPr lang="ko-KR" altLang="en-US" dirty="0"/>
              <a:t> </a:t>
            </a:r>
            <a:r>
              <a:rPr lang="ko-KR" altLang="en-US" dirty="0" smtClean="0"/>
              <a:t>비교하는 연산자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41" y="2688206"/>
            <a:ext cx="5657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관계연산자의</a:t>
            </a:r>
            <a:r>
              <a:rPr lang="ko-KR" altLang="en-US" dirty="0" smtClean="0"/>
              <a:t> 결과값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관계 수식은 </a:t>
            </a:r>
            <a:r>
              <a:rPr lang="ko-KR" altLang="en-US" dirty="0" smtClean="0"/>
              <a:t>참</a:t>
            </a:r>
            <a:r>
              <a:rPr lang="en-US" altLang="ko-KR" dirty="0" smtClean="0"/>
              <a:t>(True)</a:t>
            </a:r>
            <a:r>
              <a:rPr lang="ko-KR" altLang="en-US" dirty="0" smtClean="0"/>
              <a:t>이나 거짓</a:t>
            </a:r>
            <a:r>
              <a:rPr lang="en-US" altLang="ko-KR" dirty="0" smtClean="0"/>
              <a:t>(False)</a:t>
            </a:r>
            <a:r>
              <a:rPr lang="ko-KR" altLang="en-US" dirty="0" smtClean="0"/>
              <a:t>을 </a:t>
            </a:r>
            <a:r>
              <a:rPr lang="ko-KR" altLang="en-US" dirty="0"/>
              <a:t>생성한다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1" y="2331289"/>
            <a:ext cx="640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if-else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4" y="1837966"/>
            <a:ext cx="8272732" cy="30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345" y="1725283"/>
            <a:ext cx="7944928" cy="184605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score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성적을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"))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if score &gt;= 60:</a:t>
            </a:r>
          </a:p>
          <a:p>
            <a:pPr latinLnBrk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	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합격입니다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pPr latinLnBrk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	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불합격입니다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539" y="3904698"/>
            <a:ext cx="7944928" cy="77081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성적을 입력하시오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80</a:t>
            </a: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합격입니다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1206</Words>
  <Application>Microsoft Office PowerPoint</Application>
  <PresentationFormat>화면 슬라이드 쇼(4:3)</PresentationFormat>
  <Paragraphs>276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2" baseType="lpstr">
      <vt:lpstr>HY얕은샘물M</vt:lpstr>
      <vt:lpstr>굴림</vt:lpstr>
      <vt:lpstr>Arial</vt:lpstr>
      <vt:lpstr>Century Schoolbook</vt:lpstr>
      <vt:lpstr>Consolas</vt:lpstr>
      <vt:lpstr>Tw Cen MT</vt:lpstr>
      <vt:lpstr>Wingdings</vt:lpstr>
      <vt:lpstr>Wingdings 2</vt:lpstr>
      <vt:lpstr>1_가을</vt:lpstr>
      <vt:lpstr>5장 조건을 따져봅시다. </vt:lpstr>
      <vt:lpstr>이번 장에서 만들 프로그램</vt:lpstr>
      <vt:lpstr>3가지의 기본 제어 구조</vt:lpstr>
      <vt:lpstr>제어구조==도로</vt:lpstr>
      <vt:lpstr>선택 구조가 필요한 이유</vt:lpstr>
      <vt:lpstr>관계 연산자</vt:lpstr>
      <vt:lpstr>관계연산자의 결과값</vt:lpstr>
      <vt:lpstr>if-else 문</vt:lpstr>
      <vt:lpstr>예제 #1</vt:lpstr>
      <vt:lpstr>예제 #2</vt:lpstr>
      <vt:lpstr>블록</vt:lpstr>
      <vt:lpstr>Lab: 영화 나이 제한 검사</vt:lpstr>
      <vt:lpstr>Solution </vt:lpstr>
      <vt:lpstr>Lab: 부호에 따라 거북이를 움직이자</vt:lpstr>
      <vt:lpstr>Solution </vt:lpstr>
      <vt:lpstr>논리 연산자</vt:lpstr>
      <vt:lpstr>논리 연산자의 종류</vt:lpstr>
      <vt:lpstr>Lab: 거북이 제어하기</vt:lpstr>
      <vt:lpstr>무한 반복 구조</vt:lpstr>
      <vt:lpstr>Solution </vt:lpstr>
      <vt:lpstr>Lab: 윤년 판단</vt:lpstr>
      <vt:lpstr>윤년의 조건</vt:lpstr>
      <vt:lpstr>Solution </vt:lpstr>
      <vt:lpstr>Lab: 동전 던지기 게임</vt:lpstr>
      <vt:lpstr>Solution </vt:lpstr>
      <vt:lpstr>Lab: 동전 던지기 게임(그래픽 버전)</vt:lpstr>
      <vt:lpstr>이미지를 불러오려면</vt:lpstr>
      <vt:lpstr>Solution </vt:lpstr>
      <vt:lpstr>조건을 연속하여 검사</vt:lpstr>
      <vt:lpstr>연속적인 if-else 문</vt:lpstr>
      <vt:lpstr>Lab: 종달새가 노래할까?</vt:lpstr>
      <vt:lpstr>난수 이용</vt:lpstr>
      <vt:lpstr>Solution </vt:lpstr>
      <vt:lpstr>중첩 if-else문</vt:lpstr>
      <vt:lpstr>예제</vt:lpstr>
      <vt:lpstr>Lab: 로그인 프로그램</vt:lpstr>
      <vt:lpstr>Solution </vt:lpstr>
      <vt:lpstr>Lab: 축구게임</vt:lpstr>
      <vt:lpstr>Solution </vt:lpstr>
      <vt:lpstr>Lab: 도형그리기</vt:lpstr>
      <vt:lpstr>Solution </vt:lpstr>
      <vt:lpstr>이번 장에서 배운 것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shjung</cp:lastModifiedBy>
  <cp:revision>355</cp:revision>
  <dcterms:created xsi:type="dcterms:W3CDTF">2007-06-29T06:43:39Z</dcterms:created>
  <dcterms:modified xsi:type="dcterms:W3CDTF">2017-07-05T15:00:51Z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