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403" r:id="rId15"/>
    <p:sldId id="388" r:id="rId16"/>
    <p:sldId id="389" r:id="rId17"/>
    <p:sldId id="390" r:id="rId18"/>
    <p:sldId id="391" r:id="rId19"/>
    <p:sldId id="402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CCFFFF"/>
    <a:srgbClr val="CCCCFF"/>
    <a:srgbClr val="FF9999"/>
    <a:srgbClr val="00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79" autoAdjust="0"/>
    <p:restoredTop sz="93514" autoAdjust="0"/>
  </p:normalViewPr>
  <p:slideViewPr>
    <p:cSldViewPr snapToGrid="0">
      <p:cViewPr varScale="1">
        <p:scale>
          <a:sx n="98" d="100"/>
          <a:sy n="98" d="100"/>
        </p:scale>
        <p:origin x="5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8383B835-3BFE-4B85-82D8-1BE647A4113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5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FB19F679-FC61-4ED7-B113-A17BF1221A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0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823CE92-0A45-47A5-831E-BED0FF28AE87}" type="datetime1">
              <a:rPr lang="en-US" altLang="ko-KR" smtClean="0"/>
              <a:t>7/6/2017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06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C31-7673-4422-82F7-B1BA922DF8C9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5912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18DED6A-2F0F-4D62-9FBB-83B78E023D9D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1605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1903-3BCF-4DA6-A785-BCC83A29BCEC}" type="datetime1">
              <a:rPr lang="en-US" altLang="ko-KR" smtClean="0"/>
              <a:t>7/6/2017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7744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83C0-6FE1-45B5-B67B-8C2F4673E77E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20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4CB477-5707-4699-AB1D-6797D04C5FFE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4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24EDD3-E843-40D5-8FC4-992896EA4699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95097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1C16-74F0-4E38-982E-16770C082C58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128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2BEC-4B59-49DE-BE4A-751A87E8412C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299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485B-B15F-4B92-85B5-0A0BAD77A6BF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59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1ADD5E5-B59D-4906-81F8-DE8C06419FDF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93292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78B43E-0FB2-4402-B89E-824E82589B46}" type="datetime1">
              <a:rPr lang="en-US" altLang="ko-KR" smtClean="0"/>
              <a:t>7/6/2017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6096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fld id="{27E32FA9-E425-4826-99EB-F81BAD970436}" type="slidenum">
              <a:rPr kumimoji="0" lang="ko-KR" altLang="en-US" sz="1200" smtClean="0"/>
              <a:t>‹#›</a:t>
            </a:fld>
            <a:r>
              <a:rPr kumimoji="0" lang="en-US" altLang="ko-KR" sz="1200" smtClean="0"/>
              <a:t>/29</a:t>
            </a:r>
            <a:endParaRPr kumimoji="0" lang="en-US" sz="1200" dirty="0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99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11</a:t>
            </a:r>
            <a:r>
              <a:rPr lang="ko-KR" altLang="en-US" dirty="0" smtClean="0"/>
              <a:t>장 파일을 사용해봅시다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2" descr="Image result for comput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89" y="430332"/>
            <a:ext cx="6721412" cy="44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2101252" y="853394"/>
            <a:ext cx="1369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smtClean="0"/>
              <a:t>두근두근</a:t>
            </a:r>
            <a:r>
              <a:rPr lang="en-US" altLang="ko-KR" sz="4800" i="1" dirty="0" smtClean="0"/>
              <a:t> </a:t>
            </a:r>
            <a:endParaRPr lang="ko-KR" altLang="en-US" sz="48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2101252" y="1665496"/>
            <a:ext cx="2270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err="1" smtClean="0"/>
              <a:t>파이썬</a:t>
            </a:r>
            <a:r>
              <a:rPr lang="ko-KR" altLang="en-US" sz="4800" i="1" dirty="0" smtClean="0"/>
              <a:t> 수업</a:t>
            </a:r>
            <a:endParaRPr lang="ko-KR" alt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368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 줄씩 읽기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349" y="1669002"/>
            <a:ext cx="8229600" cy="198859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infile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open("d:\\phones.txt", "r")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for line in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infile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	line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line.rstrip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	print(line)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infile.close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349" y="3803903"/>
            <a:ext cx="8229600" cy="1176469"/>
          </a:xfrm>
          <a:prstGeom prst="flowChartAlternateProcess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홍길동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010-1234-5678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김철수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010-1234-5679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김영희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010-1234-5680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파일에 데이터 쓰기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349" y="1669002"/>
            <a:ext cx="8229600" cy="198859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outfile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open("d:\\phones1.txt", "w")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outfile.write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홍길동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010-1234-5678\n")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outfile.write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김철수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010-1234-5679\n")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outfile.write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김영희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010-1234-5680\n")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outfile.close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387" name="_x274843648" descr="EMB00003f5839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49" y="4073088"/>
            <a:ext cx="6239409" cy="159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파일에 데이터 추가하기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349" y="1669002"/>
            <a:ext cx="8229600" cy="198859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outfile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open("d:\\phones.txt", "a")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outfile.write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강감찬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010-1234-5681\n")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outfile.write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김유신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010-1234-5682\n")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outfile.write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정약용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010-1234-5683\n")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outfile.close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81" name="_x274843488" descr="EMB00003f58391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49" y="4055364"/>
            <a:ext cx="6922404" cy="198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파일에서 단어 읽기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s</a:t>
            </a:r>
            <a:r>
              <a:rPr lang="en-US" altLang="ko-KR" dirty="0" smtClean="0"/>
              <a:t>plit()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29" y="2563658"/>
            <a:ext cx="67913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속</a:t>
            </a:r>
            <a:r>
              <a:rPr lang="ko-KR" altLang="en-US" dirty="0"/>
              <a:t>담</a:t>
            </a:r>
            <a:r>
              <a:rPr lang="ko-KR" altLang="en-US" dirty="0" smtClean="0"/>
              <a:t>을 저장한 파일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2088569"/>
            <a:ext cx="71913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2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파일에 데이터 추가하기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349" y="1669002"/>
            <a:ext cx="8229600" cy="198859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infile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open("d:\\proverbs.txt", "r")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for line in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infile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	line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line.rstrip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word_list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line.split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	for word in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word_list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		print(word);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infile.close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70349" y="3803903"/>
            <a:ext cx="8229600" cy="1638109"/>
          </a:xfrm>
          <a:prstGeom prst="flowChartAlternateProcess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en-US" altLang="ko-KR" dirty="0"/>
              <a:t>All's</a:t>
            </a:r>
          </a:p>
          <a:p>
            <a:r>
              <a:rPr lang="en-US" altLang="ko-KR" dirty="0"/>
              <a:t>well</a:t>
            </a:r>
          </a:p>
          <a:p>
            <a:r>
              <a:rPr lang="en-US" altLang="ko-KR" dirty="0"/>
              <a:t>...</a:t>
            </a:r>
          </a:p>
          <a:p>
            <a:r>
              <a:rPr lang="en-US" altLang="ko-KR" dirty="0"/>
              <a:t>flock</a:t>
            </a:r>
          </a:p>
          <a:p>
            <a:r>
              <a:rPr lang="en-US" altLang="ko-KR" dirty="0"/>
              <a:t>together.</a:t>
            </a:r>
          </a:p>
        </p:txBody>
      </p:sp>
    </p:spTree>
    <p:extLst>
      <p:ext uri="{BB962C8B-B14F-4D97-AF65-F5344CB8AC3E}">
        <p14:creationId xmlns:p14="http://schemas.microsoft.com/office/powerpoint/2010/main" val="11515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b="0" dirty="0" smtClean="0"/>
              <a:t>파일</a:t>
            </a:r>
            <a:r>
              <a:rPr lang="en-US" altLang="ko-KR" b="0" dirty="0" smtClean="0"/>
              <a:t> </a:t>
            </a:r>
            <a:r>
              <a:rPr lang="ko-KR" altLang="en-US" b="0" dirty="0" smtClean="0"/>
              <a:t>복사하기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파일을 복사하는 프로그램을 작성해보자</a:t>
            </a:r>
            <a:r>
              <a:rPr lang="en-US" altLang="ko-KR" sz="2000" dirty="0"/>
              <a:t>. </a:t>
            </a:r>
            <a:r>
              <a:rPr lang="ko-KR" altLang="en-US" sz="2000" dirty="0"/>
              <a:t>파일의 </a:t>
            </a:r>
            <a:r>
              <a:rPr lang="ko-KR" altLang="en-US" sz="2000" dirty="0" smtClean="0"/>
              <a:t>이름은 </a:t>
            </a:r>
            <a:r>
              <a:rPr lang="ko-KR" altLang="en-US" sz="2000" dirty="0"/>
              <a:t>사용자가 입력하도록 하자</a:t>
            </a:r>
            <a:r>
              <a:rPr lang="en-US" altLang="ko-KR" sz="2000" dirty="0"/>
              <a:t>. </a:t>
            </a:r>
            <a:endParaRPr lang="ko-KR" altLang="en-US" sz="16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581" y="153510"/>
            <a:ext cx="1107799" cy="98949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201" y="2446591"/>
            <a:ext cx="2857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349" y="1314146"/>
            <a:ext cx="8229600" cy="497124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입력 파일 이름과 출력 파일 이름을 받는다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infilename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input("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입력 파일 이름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 ");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outfilename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input("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출력 파일 이름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 ");</a:t>
            </a:r>
          </a:p>
          <a:p>
            <a:pPr latinLnBrk="1"/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입력과 출력을 위한 파일을 연다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infile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open(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infilename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"r")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outfile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open(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outfilename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"w")</a:t>
            </a:r>
          </a:p>
          <a:p>
            <a:pPr latinLnBrk="1"/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전체 파일을 읽는다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infile.read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전체 파일을 쓴다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outfile.write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</a:p>
          <a:p>
            <a:pPr latinLnBrk="1"/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파일을 닫는다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infile.close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outfile.close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</a:p>
        </p:txBody>
      </p:sp>
    </p:spTree>
    <p:extLst>
      <p:ext uri="{BB962C8B-B14F-4D97-AF65-F5344CB8AC3E}">
        <p14:creationId xmlns:p14="http://schemas.microsoft.com/office/powerpoint/2010/main" val="5595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b="0" dirty="0" err="1" smtClean="0"/>
              <a:t>행맨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단어 게임으로 유명한 것이 </a:t>
            </a:r>
            <a:r>
              <a:rPr lang="ko-KR" altLang="en-US" dirty="0" err="1"/>
              <a:t>행맨</a:t>
            </a:r>
            <a:r>
              <a:rPr lang="en-US" altLang="ko-KR" dirty="0"/>
              <a:t>(hangman)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  <a:r>
              <a:rPr lang="ko-KR" altLang="en-US" dirty="0" err="1"/>
              <a:t>행맨은</a:t>
            </a:r>
            <a:r>
              <a:rPr lang="ko-KR" altLang="en-US" dirty="0"/>
              <a:t> 컴퓨터가 생각하는 단어를 맞춰가는 게임이다</a:t>
            </a:r>
            <a:r>
              <a:rPr lang="en-US" altLang="ko-KR" dirty="0"/>
              <a:t>. </a:t>
            </a:r>
            <a:r>
              <a:rPr lang="ko-KR" altLang="en-US" dirty="0"/>
              <a:t>사용자는 한번에 하나의 </a:t>
            </a:r>
            <a:r>
              <a:rPr lang="ko-KR" altLang="en-US" dirty="0" err="1"/>
              <a:t>글자만을</a:t>
            </a:r>
            <a:r>
              <a:rPr lang="ko-KR" altLang="en-US" dirty="0"/>
              <a:t> 입력할 수 있으며 맞으면 글자가 보이고 아니면 시도 횟수만 하나 증가한다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778" y="153510"/>
            <a:ext cx="1107799" cy="98949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505" name="_x274836288" descr="EMB00003f5839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34" y="3448975"/>
            <a:ext cx="6999793" cy="22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1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단어들이 저장된 파일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6" y="1819653"/>
            <a:ext cx="83248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8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장에서 만들 프로그램</a:t>
            </a:r>
            <a:endParaRPr lang="ko-KR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7764" y="1509077"/>
            <a:ext cx="756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(1)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간단한 단어 게임인 </a:t>
            </a: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</a:rPr>
              <a:t>행맨을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 작성해본다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2462" y="3871660"/>
            <a:ext cx="743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(2)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윈도우에 있는 메모장과 같은 프로그램을 작성해보자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029" name="_x274843568" descr="EMB00003f5838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61" y="1975281"/>
            <a:ext cx="6094634" cy="193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_x274843728" descr="EMB00003f5838f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83" y="4304070"/>
            <a:ext cx="6023612" cy="193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349" y="1077362"/>
            <a:ext cx="8229600" cy="566078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import random</a:t>
            </a:r>
          </a:p>
          <a:p>
            <a:pPr latinLnBrk="1"/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guesses = ''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turns = 10</a:t>
            </a:r>
          </a:p>
          <a:p>
            <a:pPr latinLnBrk="1"/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infile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open("d:\\words.txt", "r")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lines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infile.readlines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word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random.choice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(lines)</a:t>
            </a:r>
          </a:p>
          <a:p>
            <a:pPr latinLnBrk="1"/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while turns &gt; 0:         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failed = 0             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for char in word:      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if char in guesses:    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    print(char, end="")    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else: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    print("_", end="")    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    failed += 1    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if failed == 0:        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print("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사용자 승리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break </a:t>
            </a:r>
          </a:p>
        </p:txBody>
      </p:sp>
    </p:spTree>
    <p:extLst>
      <p:ext uri="{BB962C8B-B14F-4D97-AF65-F5344CB8AC3E}">
        <p14:creationId xmlns:p14="http://schemas.microsoft.com/office/powerpoint/2010/main" val="25837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990" y="1619868"/>
            <a:ext cx="8229600" cy="367535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  print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("")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guess = input("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단어를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추측하시오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 ") 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guesses += guess                    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if guess not in word:  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turns -= 1        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print ("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틀렸음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!")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print (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str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(turns)+ '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기회가 남았음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!') 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if turns == 0:           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    print("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사용자 패배 정답은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"+word)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latinLnBrk="1"/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infile.close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1493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 입출력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pickle </a:t>
            </a:r>
            <a:r>
              <a:rPr lang="ko-KR" altLang="en-US" dirty="0"/>
              <a:t>모듈의 </a:t>
            </a:r>
            <a:r>
              <a:rPr lang="en-US" altLang="ko-KR" dirty="0"/>
              <a:t>dump()</a:t>
            </a:r>
            <a:r>
              <a:rPr lang="ko-KR" altLang="en-US" dirty="0"/>
              <a:t>와 </a:t>
            </a:r>
            <a:r>
              <a:rPr lang="en-US" altLang="ko-KR" dirty="0"/>
              <a:t>load() </a:t>
            </a:r>
            <a:r>
              <a:rPr lang="ko-KR" altLang="en-US" dirty="0" err="1"/>
              <a:t>메소드를</a:t>
            </a:r>
            <a:r>
              <a:rPr lang="ko-KR" altLang="en-US" dirty="0"/>
              <a:t> 사용하면 객체를 쓰고 읽을 수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523" y="2532316"/>
            <a:ext cx="66294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 쓰기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349" y="1669002"/>
            <a:ext cx="8229600" cy="4572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import pickle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게임에서 사용되는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딕셔너리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gameOption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{ 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			 "Sound": 8,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			 "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VideoQuality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": "HIGH",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			 "Money": 100000,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			 "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WeaponList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": ["gun", "missile", "knife" ]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latinLnBrk="1"/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이진 파일 오픈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file = open( "d:\\save.p", "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wb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 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딕셔너리를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피클 파일에 저장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pickle.dump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gameOption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file 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파일을 닫는다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file.close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75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 읽기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349" y="1669002"/>
            <a:ext cx="8229600" cy="188206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import pickle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이진 파일 오픈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file = open( "d:\\save.p", "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 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피클 파일에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딕션너리를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로딩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obj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pickle.load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 open( "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save.p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", "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 ) 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print(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obj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70349" y="3803903"/>
            <a:ext cx="8229600" cy="874629"/>
          </a:xfrm>
          <a:prstGeom prst="flowChartAlternateProcess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en-US" altLang="ko-KR" dirty="0"/>
              <a:t>{'</a:t>
            </a:r>
            <a:r>
              <a:rPr lang="en-US" altLang="ko-KR" dirty="0" err="1"/>
              <a:t>WeaponList</a:t>
            </a:r>
            <a:r>
              <a:rPr lang="en-US" altLang="ko-KR" dirty="0"/>
              <a:t>': ['gun', 'missile', 'knife'], 'Money': 100000, '</a:t>
            </a:r>
            <a:r>
              <a:rPr lang="en-US" altLang="ko-KR" dirty="0" err="1"/>
              <a:t>VideoQuality</a:t>
            </a:r>
            <a:r>
              <a:rPr lang="en-US" altLang="ko-KR" dirty="0"/>
              <a:t>': 'HIGH', 'Sound': 8}</a:t>
            </a:r>
          </a:p>
        </p:txBody>
      </p:sp>
    </p:spTree>
    <p:extLst>
      <p:ext uri="{BB962C8B-B14F-4D97-AF65-F5344CB8AC3E}">
        <p14:creationId xmlns:p14="http://schemas.microsoft.com/office/powerpoint/2010/main" val="15604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b="0" dirty="0" smtClean="0"/>
              <a:t>메모장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메모장의 기능을 수행하는 애플리케이션을 작성해본다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832" y="153510"/>
            <a:ext cx="1107799" cy="98949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274837088" descr="EMB00003f5839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19" y="2331936"/>
            <a:ext cx="7627921" cy="244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6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349" y="435007"/>
            <a:ext cx="8229600" cy="630314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import *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open():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file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filedialog.askopenfile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(parent=window, mode='r')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if file != None: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lines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file.read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text.insert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('1.0', lines)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file.close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save():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file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filedialog.asksaveasfile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(parent=window, mode='w')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if file != None: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lines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text.get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('1.0', END+'-1c')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file.write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(lines)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file.close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exit():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if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messagebox.askokcancel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("Quit", 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종료하시겠습니까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?"):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window.destroy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about():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label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messagebox.showinfo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("About", 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메모장 프로그램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38255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349" y="1482571"/>
            <a:ext cx="8229600" cy="525558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window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text = Text(window, height=30, width=80)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text.pack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menu = Menu(window)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window.config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(menu=menu)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filemenu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Menu(menu)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menu.add_cascade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(label="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파일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", menu=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filemenu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filemenu.add_command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(label="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열기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", command=open)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filemenu.add_command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(label="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저장하기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", command=save)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filemenu.add_command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(label="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종료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", command=exit)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helpmenu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Menu(menu)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menu.add_cascade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(label="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도움말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", menu=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helpmenu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helpmenu.add_command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(label="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프로그램 정보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", command=about)</a:t>
            </a:r>
          </a:p>
          <a:p>
            <a:pPr latinLnBrk="1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atinLnBrk="1"/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707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이번 장에서 배운 것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795478" y="1911127"/>
            <a:ext cx="7011427" cy="4037163"/>
          </a:xfrm>
        </p:spPr>
        <p:txBody>
          <a:bodyPr>
            <a:normAutofit/>
          </a:bodyPr>
          <a:lstStyle/>
          <a:p>
            <a:pPr lvl="0"/>
            <a:r>
              <a:rPr lang="ko-KR" altLang="en-US" sz="2000" i="1" dirty="0">
                <a:solidFill>
                  <a:srgbClr val="FFFF00"/>
                </a:solidFill>
              </a:rPr>
              <a:t>파일은 컴퓨터 전원이 꺼져도 없어지지 않는다</a:t>
            </a:r>
            <a:r>
              <a:rPr lang="en-US" altLang="ko-KR" sz="2000" i="1" dirty="0">
                <a:solidFill>
                  <a:srgbClr val="FFFF00"/>
                </a:solidFill>
              </a:rPr>
              <a:t>. </a:t>
            </a:r>
            <a:r>
              <a:rPr lang="ko-KR" altLang="en-US" sz="2000" i="1" dirty="0">
                <a:solidFill>
                  <a:srgbClr val="FFFF00"/>
                </a:solidFill>
              </a:rPr>
              <a:t>변수에 들어 있는 값들은 컴퓨터 전원이 꺼지면 없어진다</a:t>
            </a:r>
            <a:r>
              <a:rPr lang="en-US" altLang="ko-KR" sz="2000" i="1" dirty="0">
                <a:solidFill>
                  <a:srgbClr val="FFFF00"/>
                </a:solidFill>
              </a:rPr>
              <a:t>. </a:t>
            </a:r>
            <a:endParaRPr lang="ko-KR" altLang="en-US" sz="2000" i="1" dirty="0">
              <a:solidFill>
                <a:srgbClr val="FFFF00"/>
              </a:solidFill>
            </a:endParaRPr>
          </a:p>
          <a:p>
            <a:pPr lvl="0"/>
            <a:r>
              <a:rPr lang="ko-KR" altLang="en-US" sz="2000" i="1" dirty="0">
                <a:solidFill>
                  <a:srgbClr val="FFFF00"/>
                </a:solidFill>
              </a:rPr>
              <a:t>파일을 읽을 때는 파일을 열고</a:t>
            </a:r>
            <a:r>
              <a:rPr lang="en-US" altLang="ko-KR" sz="2000" i="1" dirty="0">
                <a:solidFill>
                  <a:srgbClr val="FFFF00"/>
                </a:solidFill>
              </a:rPr>
              <a:t>, </a:t>
            </a:r>
            <a:r>
              <a:rPr lang="ko-KR" altLang="en-US" sz="2000" i="1" dirty="0">
                <a:solidFill>
                  <a:srgbClr val="FFFF00"/>
                </a:solidFill>
              </a:rPr>
              <a:t>데이터를 읽은 후에</a:t>
            </a:r>
            <a:r>
              <a:rPr lang="en-US" altLang="ko-KR" sz="2000" i="1" dirty="0">
                <a:solidFill>
                  <a:srgbClr val="FFFF00"/>
                </a:solidFill>
              </a:rPr>
              <a:t>, </a:t>
            </a:r>
            <a:r>
              <a:rPr lang="ko-KR" altLang="en-US" sz="2000" i="1" dirty="0">
                <a:solidFill>
                  <a:srgbClr val="FFFF00"/>
                </a:solidFill>
              </a:rPr>
              <a:t>파일을 닫는 절차가 필요하다</a:t>
            </a:r>
            <a:r>
              <a:rPr lang="en-US" altLang="ko-KR" sz="2000" i="1" dirty="0">
                <a:solidFill>
                  <a:srgbClr val="FFFF00"/>
                </a:solidFill>
              </a:rPr>
              <a:t>. </a:t>
            </a:r>
            <a:endParaRPr lang="ko-KR" altLang="en-US" sz="2000" i="1" dirty="0">
              <a:solidFill>
                <a:srgbClr val="FFFF00"/>
              </a:solidFill>
            </a:endParaRPr>
          </a:p>
          <a:p>
            <a:pPr lvl="0"/>
            <a:r>
              <a:rPr lang="ko-KR" altLang="en-US" sz="2000" i="1" dirty="0">
                <a:solidFill>
                  <a:srgbClr val="FFFF00"/>
                </a:solidFill>
              </a:rPr>
              <a:t>파일 모드에서 “</a:t>
            </a:r>
            <a:r>
              <a:rPr lang="en-US" altLang="ko-KR" sz="2000" i="1" dirty="0">
                <a:solidFill>
                  <a:srgbClr val="FFFF00"/>
                </a:solidFill>
              </a:rPr>
              <a:t>r”, “w”, “a”</a:t>
            </a:r>
            <a:r>
              <a:rPr lang="ko-KR" altLang="en-US" sz="2000" i="1" dirty="0">
                <a:solidFill>
                  <a:srgbClr val="FFFF00"/>
                </a:solidFill>
              </a:rPr>
              <a:t>가 있다</a:t>
            </a:r>
            <a:r>
              <a:rPr lang="en-US" altLang="ko-KR" sz="2000" i="1" dirty="0">
                <a:solidFill>
                  <a:srgbClr val="FFFF00"/>
                </a:solidFill>
              </a:rPr>
              <a:t>. </a:t>
            </a:r>
            <a:r>
              <a:rPr lang="ko-KR" altLang="en-US" sz="2000" i="1" dirty="0">
                <a:solidFill>
                  <a:srgbClr val="FFFF00"/>
                </a:solidFill>
              </a:rPr>
              <a:t>각각 </a:t>
            </a:r>
            <a:r>
              <a:rPr lang="ko-KR" altLang="en-US" sz="2000" i="1" dirty="0" err="1">
                <a:solidFill>
                  <a:srgbClr val="FFFF00"/>
                </a:solidFill>
              </a:rPr>
              <a:t>읽기모드</a:t>
            </a:r>
            <a:r>
              <a:rPr lang="en-US" altLang="ko-KR" sz="2000" i="1" dirty="0">
                <a:solidFill>
                  <a:srgbClr val="FFFF00"/>
                </a:solidFill>
              </a:rPr>
              <a:t>, </a:t>
            </a:r>
            <a:r>
              <a:rPr lang="ko-KR" altLang="en-US" sz="2000" i="1" dirty="0" err="1">
                <a:solidFill>
                  <a:srgbClr val="FFFF00"/>
                </a:solidFill>
              </a:rPr>
              <a:t>쓰기모드</a:t>
            </a:r>
            <a:r>
              <a:rPr lang="en-US" altLang="ko-KR" sz="2000" i="1" dirty="0">
                <a:solidFill>
                  <a:srgbClr val="FFFF00"/>
                </a:solidFill>
              </a:rPr>
              <a:t>, </a:t>
            </a:r>
            <a:r>
              <a:rPr lang="ko-KR" altLang="en-US" sz="2000" i="1" dirty="0" err="1">
                <a:solidFill>
                  <a:srgbClr val="FFFF00"/>
                </a:solidFill>
              </a:rPr>
              <a:t>추가모드를</a:t>
            </a:r>
            <a:r>
              <a:rPr lang="ko-KR" altLang="en-US" sz="2000" i="1" dirty="0">
                <a:solidFill>
                  <a:srgbClr val="FFFF00"/>
                </a:solidFill>
              </a:rPr>
              <a:t> 의미한다</a:t>
            </a:r>
            <a:r>
              <a:rPr lang="en-US" altLang="ko-KR" sz="2000" i="1" dirty="0">
                <a:solidFill>
                  <a:srgbClr val="FFFF00"/>
                </a:solidFill>
              </a:rPr>
              <a:t>. </a:t>
            </a:r>
            <a:endParaRPr lang="ko-KR" altLang="en-US" sz="2000" i="1" dirty="0">
              <a:solidFill>
                <a:srgbClr val="FFFF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8218" y="1761612"/>
            <a:ext cx="8437830" cy="4291343"/>
          </a:xfrm>
          <a:prstGeom prst="rect">
            <a:avLst/>
          </a:prstGeom>
          <a:solidFill>
            <a:srgbClr val="008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04" y="5356445"/>
            <a:ext cx="1542003" cy="13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r>
              <a:rPr lang="en-US" altLang="ko-KR" sz="3600"/>
              <a:t>Q &amp; A</a:t>
            </a:r>
          </a:p>
        </p:txBody>
      </p:sp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536" y="2467423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그림 73" descr="Male Teacher Cartoon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15" y="1974162"/>
            <a:ext cx="3668245" cy="26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4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파일의 필요성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988875"/>
            <a:ext cx="86201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실습용 텍스트 파일 만들기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메모장으로 다음과 같은 텍스트 파일을 작성한다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1" name="_x274843408" descr="EMB00003f5838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3" y="2554356"/>
            <a:ext cx="7603945" cy="225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0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 파일에서 데이터 읽기 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파일을 열다</a:t>
            </a:r>
            <a:r>
              <a:rPr lang="en-US" altLang="ko-KR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파일에서 </a:t>
            </a:r>
            <a:r>
              <a:rPr lang="ko-KR" altLang="en-US" dirty="0"/>
              <a:t>데이터를 읽거나 쓸 수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파일과 </a:t>
            </a:r>
            <a:r>
              <a:rPr lang="ko-KR" altLang="en-US" dirty="0"/>
              <a:t>관련된 작업이 모두 종료되면 파일을 닫아야 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787" y="3318768"/>
            <a:ext cx="62865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파일 열고 닫기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1961040"/>
            <a:ext cx="78581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파일 모드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21" y="1475400"/>
            <a:ext cx="7272245" cy="439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파일에서 읽기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349" y="1990441"/>
            <a:ext cx="8229600" cy="106099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infile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open("d:\\phones.txt", "r")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lines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infile.read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print(lines)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349" y="3585173"/>
            <a:ext cx="8229600" cy="996208"/>
          </a:xfrm>
          <a:prstGeom prst="flowChartAlternateProcess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ko-KR" altLang="en-US" dirty="0"/>
              <a:t>홍길동 </a:t>
            </a:r>
            <a:r>
              <a:rPr lang="en-US" altLang="ko-KR" dirty="0"/>
              <a:t>010-1234-5678</a:t>
            </a:r>
          </a:p>
          <a:p>
            <a:r>
              <a:rPr lang="ko-KR" altLang="en-US" dirty="0"/>
              <a:t>김철수 </a:t>
            </a:r>
            <a:r>
              <a:rPr lang="en-US" altLang="ko-KR" dirty="0"/>
              <a:t>010-1234-5679</a:t>
            </a:r>
          </a:p>
          <a:p>
            <a:r>
              <a:rPr lang="ko-KR" altLang="en-US" dirty="0"/>
              <a:t>김영희 </a:t>
            </a:r>
            <a:r>
              <a:rPr lang="en-US" altLang="ko-KR" dirty="0"/>
              <a:t>010-1234-5680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55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파일에서 읽기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349" y="1669002"/>
            <a:ext cx="8229600" cy="111858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infile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= open("d:\\phones.txt", "r")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lines =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infile.readlines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print(lines)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349" y="3051438"/>
            <a:ext cx="8229600" cy="783716"/>
          </a:xfrm>
          <a:prstGeom prst="flowChartAlternateProcess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en-US" altLang="ko-KR" sz="1600" dirty="0"/>
              <a:t>['</a:t>
            </a:r>
            <a:r>
              <a:rPr lang="ko-KR" altLang="en-US" sz="1600" dirty="0"/>
              <a:t>홍길동 </a:t>
            </a:r>
            <a:r>
              <a:rPr lang="en-US" altLang="ko-KR" sz="1600" dirty="0"/>
              <a:t>010-1234-5678\n', '</a:t>
            </a:r>
            <a:r>
              <a:rPr lang="ko-KR" altLang="en-US" sz="1600" dirty="0"/>
              <a:t>김철수 </a:t>
            </a:r>
            <a:r>
              <a:rPr lang="en-US" altLang="ko-KR" sz="1600" dirty="0"/>
              <a:t>010-1234-5679\n', '</a:t>
            </a:r>
            <a:r>
              <a:rPr lang="ko-KR" altLang="en-US" sz="1600" dirty="0"/>
              <a:t>김영희 </a:t>
            </a:r>
            <a:r>
              <a:rPr lang="en-US" altLang="ko-KR" sz="1600" dirty="0"/>
              <a:t>010-1234-5680\n']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581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</TotalTime>
  <Words>852</Words>
  <Application>Microsoft Office PowerPoint</Application>
  <PresentationFormat>화면 슬라이드 쇼(4:3)</PresentationFormat>
  <Paragraphs>194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8" baseType="lpstr">
      <vt:lpstr>HY얕은샘물M</vt:lpstr>
      <vt:lpstr>굴림</vt:lpstr>
      <vt:lpstr>Arial</vt:lpstr>
      <vt:lpstr>Century Schoolbook</vt:lpstr>
      <vt:lpstr>Consolas</vt:lpstr>
      <vt:lpstr>Tw Cen MT</vt:lpstr>
      <vt:lpstr>Wingdings</vt:lpstr>
      <vt:lpstr>Wingdings 2</vt:lpstr>
      <vt:lpstr>1_가을</vt:lpstr>
      <vt:lpstr>11장 파일을 사용해봅시다. </vt:lpstr>
      <vt:lpstr>이번 장에서 만들 프로그램</vt:lpstr>
      <vt:lpstr>파일의 필요성</vt:lpstr>
      <vt:lpstr>실습용 텍스트 파일 만들기</vt:lpstr>
      <vt:lpstr> 파일에서 데이터 읽기 </vt:lpstr>
      <vt:lpstr>파일 열고 닫기</vt:lpstr>
      <vt:lpstr>파일 모드</vt:lpstr>
      <vt:lpstr>파일에서 읽기</vt:lpstr>
      <vt:lpstr>파일에서 읽기</vt:lpstr>
      <vt:lpstr>한 줄씩 읽기</vt:lpstr>
      <vt:lpstr>파일에 데이터 쓰기</vt:lpstr>
      <vt:lpstr>파일에 데이터 추가하기</vt:lpstr>
      <vt:lpstr>파일에서 단어 읽기</vt:lpstr>
      <vt:lpstr>속담을 저장한 파일</vt:lpstr>
      <vt:lpstr>파일에 데이터 추가하기</vt:lpstr>
      <vt:lpstr>Lab: 파일 복사하기</vt:lpstr>
      <vt:lpstr>Solution </vt:lpstr>
      <vt:lpstr>Lab: 행맨</vt:lpstr>
      <vt:lpstr>단어들이 저장된 파일</vt:lpstr>
      <vt:lpstr>Solution </vt:lpstr>
      <vt:lpstr>Solution </vt:lpstr>
      <vt:lpstr>객체 입출력</vt:lpstr>
      <vt:lpstr>객체 쓰기</vt:lpstr>
      <vt:lpstr>객체 읽기</vt:lpstr>
      <vt:lpstr>Lab: 메모장</vt:lpstr>
      <vt:lpstr>Solution </vt:lpstr>
      <vt:lpstr>Solution </vt:lpstr>
      <vt:lpstr>이번 장에서 배운 것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shjung</cp:lastModifiedBy>
  <cp:revision>456</cp:revision>
  <dcterms:created xsi:type="dcterms:W3CDTF">2007-06-29T06:43:39Z</dcterms:created>
  <dcterms:modified xsi:type="dcterms:W3CDTF">2017-07-05T15:01:35Z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