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</p:sldMasterIdLst>
  <p:notesMasterIdLst>
    <p:notesMasterId r:id="rId21"/>
  </p:notesMasterIdLst>
  <p:handoutMasterIdLst>
    <p:handoutMasterId r:id="rId22"/>
  </p:handoutMasterIdLst>
  <p:sldIdLst>
    <p:sldId id="256" r:id="rId2"/>
    <p:sldId id="496" r:id="rId3"/>
    <p:sldId id="511" r:id="rId4"/>
    <p:sldId id="497" r:id="rId5"/>
    <p:sldId id="498" r:id="rId6"/>
    <p:sldId id="499" r:id="rId7"/>
    <p:sldId id="500" r:id="rId8"/>
    <p:sldId id="495" r:id="rId9"/>
    <p:sldId id="501" r:id="rId10"/>
    <p:sldId id="502" r:id="rId11"/>
    <p:sldId id="503" r:id="rId12"/>
    <p:sldId id="504" r:id="rId13"/>
    <p:sldId id="505" r:id="rId14"/>
    <p:sldId id="506" r:id="rId15"/>
    <p:sldId id="507" r:id="rId16"/>
    <p:sldId id="508" r:id="rId17"/>
    <p:sldId id="509" r:id="rId18"/>
    <p:sldId id="512" r:id="rId19"/>
    <p:sldId id="513" r:id="rId20"/>
  </p:sldIdLst>
  <p:sldSz cx="9144000" cy="6858000" type="screen4x3"/>
  <p:notesSz cx="69342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CCFFCC"/>
    <a:srgbClr val="FFFFCC"/>
    <a:srgbClr val="CCFFFF"/>
    <a:srgbClr val="FF9999"/>
    <a:srgbClr val="009900"/>
    <a:srgbClr val="FF993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79" autoAdjust="0"/>
    <p:restoredTop sz="93514" autoAdjust="0"/>
  </p:normalViewPr>
  <p:slideViewPr>
    <p:cSldViewPr snapToGrid="0">
      <p:cViewPr varScale="1">
        <p:scale>
          <a:sx n="98" d="100"/>
          <a:sy n="98" d="100"/>
        </p:scale>
        <p:origin x="57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굴림" pitchFamily="50" charset="-127"/>
              </a:defRPr>
            </a:lvl1pPr>
          </a:lstStyle>
          <a:p>
            <a:fld id="{8383B835-3BFE-4B85-82D8-1BE647A4113D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55598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ea typeface="굴림" pitchFamily="50" charset="-127"/>
              </a:defRPr>
            </a:lvl1pPr>
          </a:lstStyle>
          <a:p>
            <a:fld id="{FB19F679-FC61-4ED7-B113-A17BF1221A80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850597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823CE92-0A45-47A5-831E-BED0FF28AE87}" type="datetime1">
              <a:rPr lang="en-US" altLang="ko-KR" smtClean="0"/>
              <a:t>7/6/2017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896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DC31-7673-4422-82F7-B1BA922DF8C9}" type="datetime1">
              <a:rPr lang="en-US" altLang="ko-KR" smtClean="0"/>
              <a:t>7/6/2017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/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27030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18DED6A-2F0F-4D62-9FBB-83B78E023D9D}" type="datetime1">
              <a:rPr lang="en-US" altLang="ko-KR" smtClean="0"/>
              <a:t>7/6/2017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</p:spPr>
        <p:txBody>
          <a:bodyPr/>
          <a:lstStyle/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4471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61903-3BCF-4DA6-A785-BCC83A29BCEC}" type="datetime1">
              <a:rPr lang="en-US" altLang="ko-KR" smtClean="0"/>
              <a:t>7/6/2017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823617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483C0-6FE1-45B5-B67B-8C2F4673E77E}" type="datetime1">
              <a:rPr lang="en-US" altLang="ko-KR" smtClean="0"/>
              <a:t>7/6/2017</a:t>
            </a:fld>
            <a:endParaRPr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52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F4CB477-5707-4699-AB1D-6797D04C5FFE}" type="datetime1">
              <a:rPr lang="en-US" altLang="ko-KR" smtClean="0"/>
              <a:t>7/6/2017</a:t>
            </a:fld>
            <a:endParaRPr 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96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224EDD3-E843-40D5-8FC4-992896EA4699}" type="datetime1">
              <a:rPr lang="en-US" altLang="ko-KR" smtClean="0"/>
              <a:t>7/6/2017</a:t>
            </a:fld>
            <a:endParaRPr 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855375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1C16-74F0-4E38-982E-16770C082C58}" type="datetime1">
              <a:rPr lang="en-US" altLang="ko-KR" smtClean="0"/>
              <a:t>7/6/2017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59269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82BEC-4B59-49DE-BE4A-751A87E8412C}" type="datetime1">
              <a:rPr lang="en-US" altLang="ko-KR" smtClean="0"/>
              <a:t>7/6/2017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3746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2485B-B15F-4B92-85B5-0A0BAD77A6BF}" type="datetime1">
              <a:rPr lang="en-US" altLang="ko-KR" smtClean="0"/>
              <a:t>7/6/2017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09451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1ADD5E5-B59D-4906-81F8-DE8C06419FDF}" type="datetime1">
              <a:rPr lang="en-US" altLang="ko-KR" smtClean="0"/>
              <a:t>7/6/2017</a:t>
            </a:fld>
            <a:endParaRPr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5851193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078B43E-0FB2-4402-B89E-824E82589B46}" type="datetime1">
              <a:rPr lang="en-US" altLang="ko-KR" smtClean="0"/>
              <a:t>7/6/2017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280160"/>
            <a:ext cx="6096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fld id="{27E32FA9-E425-4826-99EB-F81BAD970436}" type="slidenum">
              <a:rPr kumimoji="0" lang="ko-KR" altLang="en-US" sz="1200" smtClean="0"/>
              <a:t>‹#›</a:t>
            </a:fld>
            <a:r>
              <a:rPr kumimoji="0" lang="en-US" altLang="ko-KR" sz="1200" smtClean="0"/>
              <a:t>/19</a:t>
            </a:r>
            <a:endParaRPr kumimoji="0" lang="en-US" sz="1200" dirty="0"/>
          </a:p>
        </p:txBody>
      </p:sp>
      <p:sp>
        <p:nvSpPr>
          <p:cNvPr id="9" name="직사각형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19108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hf hdr="0" ftr="0" dt="0"/>
  <p:txStyles>
    <p:titleStyle>
      <a:lvl1pPr algn="l" rtl="0" eaLnBrk="1" latinLnBrk="1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base" latinLnBrk="1"/>
            <a:r>
              <a:rPr lang="en-US" altLang="ko-KR" dirty="0" smtClean="0"/>
              <a:t>12</a:t>
            </a:r>
            <a:r>
              <a:rPr lang="ko-KR" altLang="en-US" dirty="0" smtClean="0"/>
              <a:t>장 </a:t>
            </a:r>
            <a:r>
              <a:rPr lang="ko-KR" altLang="en-US" smtClean="0"/>
              <a:t>다양한 라이브러리를 사용하자</a:t>
            </a:r>
            <a:endParaRPr lang="ko-KR" altLang="en-US" dirty="0">
              <a:effectLst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2" descr="Image result for computer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989" y="430332"/>
            <a:ext cx="6721412" cy="440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/>
          <p:cNvSpPr txBox="1"/>
          <p:nvPr/>
        </p:nvSpPr>
        <p:spPr>
          <a:xfrm>
            <a:off x="2101252" y="853394"/>
            <a:ext cx="13692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ko-KR" altLang="en-US" sz="4800" i="1" dirty="0" smtClean="0"/>
              <a:t>두근두근</a:t>
            </a:r>
            <a:r>
              <a:rPr lang="en-US" altLang="ko-KR" sz="4800" i="1" dirty="0" smtClean="0"/>
              <a:t> </a:t>
            </a:r>
            <a:endParaRPr lang="ko-KR" altLang="en-US" sz="4800" i="1" dirty="0"/>
          </a:p>
        </p:txBody>
      </p:sp>
      <p:sp>
        <p:nvSpPr>
          <p:cNvPr id="6" name="TextBox 4"/>
          <p:cNvSpPr txBox="1"/>
          <p:nvPr/>
        </p:nvSpPr>
        <p:spPr>
          <a:xfrm>
            <a:off x="2101252" y="1665496"/>
            <a:ext cx="22701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ko-KR" altLang="en-US" sz="4800" i="1" dirty="0" err="1" smtClean="0"/>
              <a:t>파이썬</a:t>
            </a:r>
            <a:r>
              <a:rPr lang="ko-KR" altLang="en-US" sz="4800" i="1" dirty="0" smtClean="0"/>
              <a:t> 수업</a:t>
            </a:r>
            <a:endParaRPr lang="ko-KR" altLang="en-US" sz="4800" i="1" dirty="0"/>
          </a:p>
        </p:txBody>
      </p:sp>
    </p:spTree>
    <p:extLst>
      <p:ext uri="{BB962C8B-B14F-4D97-AF65-F5344CB8AC3E}">
        <p14:creationId xmlns:p14="http://schemas.microsoft.com/office/powerpoint/2010/main" val="368068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8309" y="1434910"/>
            <a:ext cx="7927382" cy="4770537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600">
                <a:latin typeface="Century Schoolbook" panose="02040604050505020304" pitchFamily="18" charset="0"/>
                <a:ea typeface="굴림" panose="020B0600000101010101" pitchFamily="50" charset="-127"/>
                <a:cs typeface="Consolas" panose="020B0609020204030204" pitchFamily="49" charset="0"/>
              </a:defRPr>
            </a:lvl1pPr>
          </a:lstStyle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from PIL import Image,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ImageTk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import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tkinter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tk</a:t>
            </a: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window =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tk.Tk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canvas =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tk.Canvas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(window, width=500, height=500)</a:t>
            </a:r>
          </a:p>
          <a:p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canvas.pack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  <a:p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영상 파일을 연다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Image.open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("d:\\lenna.png")</a:t>
            </a:r>
          </a:p>
          <a:p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영상을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도 회전한다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out =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im.rotate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(45) </a:t>
            </a:r>
          </a:p>
          <a:p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영상을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tkinter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형식으로 변환한다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tk_img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ImageTk.PhotoImage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(out)</a:t>
            </a:r>
          </a:p>
          <a:p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영상을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tkinter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에서 화면에 표시한다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canvas.create_image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(250, 250, image=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tk_img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window.mainloop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416320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 latinLnBrk="1"/>
            <a:r>
              <a:rPr lang="ko-KR" altLang="en-US" dirty="0">
                <a:effectLst/>
              </a:rPr>
              <a:t>영상 흐리게 하기</a:t>
            </a:r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이번에는 영상을 읽어서 </a:t>
            </a:r>
            <a:r>
              <a:rPr lang="ko-KR" altLang="en-US" dirty="0" smtClean="0"/>
              <a:t>흐리게 한 후에 화면에 </a:t>
            </a:r>
            <a:r>
              <a:rPr lang="ko-KR" altLang="en-US" dirty="0"/>
              <a:t>표시해본다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3073" name="_x335459800" descr="EMB0000067844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966" y="2418481"/>
            <a:ext cx="3952067" cy="412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69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9418" y="1497054"/>
            <a:ext cx="7927382" cy="4770537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600">
                <a:latin typeface="Century Schoolbook" panose="02040604050505020304" pitchFamily="18" charset="0"/>
                <a:ea typeface="굴림" panose="020B0600000101010101" pitchFamily="50" charset="-127"/>
                <a:cs typeface="Consolas" panose="020B0609020204030204" pitchFamily="49" charset="0"/>
              </a:defRPr>
            </a:lvl1pPr>
          </a:lstStyle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from PIL import Image,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ImageTk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ImageFilter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import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tkinter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tk</a:t>
            </a: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window =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tk.Tk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canvas =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tk.Canvas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(window, width=500, height=500)</a:t>
            </a:r>
          </a:p>
          <a:p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canvas.pack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  <a:p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영상 파일을 연다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Image.open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("d:\\lenna.png")</a:t>
            </a:r>
          </a:p>
          <a:p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영상을 흐리게 한다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out =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im.filter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ImageFilter.BLUR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영상을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tkinter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형식으로 변환한다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tk_img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ImageTk.PhotoImage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(out)</a:t>
            </a:r>
          </a:p>
          <a:p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영상을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tkinter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에서 화면에 표시한다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canvas.create_image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(250, 250, image=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tk_img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window.mainloop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401930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effectLst/>
              </a:rPr>
              <a:t>메뉴 </a:t>
            </a:r>
            <a:r>
              <a:rPr lang="ko-KR" altLang="en-US" dirty="0" smtClean="0">
                <a:effectLst/>
              </a:rPr>
              <a:t>만들기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17453" y="1384739"/>
            <a:ext cx="7927382" cy="5269558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600">
                <a:latin typeface="Century Schoolbook" panose="02040604050505020304" pitchFamily="18" charset="0"/>
                <a:ea typeface="굴림" panose="020B0600000101010101" pitchFamily="50" charset="-127"/>
                <a:cs typeface="Consolas" panose="020B0609020204030204" pitchFamily="49" charset="0"/>
              </a:defRPr>
            </a:lvl1pPr>
          </a:lstStyle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import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tkinter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tk</a:t>
            </a: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def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open():</a:t>
            </a: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   pass</a:t>
            </a:r>
          </a:p>
          <a:p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def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quit():</a:t>
            </a: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window.quit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  <a:p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window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tk.Tk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  <a:p>
            <a:r>
              <a:rPr lang="en-US" altLang="ko-K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menubar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tk.Menu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(window)</a:t>
            </a:r>
          </a:p>
          <a:p>
            <a:r>
              <a:rPr lang="en-US" altLang="ko-K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filemenu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tk.Menu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menubar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filemenu.add_command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(label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="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열기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", command=open)</a:t>
            </a:r>
          </a:p>
          <a:p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filemenu.add_command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(label="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종료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", command=quit)</a:t>
            </a:r>
          </a:p>
          <a:p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menubar.add_cascade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(label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="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파일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", menu=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filemenu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window.config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(menu=</a:t>
            </a:r>
            <a:r>
              <a:rPr lang="en-US" altLang="ko-K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menubar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window.mainloop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373077824" descr="EMB0000480c3c2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898" y="2343927"/>
            <a:ext cx="2120089" cy="253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27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 latinLnBrk="1"/>
            <a:r>
              <a:rPr lang="ko-KR" altLang="en-US" dirty="0">
                <a:effectLst/>
              </a:rPr>
              <a:t>영상 처리 기능을 메뉴로 연결</a:t>
            </a:r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17453" y="1384739"/>
            <a:ext cx="7927382" cy="4838329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600">
                <a:latin typeface="Century Schoolbook" panose="02040604050505020304" pitchFamily="18" charset="0"/>
                <a:ea typeface="굴림" panose="020B0600000101010101" pitchFamily="50" charset="-127"/>
                <a:cs typeface="Consolas" panose="020B0609020204030204" pitchFamily="49" charset="0"/>
              </a:defRPr>
            </a:lvl1pPr>
          </a:lstStyle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from PIL import Image,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ImageTk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ImageFilter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import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tkinter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tk</a:t>
            </a: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tkinter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import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filedialog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fd</a:t>
            </a: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= None</a:t>
            </a:r>
          </a:p>
          <a:p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tk_img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= None</a:t>
            </a:r>
          </a:p>
          <a:p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파일 메뉴에서 “</a:t>
            </a:r>
            <a:r>
              <a:rPr lang="ko-KR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열기”를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 선택하였을 때 호출되는 함수</a:t>
            </a:r>
          </a:p>
          <a:p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def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open():</a:t>
            </a: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   global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tk_img</a:t>
            </a: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fname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fd.askopenfilename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Image.open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fname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tk_img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ImageTk.PhotoImage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canvas.create_image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(250, 250, image=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tk_img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window.update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  <a:p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파일 메뉴에서 “</a:t>
            </a:r>
            <a:r>
              <a:rPr lang="ko-KR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종료”를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 선택하였을 때 호출되는 함수</a:t>
            </a:r>
          </a:p>
          <a:p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def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quit():</a:t>
            </a: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window.quit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259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 latinLnBrk="1"/>
            <a:r>
              <a:rPr lang="ko-KR" altLang="en-US" dirty="0">
                <a:effectLst/>
              </a:rPr>
              <a:t>영상 처리 기능을 메뉴로 연결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7453" y="1384739"/>
            <a:ext cx="7927382" cy="5151863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600">
                <a:latin typeface="Century Schoolbook" panose="02040604050505020304" pitchFamily="18" charset="0"/>
                <a:ea typeface="굴림" panose="020B0600000101010101" pitchFamily="50" charset="-127"/>
                <a:cs typeface="Consolas" panose="020B0609020204030204" pitchFamily="49" charset="0"/>
              </a:defRPr>
            </a:lvl1pPr>
          </a:lstStyle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ko-KR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영상처리</a:t>
            </a:r>
            <a:r>
              <a:rPr lang="ko-KR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메뉴에서 “열기”를 선택하였을 때 호출되는 함수</a:t>
            </a:r>
          </a:p>
          <a:p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def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image_rotate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():</a:t>
            </a: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   global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tk_img</a:t>
            </a: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   out =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im.rotate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(45) </a:t>
            </a: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tk_img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ImageTk.PhotoImage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(out)</a:t>
            </a: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canvas.create_image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(250, 250, image=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tk_img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window.update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  <a:p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ko-KR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영상처리</a:t>
            </a:r>
            <a:r>
              <a:rPr lang="ko-KR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메뉴에서 “열기”를 선택하였을 때 호출되는 함수</a:t>
            </a:r>
          </a:p>
          <a:p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def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image_blur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():</a:t>
            </a: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   global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tk_img</a:t>
            </a: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   out =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im.filter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ImageFilter.BLUR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tk_img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ImageTk.PhotoImage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(out)</a:t>
            </a: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canvas.create_image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(250, 250, image=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tk_img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window.update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  <a:p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윈도우를 생성한다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window =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tk.Tk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canvas =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tk.Canvas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(window, width=500, height=500)</a:t>
            </a:r>
          </a:p>
          <a:p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canvas.pack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60625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 latinLnBrk="1"/>
            <a:r>
              <a:rPr lang="ko-KR" altLang="en-US" dirty="0">
                <a:effectLst/>
              </a:rPr>
              <a:t>영상 처리 기능을 메뉴로 연결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9418" y="1766479"/>
            <a:ext cx="7927382" cy="324940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600">
                <a:latin typeface="Century Schoolbook" panose="02040604050505020304" pitchFamily="18" charset="0"/>
                <a:ea typeface="굴림" panose="020B0600000101010101" pitchFamily="50" charset="-127"/>
                <a:cs typeface="Consolas" panose="020B0609020204030204" pitchFamily="49" charset="0"/>
              </a:defRPr>
            </a:lvl1pPr>
          </a:lstStyle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메뉴를 생성한다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menubar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tk.Menu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(window)</a:t>
            </a:r>
          </a:p>
          <a:p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filemenu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tk.Menu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menubar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ipmenu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tk.Menu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menubar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filemenu.add_command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(label="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열기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", command=open)</a:t>
            </a:r>
          </a:p>
          <a:p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filemenu.add_command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(label="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종료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", command=quit)</a:t>
            </a:r>
          </a:p>
          <a:p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ipmenu.add_command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(label="</a:t>
            </a:r>
            <a:r>
              <a:rPr lang="ko-KR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영상회전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", command=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image_rotate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ipmenu.add_command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(label="</a:t>
            </a:r>
            <a:r>
              <a:rPr lang="ko-KR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영상흐리게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", command=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image_blur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menubar.add_cascade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(label="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파일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", menu=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filemenu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menubar.add_cascade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(label="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영상처리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", menu=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ipmenu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window.config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(menu=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menubar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window.mainloop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632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실행 결과</a:t>
            </a:r>
            <a:endParaRPr lang="ko-KR" altLang="en-US" dirty="0"/>
          </a:p>
        </p:txBody>
      </p:sp>
      <p:pic>
        <p:nvPicPr>
          <p:cNvPr id="2052" name="_x373077504" descr="EMB0000480c3c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168" y="1143000"/>
            <a:ext cx="2476500" cy="267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_x373077664" descr="EMB0000480c3c3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611" y="1143001"/>
            <a:ext cx="2476500" cy="267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_x373078224" descr="EMB0000480c3c3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168" y="3945888"/>
            <a:ext cx="2476500" cy="267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_x373077104" descr="EMB0000480c3c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611" y="3906900"/>
            <a:ext cx="2476500" cy="267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10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이번 장에서 배운 것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>
          <a:xfrm>
            <a:off x="795478" y="1911127"/>
            <a:ext cx="7011427" cy="4037163"/>
          </a:xfrm>
        </p:spPr>
        <p:txBody>
          <a:bodyPr>
            <a:normAutofit/>
          </a:bodyPr>
          <a:lstStyle/>
          <a:p>
            <a:r>
              <a:rPr lang="en-US" altLang="ko-KR" sz="2000" i="1" dirty="0" smtClean="0">
                <a:solidFill>
                  <a:srgbClr val="FFFF00"/>
                </a:solidFill>
              </a:rPr>
              <a:t>pip</a:t>
            </a:r>
            <a:r>
              <a:rPr lang="ko-KR" altLang="en-US" sz="2000" i="1" dirty="0" smtClean="0">
                <a:solidFill>
                  <a:srgbClr val="FFFF00"/>
                </a:solidFill>
              </a:rPr>
              <a:t>를</a:t>
            </a:r>
            <a:r>
              <a:rPr lang="en-US" altLang="ko-KR" sz="2000" i="1" dirty="0" smtClean="0">
                <a:solidFill>
                  <a:srgbClr val="FFFF00"/>
                </a:solidFill>
              </a:rPr>
              <a:t> </a:t>
            </a:r>
            <a:r>
              <a:rPr lang="ko-KR" altLang="en-US" sz="2000" i="1" dirty="0" smtClean="0">
                <a:solidFill>
                  <a:srgbClr val="FFFF00"/>
                </a:solidFill>
              </a:rPr>
              <a:t>사용하여 외부 </a:t>
            </a:r>
            <a:r>
              <a:rPr lang="ko-KR" altLang="en-US" sz="2000" i="1" dirty="0" err="1" smtClean="0">
                <a:solidFill>
                  <a:srgbClr val="FFFF00"/>
                </a:solidFill>
              </a:rPr>
              <a:t>라이브러리르</a:t>
            </a:r>
            <a:r>
              <a:rPr lang="ko-KR" altLang="en-US" sz="2000" i="1" dirty="0" smtClean="0">
                <a:solidFill>
                  <a:srgbClr val="FFFF00"/>
                </a:solidFill>
              </a:rPr>
              <a:t> </a:t>
            </a:r>
            <a:r>
              <a:rPr lang="ko-KR" altLang="en-US" sz="2000" i="1" dirty="0" err="1" smtClean="0">
                <a:solidFill>
                  <a:srgbClr val="FFFF00"/>
                </a:solidFill>
              </a:rPr>
              <a:t>설치해보았다</a:t>
            </a:r>
            <a:r>
              <a:rPr lang="en-US" altLang="ko-KR" sz="2000" i="1" dirty="0" smtClean="0">
                <a:solidFill>
                  <a:srgbClr val="FFFF00"/>
                </a:solidFill>
              </a:rPr>
              <a:t>. </a:t>
            </a:r>
          </a:p>
          <a:p>
            <a:r>
              <a:rPr lang="ko-KR" altLang="en-US" sz="2000" i="1" dirty="0" err="1" smtClean="0">
                <a:solidFill>
                  <a:srgbClr val="FFFF00"/>
                </a:solidFill>
              </a:rPr>
              <a:t>필로우</a:t>
            </a:r>
            <a:r>
              <a:rPr lang="ko-KR" altLang="en-US" sz="2000" i="1" dirty="0" smtClean="0">
                <a:solidFill>
                  <a:srgbClr val="FFFF00"/>
                </a:solidFill>
              </a:rPr>
              <a:t> 라이브러리를 이용하여 영상을 </a:t>
            </a:r>
            <a:r>
              <a:rPr lang="ko-KR" altLang="en-US" sz="2000" i="1" dirty="0" err="1" smtClean="0">
                <a:solidFill>
                  <a:srgbClr val="FFFF00"/>
                </a:solidFill>
              </a:rPr>
              <a:t>처리해보았다</a:t>
            </a:r>
            <a:r>
              <a:rPr lang="en-US" altLang="ko-KR" sz="2000" i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ko-KR" altLang="en-US" sz="2000" i="1" dirty="0" smtClean="0">
                <a:solidFill>
                  <a:srgbClr val="FFFF00"/>
                </a:solidFill>
              </a:rPr>
              <a:t>메뉴를 </a:t>
            </a:r>
            <a:r>
              <a:rPr lang="ko-KR" altLang="en-US" sz="2000" i="1" dirty="0" err="1" smtClean="0">
                <a:solidFill>
                  <a:srgbClr val="FFFF00"/>
                </a:solidFill>
              </a:rPr>
              <a:t>사용해보았다</a:t>
            </a:r>
            <a:r>
              <a:rPr lang="en-US" altLang="ko-KR" sz="2000" i="1" dirty="0" smtClean="0">
                <a:solidFill>
                  <a:srgbClr val="FFFF00"/>
                </a:solidFill>
              </a:rPr>
              <a:t>. </a:t>
            </a:r>
            <a:endParaRPr lang="en-US" altLang="ko-KR" sz="2000" i="1" dirty="0">
              <a:solidFill>
                <a:srgbClr val="FFFF00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28218" y="1761612"/>
            <a:ext cx="8437830" cy="4291343"/>
          </a:xfrm>
          <a:prstGeom prst="rect">
            <a:avLst/>
          </a:prstGeom>
          <a:solidFill>
            <a:srgbClr val="008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904" y="5356445"/>
            <a:ext cx="1542003" cy="139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61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371475"/>
            <a:ext cx="7623175" cy="571500"/>
          </a:xfrm>
        </p:spPr>
        <p:txBody>
          <a:bodyPr>
            <a:normAutofit fontScale="90000"/>
          </a:bodyPr>
          <a:lstStyle/>
          <a:p>
            <a:r>
              <a:rPr lang="en-US" altLang="ko-KR" sz="3600"/>
              <a:t>Q &amp; A</a:t>
            </a:r>
          </a:p>
        </p:txBody>
      </p:sp>
      <p:pic>
        <p:nvPicPr>
          <p:cNvPr id="457732" name="Picture 4" descr="MCj0416502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536" y="2467423"/>
            <a:ext cx="1706562" cy="16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그림 73" descr="Male Teacher Cartoon Free Stock Photo - Public Domain Pictur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215" y="1974162"/>
            <a:ext cx="3668245" cy="261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98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파이썬의</a:t>
            </a:r>
            <a:r>
              <a:rPr lang="ko-KR" altLang="en-US" dirty="0" smtClean="0"/>
              <a:t> </a:t>
            </a:r>
            <a:r>
              <a:rPr lang="ko-KR" altLang="en-US" dirty="0"/>
              <a:t>외부 라이브러리</a:t>
            </a:r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fontAlgn="base"/>
            <a:r>
              <a:rPr lang="en-US" altLang="ko-KR" dirty="0"/>
              <a:t>PIL(Python Imaging Library) </a:t>
            </a:r>
            <a:r>
              <a:rPr lang="ko-KR" altLang="en-US" dirty="0"/>
              <a:t>또는 </a:t>
            </a:r>
            <a:r>
              <a:rPr lang="ko-KR" altLang="en-US" dirty="0" err="1"/>
              <a:t>필로우</a:t>
            </a:r>
            <a:r>
              <a:rPr lang="en-US" altLang="ko-KR" dirty="0"/>
              <a:t>(Pillow)</a:t>
            </a:r>
            <a:endParaRPr lang="ko-KR" altLang="en-US" dirty="0"/>
          </a:p>
          <a:p>
            <a:pPr lvl="1" fontAlgn="base"/>
            <a:r>
              <a:rPr lang="ko-KR" altLang="en-US" dirty="0" err="1"/>
              <a:t>파이썬에서</a:t>
            </a:r>
            <a:r>
              <a:rPr lang="ko-KR" altLang="en-US" dirty="0"/>
              <a:t> 영상 처리 라이브러리를 찾는다면 누구나 </a:t>
            </a:r>
            <a:r>
              <a:rPr lang="en-US" altLang="ko-KR" dirty="0"/>
              <a:t>PIL(Python Imaging Library)</a:t>
            </a:r>
            <a:r>
              <a:rPr lang="ko-KR" altLang="en-US" dirty="0"/>
              <a:t>이라고 할 것이다</a:t>
            </a:r>
            <a:r>
              <a:rPr lang="en-US" altLang="ko-KR" dirty="0"/>
              <a:t>. </a:t>
            </a:r>
            <a:r>
              <a:rPr lang="ko-KR" altLang="en-US" dirty="0"/>
              <a:t>하지만 최근에는 업데이트가 잦지 않다는 단점이 있다</a:t>
            </a:r>
            <a:r>
              <a:rPr lang="en-US" altLang="ko-KR" dirty="0"/>
              <a:t>. </a:t>
            </a:r>
            <a:r>
              <a:rPr lang="ko-KR" altLang="en-US" dirty="0" err="1"/>
              <a:t>필로우는</a:t>
            </a:r>
            <a:r>
              <a:rPr lang="ko-KR" altLang="en-US" dirty="0"/>
              <a:t> </a:t>
            </a:r>
            <a:r>
              <a:rPr lang="en-US" altLang="ko-KR" dirty="0"/>
              <a:t>PIL</a:t>
            </a:r>
            <a:r>
              <a:rPr lang="ko-KR" altLang="en-US" dirty="0"/>
              <a:t>와 호환성을 유지하면서 쉽게 사용할 수 있도록 한 라이브러리이다</a:t>
            </a:r>
            <a:r>
              <a:rPr lang="en-US" altLang="ko-KR" dirty="0"/>
              <a:t>. </a:t>
            </a:r>
            <a:r>
              <a:rPr lang="ko-KR" altLang="en-US" dirty="0" err="1"/>
              <a:t>파이썬의</a:t>
            </a:r>
            <a:r>
              <a:rPr lang="ko-KR" altLang="en-US" dirty="0"/>
              <a:t> </a:t>
            </a:r>
            <a:r>
              <a:rPr lang="en-US" altLang="ko-KR" dirty="0" err="1"/>
              <a:t>Tkinter</a:t>
            </a:r>
            <a:r>
              <a:rPr lang="en-US" altLang="ko-KR" dirty="0"/>
              <a:t> </a:t>
            </a:r>
            <a:r>
              <a:rPr lang="ko-KR" altLang="en-US" dirty="0"/>
              <a:t>모듈과의 호환성도 가지고 있다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pPr fontAlgn="base"/>
            <a:r>
              <a:rPr lang="ko-KR" altLang="en-US" dirty="0" err="1" smtClean="0"/>
              <a:t>파이게임</a:t>
            </a:r>
            <a:r>
              <a:rPr lang="en-US" altLang="ko-KR" dirty="0"/>
              <a:t>(</a:t>
            </a:r>
            <a:r>
              <a:rPr lang="en-US" altLang="ko-KR" dirty="0" err="1"/>
              <a:t>Pygame</a:t>
            </a:r>
            <a:r>
              <a:rPr lang="en-US" altLang="ko-KR" dirty="0"/>
              <a:t>) </a:t>
            </a:r>
            <a:endParaRPr lang="ko-KR" altLang="en-US" dirty="0"/>
          </a:p>
          <a:p>
            <a:pPr lvl="1" fontAlgn="base"/>
            <a:r>
              <a:rPr lang="ko-KR" altLang="en-US" dirty="0" err="1"/>
              <a:t>파이썬으로</a:t>
            </a:r>
            <a:r>
              <a:rPr lang="ko-KR" altLang="en-US" dirty="0"/>
              <a:t> 게임을 제작하기 위한 프레임워크이다</a:t>
            </a:r>
            <a:r>
              <a:rPr lang="en-US" altLang="ko-KR" dirty="0"/>
              <a:t>. </a:t>
            </a:r>
            <a:r>
              <a:rPr lang="ko-KR" altLang="en-US" dirty="0" err="1"/>
              <a:t>파이게임</a:t>
            </a:r>
            <a:r>
              <a:rPr lang="en-US" altLang="ko-KR" dirty="0"/>
              <a:t>(</a:t>
            </a:r>
            <a:r>
              <a:rPr lang="en-US" altLang="ko-KR" dirty="0" err="1"/>
              <a:t>Pygame</a:t>
            </a:r>
            <a:r>
              <a:rPr lang="en-US" altLang="ko-KR" dirty="0"/>
              <a:t>)</a:t>
            </a:r>
            <a:r>
              <a:rPr lang="ko-KR" altLang="en-US" dirty="0"/>
              <a:t>은 캔버스와 그래픽 그리기</a:t>
            </a:r>
            <a:r>
              <a:rPr lang="en-US" altLang="ko-KR" dirty="0"/>
              <a:t>, </a:t>
            </a:r>
            <a:r>
              <a:rPr lang="ko-KR" altLang="en-US" dirty="0"/>
              <a:t>다채널 사운드 처리</a:t>
            </a:r>
            <a:r>
              <a:rPr lang="en-US" altLang="ko-KR" dirty="0"/>
              <a:t>, </a:t>
            </a:r>
            <a:r>
              <a:rPr lang="ko-KR" altLang="en-US" dirty="0"/>
              <a:t>클릭 이벤트 처리</a:t>
            </a:r>
            <a:r>
              <a:rPr lang="en-US" altLang="ko-KR" dirty="0"/>
              <a:t>, </a:t>
            </a:r>
            <a:r>
              <a:rPr lang="ko-KR" altLang="en-US" dirty="0"/>
              <a:t>충돌 감지 등의 작업을 지원한다</a:t>
            </a:r>
            <a:r>
              <a:rPr lang="en-US" altLang="ko-KR" dirty="0"/>
              <a:t>. </a:t>
            </a:r>
            <a:endParaRPr lang="ko-KR" altLang="en-US" dirty="0"/>
          </a:p>
          <a:p>
            <a:pPr fontAlgn="base"/>
            <a:r>
              <a:rPr lang="ko-KR" altLang="en-US" dirty="0" err="1"/>
              <a:t>넘파이</a:t>
            </a:r>
            <a:r>
              <a:rPr lang="en-US" altLang="ko-KR" dirty="0"/>
              <a:t>(</a:t>
            </a:r>
            <a:r>
              <a:rPr lang="en-US" altLang="ko-KR" dirty="0" err="1"/>
              <a:t>NumPy</a:t>
            </a:r>
            <a:r>
              <a:rPr lang="en-US" altLang="ko-KR" dirty="0"/>
              <a:t>) </a:t>
            </a:r>
            <a:endParaRPr lang="ko-KR" altLang="en-US" dirty="0"/>
          </a:p>
          <a:p>
            <a:pPr lvl="1" fontAlgn="base"/>
            <a:r>
              <a:rPr lang="ko-KR" altLang="en-US" dirty="0" err="1"/>
              <a:t>넘파이는</a:t>
            </a:r>
            <a:r>
              <a:rPr lang="ko-KR" altLang="en-US" dirty="0"/>
              <a:t> 통계</a:t>
            </a:r>
            <a:r>
              <a:rPr lang="en-US" altLang="ko-KR" dirty="0"/>
              <a:t>, </a:t>
            </a:r>
            <a:r>
              <a:rPr lang="ko-KR" altLang="en-US" dirty="0"/>
              <a:t>선형 대수</a:t>
            </a:r>
            <a:r>
              <a:rPr lang="en-US" altLang="ko-KR" dirty="0"/>
              <a:t>, </a:t>
            </a:r>
            <a:r>
              <a:rPr lang="ko-KR" altLang="en-US" dirty="0"/>
              <a:t>행렬 계산</a:t>
            </a:r>
            <a:r>
              <a:rPr lang="en-US" altLang="ko-KR" dirty="0"/>
              <a:t>, </a:t>
            </a:r>
            <a:r>
              <a:rPr lang="ko-KR" altLang="en-US" dirty="0"/>
              <a:t>금융 운용 등을 포함한 과학 계산과 수학 작업에 많이 사용되는 라이브러리이다</a:t>
            </a:r>
            <a:r>
              <a:rPr lang="en-US" altLang="ko-KR" dirty="0"/>
              <a:t>. </a:t>
            </a:r>
            <a:r>
              <a:rPr lang="ko-KR" altLang="en-US" dirty="0"/>
              <a:t>금융 시장 분석가나 회계 담당자는 </a:t>
            </a:r>
            <a:r>
              <a:rPr lang="ko-KR" altLang="en-US" dirty="0" err="1"/>
              <a:t>넘파이</a:t>
            </a:r>
            <a:r>
              <a:rPr lang="en-US" altLang="ko-KR" dirty="0"/>
              <a:t>(</a:t>
            </a:r>
            <a:r>
              <a:rPr lang="en-US" altLang="ko-KR" dirty="0" err="1"/>
              <a:t>NumPy</a:t>
            </a:r>
            <a:r>
              <a:rPr lang="en-US" altLang="ko-KR" dirty="0"/>
              <a:t>)</a:t>
            </a:r>
            <a:r>
              <a:rPr lang="ko-KR" altLang="en-US" dirty="0"/>
              <a:t>을 사용하면 좋다</a:t>
            </a:r>
            <a:r>
              <a:rPr lang="en-US" altLang="ko-KR" dirty="0"/>
              <a:t>. </a:t>
            </a:r>
            <a:endParaRPr lang="ko-KR" altLang="en-US" dirty="0"/>
          </a:p>
          <a:p>
            <a:pPr fontAlgn="base"/>
            <a:r>
              <a:rPr lang="ko-KR" altLang="en-US" dirty="0" err="1"/>
              <a:t>사이파이</a:t>
            </a:r>
            <a:r>
              <a:rPr lang="en-US" altLang="ko-KR" dirty="0"/>
              <a:t>(</a:t>
            </a:r>
            <a:r>
              <a:rPr lang="en-US" altLang="ko-KR" dirty="0" err="1"/>
              <a:t>SciPy</a:t>
            </a:r>
            <a:r>
              <a:rPr lang="en-US" altLang="ko-KR" dirty="0"/>
              <a:t>)</a:t>
            </a:r>
            <a:endParaRPr lang="ko-KR" altLang="en-US" dirty="0"/>
          </a:p>
          <a:p>
            <a:pPr lvl="1" fontAlgn="base"/>
            <a:r>
              <a:rPr lang="ko-KR" altLang="en-US" dirty="0"/>
              <a:t>거의 완벽한 </a:t>
            </a:r>
            <a:r>
              <a:rPr lang="ko-KR" altLang="en-US" dirty="0" err="1"/>
              <a:t>파이썬</a:t>
            </a:r>
            <a:r>
              <a:rPr lang="ko-KR" altLang="en-US" dirty="0"/>
              <a:t> ‘과학</a:t>
            </a:r>
            <a:r>
              <a:rPr lang="en-US" altLang="ko-KR" dirty="0"/>
              <a:t>-</a:t>
            </a:r>
            <a:r>
              <a:rPr lang="ko-KR" altLang="en-US" dirty="0"/>
              <a:t>수학’ 기능을 지원한다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1589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파이썬의</a:t>
            </a:r>
            <a:r>
              <a:rPr lang="ko-KR" altLang="en-US" dirty="0" smtClean="0"/>
              <a:t> 라이브러리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123" y="1302284"/>
            <a:ext cx="501015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246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필로우</a:t>
            </a:r>
            <a:r>
              <a:rPr lang="ko-KR" altLang="en-US" dirty="0" smtClean="0"/>
              <a:t> </a:t>
            </a:r>
            <a:r>
              <a:rPr lang="ko-KR" altLang="en-US" dirty="0"/>
              <a:t>설치</a:t>
            </a:r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/>
              <a:t>파이썬</a:t>
            </a:r>
            <a:r>
              <a:rPr lang="ko-KR" altLang="en-US" dirty="0"/>
              <a:t> 패키지를 설치할 때 가장 많이 사용하는 도구가 바로 </a:t>
            </a:r>
            <a:r>
              <a:rPr lang="en-US" altLang="ko-KR" dirty="0"/>
              <a:t>pip</a:t>
            </a:r>
            <a:r>
              <a:rPr lang="ko-KR" altLang="en-US" dirty="0"/>
              <a:t>이다</a:t>
            </a:r>
          </a:p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488" y="2594648"/>
            <a:ext cx="8220456" cy="3416320"/>
          </a:xfrm>
          <a:prstGeom prst="rect">
            <a:avLst/>
          </a:prstGeom>
          <a:solidFill>
            <a:srgbClr val="CC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d:\&gt;pip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Usage:</a:t>
            </a:r>
          </a:p>
          <a:p>
            <a:pPr latinLnBrk="1"/>
            <a:r>
              <a:rPr lang="en-US" altLang="ko-KR" dirty="0"/>
              <a:t>  pip &lt;command&gt; [options]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Commands:</a:t>
            </a:r>
          </a:p>
          <a:p>
            <a:pPr latinLnBrk="1"/>
            <a:r>
              <a:rPr lang="en-US" altLang="ko-KR" dirty="0"/>
              <a:t>  install                     </a:t>
            </a:r>
            <a:r>
              <a:rPr lang="en-US" altLang="ko-KR" dirty="0" err="1"/>
              <a:t>Install</a:t>
            </a:r>
            <a:r>
              <a:rPr lang="en-US" altLang="ko-KR" dirty="0"/>
              <a:t> packages.</a:t>
            </a:r>
          </a:p>
          <a:p>
            <a:pPr latinLnBrk="1"/>
            <a:r>
              <a:rPr lang="en-US" altLang="ko-KR" dirty="0"/>
              <a:t>  download                    </a:t>
            </a:r>
            <a:r>
              <a:rPr lang="en-US" altLang="ko-KR" dirty="0" err="1"/>
              <a:t>Download</a:t>
            </a:r>
            <a:r>
              <a:rPr lang="en-US" altLang="ko-KR" dirty="0"/>
              <a:t> packages</a:t>
            </a:r>
            <a:r>
              <a:rPr lang="en-US" altLang="ko-KR" dirty="0" smtClean="0"/>
              <a:t>.</a:t>
            </a:r>
          </a:p>
          <a:p>
            <a:pPr latinLnBrk="1"/>
            <a:r>
              <a:rPr lang="en-US" altLang="ko-KR" dirty="0"/>
              <a:t> uninstall                   </a:t>
            </a:r>
            <a:r>
              <a:rPr lang="en-US" altLang="ko-KR" dirty="0" err="1"/>
              <a:t>Uninstall</a:t>
            </a:r>
            <a:r>
              <a:rPr lang="en-US" altLang="ko-KR" dirty="0"/>
              <a:t> packages.</a:t>
            </a:r>
          </a:p>
          <a:p>
            <a:pPr latinLnBrk="1"/>
            <a:r>
              <a:rPr lang="en-US" altLang="ko-KR" dirty="0"/>
              <a:t>  freeze                      Output installed packages in requirements format.</a:t>
            </a:r>
          </a:p>
          <a:p>
            <a:pPr latinLnBrk="1"/>
            <a:r>
              <a:rPr lang="en-US" altLang="ko-KR" dirty="0"/>
              <a:t>...</a:t>
            </a:r>
          </a:p>
          <a:p>
            <a:pPr latinLnBrk="1"/>
            <a:r>
              <a:rPr lang="en-US" altLang="ko-KR" dirty="0"/>
              <a:t>d:\&gt;</a:t>
            </a:r>
          </a:p>
        </p:txBody>
      </p:sp>
    </p:spTree>
    <p:extLst>
      <p:ext uri="{BB962C8B-B14F-4D97-AF65-F5344CB8AC3E}">
        <p14:creationId xmlns:p14="http://schemas.microsoft.com/office/powerpoint/2010/main" val="232812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필로우</a:t>
            </a:r>
            <a:r>
              <a:rPr lang="ko-KR" altLang="en-US" dirty="0" smtClean="0"/>
              <a:t> </a:t>
            </a:r>
            <a:r>
              <a:rPr lang="ko-KR" altLang="en-US" dirty="0"/>
              <a:t>설치</a:t>
            </a:r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ko-KR" altLang="en-US" dirty="0"/>
              <a:t>이제 </a:t>
            </a:r>
            <a:r>
              <a:rPr lang="en-US" altLang="ko-KR" dirty="0"/>
              <a:t>pip</a:t>
            </a:r>
            <a:r>
              <a:rPr lang="ko-KR" altLang="en-US" dirty="0"/>
              <a:t>를 이용하여 </a:t>
            </a:r>
            <a:r>
              <a:rPr lang="ko-KR" altLang="en-US" dirty="0" err="1"/>
              <a:t>필로우</a:t>
            </a:r>
            <a:r>
              <a:rPr lang="ko-KR" altLang="en-US" dirty="0"/>
              <a:t> 라이브러리를 설치해보자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488" y="2594648"/>
            <a:ext cx="8220456" cy="3416320"/>
          </a:xfrm>
          <a:prstGeom prst="rect">
            <a:avLst/>
          </a:prstGeom>
          <a:solidFill>
            <a:srgbClr val="CC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d:\&gt;pip install Pillow</a:t>
            </a:r>
          </a:p>
          <a:p>
            <a:pPr latinLnBrk="1"/>
            <a:r>
              <a:rPr lang="en-US" altLang="ko-KR" dirty="0"/>
              <a:t>Collecting Pillow</a:t>
            </a:r>
          </a:p>
          <a:p>
            <a:pPr latinLnBrk="1"/>
            <a:r>
              <a:rPr lang="en-US" altLang="ko-KR" dirty="0"/>
              <a:t>  Downloading Pillow-3.3.0-cp35-cp35m-win32.whl (1.3MB)</a:t>
            </a:r>
          </a:p>
          <a:p>
            <a:pPr latinLnBrk="1"/>
            <a:r>
              <a:rPr lang="en-US" altLang="ko-KR" dirty="0"/>
              <a:t>    100% |################################| 1.3MB 867kB/s</a:t>
            </a:r>
          </a:p>
          <a:p>
            <a:pPr latinLnBrk="1"/>
            <a:r>
              <a:rPr lang="en-US" altLang="ko-KR" dirty="0"/>
              <a:t>Installing collected packages: Pillow</a:t>
            </a:r>
          </a:p>
          <a:p>
            <a:pPr latinLnBrk="1"/>
            <a:r>
              <a:rPr lang="en-US" altLang="ko-KR" dirty="0"/>
              <a:t>Successfully installed Pillow-3.3.0</a:t>
            </a:r>
          </a:p>
          <a:p>
            <a:pPr latinLnBrk="1"/>
            <a:r>
              <a:rPr lang="en-US" altLang="ko-KR" dirty="0"/>
              <a:t>You are using pip version 8.1.1, however version 8.1.2 is available.</a:t>
            </a:r>
          </a:p>
          <a:p>
            <a:pPr latinLnBrk="1"/>
            <a:r>
              <a:rPr lang="en-US" altLang="ko-KR" dirty="0"/>
              <a:t>You should consider upgrading via the 'python -m pip install --upgrade pip' </a:t>
            </a:r>
            <a:r>
              <a:rPr lang="en-US" altLang="ko-KR" dirty="0" err="1"/>
              <a:t>comm</a:t>
            </a:r>
            <a:endParaRPr lang="en-US" altLang="ko-KR" dirty="0"/>
          </a:p>
          <a:p>
            <a:pPr latinLnBrk="1"/>
            <a:r>
              <a:rPr lang="en-US" altLang="ko-KR" dirty="0"/>
              <a:t>and.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d:\&gt;</a:t>
            </a:r>
          </a:p>
        </p:txBody>
      </p:sp>
    </p:spTree>
    <p:extLst>
      <p:ext uri="{BB962C8B-B14F-4D97-AF65-F5344CB8AC3E}">
        <p14:creationId xmlns:p14="http://schemas.microsoft.com/office/powerpoint/2010/main" val="120156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pip</a:t>
            </a:r>
            <a:r>
              <a:rPr lang="ko-KR" altLang="en-US" dirty="0" smtClean="0"/>
              <a:t> 버전</a:t>
            </a:r>
            <a:r>
              <a:rPr lang="en-US" altLang="ko-KR" dirty="0" smtClean="0"/>
              <a:t> </a:t>
            </a:r>
            <a:r>
              <a:rPr lang="ko-KR" altLang="en-US" dirty="0" smtClean="0"/>
              <a:t>업그레이드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en-US" altLang="ko-KR" dirty="0" smtClean="0"/>
              <a:t>pip </a:t>
            </a:r>
            <a:r>
              <a:rPr lang="ko-KR" altLang="en-US" dirty="0" smtClean="0"/>
              <a:t>버전 업그레이드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488" y="2594648"/>
            <a:ext cx="8220456" cy="2308324"/>
          </a:xfrm>
          <a:prstGeom prst="rect">
            <a:avLst/>
          </a:prstGeom>
          <a:solidFill>
            <a:srgbClr val="CC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D:\&gt;python -m pip install --upgrade pip</a:t>
            </a:r>
          </a:p>
          <a:p>
            <a:pPr latinLnBrk="1"/>
            <a:r>
              <a:rPr lang="en-US" altLang="ko-KR" dirty="0"/>
              <a:t>Collecting pip</a:t>
            </a:r>
          </a:p>
          <a:p>
            <a:pPr latinLnBrk="1"/>
            <a:r>
              <a:rPr lang="en-US" altLang="ko-KR" dirty="0"/>
              <a:t>  Using cached pip-8.1.2-py2.py3-none-any.whl</a:t>
            </a:r>
          </a:p>
          <a:p>
            <a:pPr latinLnBrk="1"/>
            <a:r>
              <a:rPr lang="en-US" altLang="ko-KR" dirty="0"/>
              <a:t>Installing collected packages: pip</a:t>
            </a:r>
          </a:p>
          <a:p>
            <a:pPr latinLnBrk="1"/>
            <a:r>
              <a:rPr lang="en-US" altLang="ko-KR" dirty="0"/>
              <a:t>  Found existing installation: pip 7.1.2</a:t>
            </a:r>
          </a:p>
          <a:p>
            <a:pPr latinLnBrk="1"/>
            <a:r>
              <a:rPr lang="en-US" altLang="ko-KR" dirty="0"/>
              <a:t>    Uninstalling pip-7.1.2:</a:t>
            </a:r>
          </a:p>
          <a:p>
            <a:pPr latinLnBrk="1"/>
            <a:r>
              <a:rPr lang="en-US" altLang="ko-KR" dirty="0"/>
              <a:t>      Successfully uninstalled pip-7.1.2</a:t>
            </a:r>
          </a:p>
          <a:p>
            <a:pPr latinLnBrk="1"/>
            <a:r>
              <a:rPr lang="en-US" altLang="ko-KR" dirty="0"/>
              <a:t>Successfully installed pip-8.1.2</a:t>
            </a:r>
          </a:p>
        </p:txBody>
      </p:sp>
    </p:spTree>
    <p:extLst>
      <p:ext uri="{BB962C8B-B14F-4D97-AF65-F5344CB8AC3E}">
        <p14:creationId xmlns:p14="http://schemas.microsoft.com/office/powerpoint/2010/main" val="172769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필로우를</a:t>
            </a:r>
            <a:r>
              <a:rPr lang="ko-KR" altLang="en-US" dirty="0" smtClean="0"/>
              <a:t> </a:t>
            </a:r>
            <a:r>
              <a:rPr lang="ko-KR" altLang="en-US" dirty="0"/>
              <a:t>이용한 영상 표시</a:t>
            </a:r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/>
              <a:t>필로우는</a:t>
            </a:r>
            <a:r>
              <a:rPr lang="ko-KR" altLang="en-US" dirty="0"/>
              <a:t> 많은 영상 포맷을 지원한다</a:t>
            </a:r>
            <a:r>
              <a:rPr lang="en-US" altLang="ko-KR" dirty="0"/>
              <a:t>. BMP, EPS, GIF, IM, JPEG, MSP, PCX, PNG, PPM, TIFF, </a:t>
            </a:r>
            <a:r>
              <a:rPr lang="en-US" altLang="ko-KR" dirty="0" err="1"/>
              <a:t>WebP</a:t>
            </a:r>
            <a:r>
              <a:rPr lang="en-US" altLang="ko-KR" dirty="0"/>
              <a:t>, ICO, PSD, PDF </a:t>
            </a:r>
            <a:r>
              <a:rPr lang="ko-KR" altLang="en-US" dirty="0"/>
              <a:t>등의 형식을 </a:t>
            </a:r>
            <a:r>
              <a:rPr lang="ko-KR" altLang="en-US" dirty="0" smtClean="0"/>
              <a:t>지원한다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1025" name="_x399658032" descr="EMB0000067844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9" y="3053166"/>
            <a:ext cx="3130657" cy="326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88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8309" y="1283989"/>
            <a:ext cx="7927382" cy="5262979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600">
                <a:latin typeface="Century Schoolbook" panose="02040604050505020304" pitchFamily="18" charset="0"/>
                <a:ea typeface="굴림" panose="020B0600000101010101" pitchFamily="50" charset="-127"/>
                <a:cs typeface="Consolas" panose="020B0609020204030204" pitchFamily="49" charset="0"/>
              </a:defRPr>
            </a:lvl1pPr>
          </a:lstStyle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# PIL 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모듈에서 몇 개의 클래스를 포함시킨다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from PIL import Image,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ImageTk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tkinter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모듈을 포함시킨다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import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tkinter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tk</a:t>
            </a: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윈도우를 생성하고 윈도우 안에 캔버스를 생성한다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window =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tk.Tk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canvas =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tk.Canvas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(window, width=500, height=500)</a:t>
            </a:r>
          </a:p>
          <a:p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canvas.pack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  <a:p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윈도우를 생성하고 윈도우 안에 캔버스를 생성한다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img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Image.open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("D:\\lenna.png")</a:t>
            </a:r>
          </a:p>
          <a:p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tk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형식으로 영상을 변환한다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tk_img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ImageTk.PhotoImage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img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tkinter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의 캔버스에 영상을 표시한다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canvas.create_image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(250, 250, image=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tk_img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window.mainloop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346800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필로우를</a:t>
            </a:r>
            <a:r>
              <a:rPr lang="ko-KR" altLang="en-US" dirty="0" smtClean="0"/>
              <a:t> </a:t>
            </a:r>
            <a:r>
              <a:rPr lang="ko-KR" altLang="en-US" dirty="0"/>
              <a:t>이용한 영상 처리</a:t>
            </a:r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이번에는 영상을 읽어서 </a:t>
            </a:r>
            <a:r>
              <a:rPr lang="en-US" altLang="ko-KR" dirty="0"/>
              <a:t>45</a:t>
            </a:r>
            <a:r>
              <a:rPr lang="ko-KR" altLang="en-US" dirty="0"/>
              <a:t>도 회전한 후에 화면에 표시해본다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2049" name="_x399665376" descr="EMB00000678444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470" y="2557220"/>
            <a:ext cx="3448373" cy="359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81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가을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2534</TotalTime>
  <Words>948</Words>
  <Application>Microsoft Office PowerPoint</Application>
  <PresentationFormat>화면 슬라이드 쇼(4:3)</PresentationFormat>
  <Paragraphs>199</Paragraphs>
  <Slides>19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6" baseType="lpstr">
      <vt:lpstr>HY얕은샘물M</vt:lpstr>
      <vt:lpstr>굴림</vt:lpstr>
      <vt:lpstr>Arial</vt:lpstr>
      <vt:lpstr>Tw Cen MT</vt:lpstr>
      <vt:lpstr>Wingdings</vt:lpstr>
      <vt:lpstr>Wingdings 2</vt:lpstr>
      <vt:lpstr>1_가을</vt:lpstr>
      <vt:lpstr>12장 다양한 라이브러리를 사용하자</vt:lpstr>
      <vt:lpstr>파이썬의 외부 라이브러리</vt:lpstr>
      <vt:lpstr>파이썬의 라이브러리</vt:lpstr>
      <vt:lpstr>필로우 설치</vt:lpstr>
      <vt:lpstr>필로우 설치</vt:lpstr>
      <vt:lpstr>pip 버전 업그레이드</vt:lpstr>
      <vt:lpstr>필로우를 이용한 영상 표시</vt:lpstr>
      <vt:lpstr>예제</vt:lpstr>
      <vt:lpstr>필로우를 이용한 영상 처리</vt:lpstr>
      <vt:lpstr>예제</vt:lpstr>
      <vt:lpstr>영상 흐리게 하기</vt:lpstr>
      <vt:lpstr>예제</vt:lpstr>
      <vt:lpstr>메뉴 만들기</vt:lpstr>
      <vt:lpstr>영상 처리 기능을 메뉴로 연결</vt:lpstr>
      <vt:lpstr>영상 처리 기능을 메뉴로 연결</vt:lpstr>
      <vt:lpstr>영상 처리 기능을 메뉴로 연결</vt:lpstr>
      <vt:lpstr>실행 결과</vt:lpstr>
      <vt:lpstr>이번 장에서 배운 것</vt:lpstr>
      <vt:lpstr>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쉽게 풀어쓴 C 프로그래밍</dc:title>
  <dc:creator>천인국</dc:creator>
  <cp:lastModifiedBy>shjung</cp:lastModifiedBy>
  <cp:revision>735</cp:revision>
  <dcterms:created xsi:type="dcterms:W3CDTF">2007-06-29T06:43:39Z</dcterms:created>
  <dcterms:modified xsi:type="dcterms:W3CDTF">2017-07-05T15:01:42Z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TC010187211033</vt:lpwstr>
  </property>
</Properties>
</file>