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</p:sldMasterIdLst>
  <p:notesMasterIdLst>
    <p:notesMasterId r:id="rId28"/>
  </p:notesMasterIdLst>
  <p:handoutMasterIdLst>
    <p:handoutMasterId r:id="rId29"/>
  </p:handoutMasterIdLst>
  <p:sldIdLst>
    <p:sldId id="256" r:id="rId2"/>
    <p:sldId id="306" r:id="rId3"/>
    <p:sldId id="400" r:id="rId4"/>
    <p:sldId id="401" r:id="rId5"/>
    <p:sldId id="402" r:id="rId6"/>
    <p:sldId id="403" r:id="rId7"/>
    <p:sldId id="404" r:id="rId8"/>
    <p:sldId id="384" r:id="rId9"/>
    <p:sldId id="405" r:id="rId10"/>
    <p:sldId id="406" r:id="rId11"/>
    <p:sldId id="407" r:id="rId12"/>
    <p:sldId id="408" r:id="rId13"/>
    <p:sldId id="409" r:id="rId14"/>
    <p:sldId id="410" r:id="rId15"/>
    <p:sldId id="389" r:id="rId16"/>
    <p:sldId id="390" r:id="rId17"/>
    <p:sldId id="411" r:id="rId18"/>
    <p:sldId id="412" r:id="rId19"/>
    <p:sldId id="413" r:id="rId20"/>
    <p:sldId id="415" r:id="rId21"/>
    <p:sldId id="414" r:id="rId22"/>
    <p:sldId id="416" r:id="rId23"/>
    <p:sldId id="417" r:id="rId24"/>
    <p:sldId id="418" r:id="rId25"/>
    <p:sldId id="419" r:id="rId26"/>
    <p:sldId id="420" r:id="rId27"/>
  </p:sldIdLst>
  <p:sldSz cx="9144000" cy="6858000" type="screen4x3"/>
  <p:notesSz cx="69342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FFCC"/>
    <a:srgbClr val="CCFFFF"/>
    <a:srgbClr val="CCCCFF"/>
    <a:srgbClr val="FF9999"/>
    <a:srgbClr val="009900"/>
    <a:srgbClr val="FF993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79" autoAdjust="0"/>
    <p:restoredTop sz="93514" autoAdjust="0"/>
  </p:normalViewPr>
  <p:slideViewPr>
    <p:cSldViewPr snapToGrid="0">
      <p:cViewPr varScale="1">
        <p:scale>
          <a:sx n="98" d="100"/>
          <a:sy n="98" d="100"/>
        </p:scale>
        <p:origin x="56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굴림" pitchFamily="50" charset="-127"/>
              </a:defRPr>
            </a:lvl1pPr>
          </a:lstStyle>
          <a:p>
            <a:fld id="{8383B835-3BFE-4B85-82D8-1BE647A4113D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55598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ea typeface="굴림" pitchFamily="50" charset="-127"/>
              </a:defRPr>
            </a:lvl1pPr>
          </a:lstStyle>
          <a:p>
            <a:fld id="{FB19F679-FC61-4ED7-B113-A17BF1221A80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850597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823CE92-0A45-47A5-831E-BED0FF28AE87}" type="datetime1">
              <a:rPr lang="en-US" altLang="ko-KR" smtClean="0"/>
              <a:t>7/6/2017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2852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DC31-7673-4422-82F7-B1BA922DF8C9}" type="datetime1">
              <a:rPr lang="en-US" altLang="ko-KR" smtClean="0"/>
              <a:t>7/6/2017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/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16132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18DED6A-2F0F-4D62-9FBB-83B78E023D9D}" type="datetime1">
              <a:rPr lang="en-US" altLang="ko-KR" smtClean="0"/>
              <a:t>7/6/2017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</p:spPr>
        <p:txBody>
          <a:bodyPr/>
          <a:lstStyle/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80441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61903-3BCF-4DA6-A785-BCC83A29BCEC}" type="datetime1">
              <a:rPr lang="en-US" altLang="ko-KR" smtClean="0"/>
              <a:t>7/6/2017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65972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483C0-6FE1-45B5-B67B-8C2F4673E77E}" type="datetime1">
              <a:rPr lang="en-US" altLang="ko-KR" smtClean="0"/>
              <a:t>7/6/2017</a:t>
            </a:fld>
            <a:endParaRPr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40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F4CB477-5707-4699-AB1D-6797D04C5FFE}" type="datetime1">
              <a:rPr lang="en-US" altLang="ko-KR" smtClean="0"/>
              <a:t>7/6/2017</a:t>
            </a:fld>
            <a:endParaRPr 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80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224EDD3-E843-40D5-8FC4-992896EA4699}" type="datetime1">
              <a:rPr lang="en-US" altLang="ko-KR" smtClean="0"/>
              <a:t>7/6/2017</a:t>
            </a:fld>
            <a:endParaRPr 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100507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1C16-74F0-4E38-982E-16770C082C58}" type="datetime1">
              <a:rPr lang="en-US" altLang="ko-KR" smtClean="0"/>
              <a:t>7/6/2017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88761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82BEC-4B59-49DE-BE4A-751A87E8412C}" type="datetime1">
              <a:rPr lang="en-US" altLang="ko-KR" smtClean="0"/>
              <a:t>7/6/2017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19701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2485B-B15F-4B92-85B5-0A0BAD77A6BF}" type="datetime1">
              <a:rPr lang="en-US" altLang="ko-KR" smtClean="0"/>
              <a:t>7/6/2017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12010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1ADD5E5-B59D-4906-81F8-DE8C06419FDF}" type="datetime1">
              <a:rPr lang="en-US" altLang="ko-KR" smtClean="0"/>
              <a:t>7/6/2017</a:t>
            </a:fld>
            <a:endParaRPr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2159209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078B43E-0FB2-4402-B89E-824E82589B46}" type="datetime1">
              <a:rPr lang="en-US" altLang="ko-KR" smtClean="0"/>
              <a:t>7/6/2017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280160"/>
            <a:ext cx="6096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fld id="{27E32FA9-E425-4826-99EB-F81BAD970436}" type="slidenum">
              <a:rPr kumimoji="0" lang="ko-KR" altLang="en-US" sz="1200" smtClean="0"/>
              <a:t>‹#›</a:t>
            </a:fld>
            <a:r>
              <a:rPr kumimoji="0" lang="en-US" altLang="ko-KR" sz="1200" smtClean="0"/>
              <a:t>/26</a:t>
            </a:r>
            <a:endParaRPr kumimoji="0" lang="en-US" sz="1200" dirty="0"/>
          </a:p>
        </p:txBody>
      </p:sp>
      <p:sp>
        <p:nvSpPr>
          <p:cNvPr id="9" name="직사각형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88232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hf hdr="0" ftr="0" dt="0"/>
  <p:txStyles>
    <p:titleStyle>
      <a:lvl1pPr algn="l" rtl="0" eaLnBrk="1" latinLnBrk="1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13</a:t>
            </a:r>
            <a:r>
              <a:rPr lang="ko-KR" altLang="en-US" dirty="0" smtClean="0"/>
              <a:t>장 객체란 무엇인가요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Picture 2" descr="Image result for computer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989" y="430332"/>
            <a:ext cx="6721412" cy="440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/>
          <p:cNvSpPr txBox="1"/>
          <p:nvPr/>
        </p:nvSpPr>
        <p:spPr>
          <a:xfrm>
            <a:off x="2101252" y="853394"/>
            <a:ext cx="13692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ko-KR" altLang="en-US" sz="4800" i="1" dirty="0" smtClean="0"/>
              <a:t>두근두근</a:t>
            </a:r>
            <a:r>
              <a:rPr lang="en-US" altLang="ko-KR" sz="4800" i="1" dirty="0" smtClean="0"/>
              <a:t> </a:t>
            </a:r>
            <a:endParaRPr lang="ko-KR" altLang="en-US" sz="4800" i="1" dirty="0"/>
          </a:p>
        </p:txBody>
      </p:sp>
      <p:sp>
        <p:nvSpPr>
          <p:cNvPr id="6" name="TextBox 4"/>
          <p:cNvSpPr txBox="1"/>
          <p:nvPr/>
        </p:nvSpPr>
        <p:spPr>
          <a:xfrm>
            <a:off x="2101252" y="1665496"/>
            <a:ext cx="22701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ko-KR" altLang="en-US" sz="4800" i="1" dirty="0" err="1" smtClean="0"/>
              <a:t>파이썬</a:t>
            </a:r>
            <a:r>
              <a:rPr lang="ko-KR" altLang="en-US" sz="4800" i="1" dirty="0" smtClean="0"/>
              <a:t> 수업</a:t>
            </a:r>
            <a:endParaRPr lang="ko-KR" altLang="en-US" sz="4800" i="1" dirty="0"/>
          </a:p>
        </p:txBody>
      </p:sp>
    </p:spTree>
    <p:extLst>
      <p:ext uri="{BB962C8B-B14F-4D97-AF65-F5344CB8AC3E}">
        <p14:creationId xmlns:p14="http://schemas.microsoft.com/office/powerpoint/2010/main" val="368068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생성자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896645"/>
            <a:ext cx="8229600" cy="4048217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Century Schoolbook" panose="02040604050505020304" pitchFamily="18" charset="0"/>
                <a:ea typeface="굴림" panose="020B0600000101010101" pitchFamily="50" charset="-127"/>
                <a:cs typeface="Consolas" panose="020B0609020204030204" pitchFamily="49" charset="0"/>
              </a:defRPr>
            </a:lvl1pPr>
          </a:lstStyle>
          <a:p>
            <a:pPr latinLnBrk="1"/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class Car:</a:t>
            </a:r>
          </a:p>
          <a:p>
            <a:pPr latinLnBrk="1"/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ko-KR" sz="1400" dirty="0" err="1">
                <a:latin typeface="Arial" panose="020B0604020202020204" pitchFamily="34" charset="0"/>
                <a:cs typeface="Arial" panose="020B0604020202020204" pitchFamily="34" charset="0"/>
              </a:rPr>
              <a:t>def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 __</a:t>
            </a:r>
            <a:r>
              <a:rPr lang="en-US" altLang="ko-KR" sz="1400" dirty="0" err="1">
                <a:latin typeface="Arial" panose="020B0604020202020204" pitchFamily="34" charset="0"/>
                <a:cs typeface="Arial" panose="020B0604020202020204" pitchFamily="34" charset="0"/>
              </a:rPr>
              <a:t>init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__(self, speed, color, model):</a:t>
            </a:r>
          </a:p>
          <a:p>
            <a:pPr latinLnBrk="1"/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altLang="ko-KR" sz="1400" dirty="0" err="1">
                <a:latin typeface="Arial" panose="020B0604020202020204" pitchFamily="34" charset="0"/>
                <a:cs typeface="Arial" panose="020B0604020202020204" pitchFamily="34" charset="0"/>
              </a:rPr>
              <a:t>self.speed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 = speed</a:t>
            </a:r>
          </a:p>
          <a:p>
            <a:pPr latinLnBrk="1"/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altLang="ko-KR" sz="1400" dirty="0" err="1">
                <a:latin typeface="Arial" panose="020B0604020202020204" pitchFamily="34" charset="0"/>
                <a:cs typeface="Arial" panose="020B0604020202020204" pitchFamily="34" charset="0"/>
              </a:rPr>
              <a:t>self.color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 = color</a:t>
            </a:r>
          </a:p>
          <a:p>
            <a:pPr latinLnBrk="1"/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altLang="ko-KR" sz="1400" dirty="0" err="1">
                <a:latin typeface="Arial" panose="020B0604020202020204" pitchFamily="34" charset="0"/>
                <a:cs typeface="Arial" panose="020B0604020202020204" pitchFamily="34" charset="0"/>
              </a:rPr>
              <a:t>self.model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 = model</a:t>
            </a:r>
          </a:p>
          <a:p>
            <a:pPr latinLnBrk="1"/>
            <a:endParaRPr lang="en-US" altLang="ko-K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ko-KR" sz="1400" dirty="0" err="1">
                <a:latin typeface="Arial" panose="020B0604020202020204" pitchFamily="34" charset="0"/>
                <a:cs typeface="Arial" panose="020B0604020202020204" pitchFamily="34" charset="0"/>
              </a:rPr>
              <a:t>def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 drive(self):</a:t>
            </a:r>
          </a:p>
          <a:p>
            <a:pPr latinLnBrk="1"/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altLang="ko-KR" sz="1400" dirty="0" err="1">
                <a:latin typeface="Arial" panose="020B0604020202020204" pitchFamily="34" charset="0"/>
                <a:cs typeface="Arial" panose="020B0604020202020204" pitchFamily="34" charset="0"/>
              </a:rPr>
              <a:t>self.speed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 = 60</a:t>
            </a:r>
          </a:p>
          <a:p>
            <a:pPr latinLnBrk="1"/>
            <a:endParaRPr lang="en-US" altLang="ko-K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400" dirty="0" err="1">
                <a:latin typeface="Arial" panose="020B0604020202020204" pitchFamily="34" charset="0"/>
                <a:cs typeface="Arial" panose="020B0604020202020204" pitchFamily="34" charset="0"/>
              </a:rPr>
              <a:t>myCar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 = Car(0, "blue", "E-class")</a:t>
            </a:r>
          </a:p>
          <a:p>
            <a:pPr latinLnBrk="1"/>
            <a:endParaRPr lang="en-US" altLang="ko-K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print("</a:t>
            </a:r>
            <a:r>
              <a:rPr lang="ko-KR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자동차 객체를 생성하였습니다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.")</a:t>
            </a:r>
          </a:p>
          <a:p>
            <a:pPr latinLnBrk="1"/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print("</a:t>
            </a:r>
            <a:r>
              <a:rPr lang="ko-KR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자동차의 속도는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", </a:t>
            </a:r>
            <a:r>
              <a:rPr lang="en-US" altLang="ko-KR" sz="1400" dirty="0" err="1">
                <a:latin typeface="Arial" panose="020B0604020202020204" pitchFamily="34" charset="0"/>
                <a:cs typeface="Arial" panose="020B0604020202020204" pitchFamily="34" charset="0"/>
              </a:rPr>
              <a:t>myCar.speed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atinLnBrk="1"/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print("</a:t>
            </a:r>
            <a:r>
              <a:rPr lang="ko-KR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자동차의 색상은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", </a:t>
            </a:r>
            <a:r>
              <a:rPr lang="en-US" altLang="ko-KR" sz="1400" dirty="0" err="1">
                <a:latin typeface="Arial" panose="020B0604020202020204" pitchFamily="34" charset="0"/>
                <a:cs typeface="Arial" panose="020B0604020202020204" pitchFamily="34" charset="0"/>
              </a:rPr>
              <a:t>myCar.color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atinLnBrk="1"/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print("</a:t>
            </a:r>
            <a:r>
              <a:rPr lang="ko-KR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자동차의 모델은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", </a:t>
            </a:r>
            <a:r>
              <a:rPr lang="en-US" altLang="ko-KR" sz="1400" dirty="0" err="1">
                <a:latin typeface="Arial" panose="020B0604020202020204" pitchFamily="34" charset="0"/>
                <a:cs typeface="Arial" panose="020B0604020202020204" pitchFamily="34" charset="0"/>
              </a:rPr>
              <a:t>myCar.model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atinLnBrk="1"/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print("</a:t>
            </a:r>
            <a:r>
              <a:rPr lang="ko-KR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자동차를 주행합니다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.")</a:t>
            </a:r>
          </a:p>
          <a:p>
            <a:pPr latinLnBrk="1"/>
            <a:r>
              <a:rPr lang="en-US" altLang="ko-KR" sz="1400" dirty="0" err="1">
                <a:latin typeface="Arial" panose="020B0604020202020204" pitchFamily="34" charset="0"/>
                <a:cs typeface="Arial" panose="020B0604020202020204" pitchFamily="34" charset="0"/>
              </a:rPr>
              <a:t>myCar.drive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  <a:p>
            <a:pPr latinLnBrk="1"/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print("</a:t>
            </a:r>
            <a:r>
              <a:rPr lang="ko-KR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자동차의 속도는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", </a:t>
            </a:r>
            <a:r>
              <a:rPr lang="en-US" altLang="ko-KR" sz="1400" dirty="0" err="1">
                <a:latin typeface="Arial" panose="020B0604020202020204" pitchFamily="34" charset="0"/>
                <a:cs typeface="Arial" panose="020B0604020202020204" pitchFamily="34" charset="0"/>
              </a:rPr>
              <a:t>myCar.speed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5051394"/>
            <a:ext cx="8229600" cy="1413414"/>
          </a:xfrm>
          <a:prstGeom prst="flowChartAlternateProcess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Century Schoolbook" panose="02040604050505020304" pitchFamily="18" charset="0"/>
                <a:ea typeface="굴림" panose="020B0600000101010101" pitchFamily="50" charset="-127"/>
                <a:cs typeface="Consolas" panose="020B0609020204030204" pitchFamily="49" charset="0"/>
              </a:defRPr>
            </a:lvl1pPr>
          </a:lstStyle>
          <a:p>
            <a:r>
              <a:rPr lang="ko-KR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자동차 객체를 생성하였습니다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ko-KR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자동차의 속도는 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ko-KR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자동차의 색상은 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blue</a:t>
            </a:r>
          </a:p>
          <a:p>
            <a:r>
              <a:rPr lang="ko-KR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자동차의 모델은 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E-class</a:t>
            </a:r>
          </a:p>
          <a:p>
            <a:r>
              <a:rPr lang="ko-KR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자동차를 주행합니다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ko-KR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자동차의 속도는 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endParaRPr lang="ko-KR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90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 latinLnBrk="1"/>
            <a:r>
              <a:rPr lang="ko-KR" altLang="en-US" dirty="0">
                <a:effectLst/>
              </a:rPr>
              <a:t>하나의 클래스로 객체는 많이 만들 수 있다</a:t>
            </a:r>
            <a:r>
              <a:rPr lang="en-US" altLang="ko-KR" dirty="0">
                <a:effectLst/>
              </a:rPr>
              <a:t>. </a:t>
            </a:r>
            <a:endParaRPr lang="ko-KR" altLang="en-US" dirty="0">
              <a:effectLst/>
            </a:endParaRPr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우리는 하나의 클래스로 여러 개의 객체를 생성할 수 </a:t>
            </a:r>
            <a:r>
              <a:rPr lang="ko-KR" altLang="en-US" dirty="0" smtClean="0"/>
              <a:t>있다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374" y="2612162"/>
            <a:ext cx="6749306" cy="249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2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effectLst/>
              </a:rPr>
              <a:t>하나의 클래스로 객체는 많이 만들 수 있다</a:t>
            </a:r>
            <a:r>
              <a:rPr lang="en-US" altLang="ko-KR" dirty="0">
                <a:effectLst/>
              </a:rPr>
              <a:t>.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4838" y="2026705"/>
            <a:ext cx="8229600" cy="3179037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Century Schoolbook" panose="02040604050505020304" pitchFamily="18" charset="0"/>
                <a:ea typeface="굴림" panose="020B0600000101010101" pitchFamily="50" charset="-127"/>
                <a:cs typeface="Consolas" panose="020B0609020204030204" pitchFamily="49" charset="0"/>
              </a:defRPr>
            </a:lvl1pPr>
          </a:lstStyle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class Car: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def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__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init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__(self, speed, color, model):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self.speed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= speed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self.color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= color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self.model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= model</a:t>
            </a:r>
          </a:p>
          <a:p>
            <a:pPr latinLnBrk="1"/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def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drive(self):</a:t>
            </a:r>
          </a:p>
          <a:p>
            <a:pPr latinLnBrk="1"/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self.speed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= 60</a:t>
            </a:r>
          </a:p>
          <a:p>
            <a:pPr latinLnBrk="1"/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dadCar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= Car(0, "silver", "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A6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")</a:t>
            </a: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momCar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= Car(0, "white", "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520d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")</a:t>
            </a: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myCar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= Car(0, "blue", "E-class")</a:t>
            </a:r>
          </a:p>
        </p:txBody>
      </p:sp>
    </p:spTree>
    <p:extLst>
      <p:ext uri="{BB962C8B-B14F-4D97-AF65-F5344CB8AC3E}">
        <p14:creationId xmlns:p14="http://schemas.microsoft.com/office/powerpoint/2010/main" val="251704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ffectLst/>
              </a:rPr>
              <a:t>__</a:t>
            </a:r>
            <a:r>
              <a:rPr lang="en-US" altLang="ko-KR" dirty="0" err="1">
                <a:effectLst/>
              </a:rPr>
              <a:t>str</a:t>
            </a:r>
            <a:r>
              <a:rPr lang="en-US" altLang="ko-KR" dirty="0">
                <a:effectLst/>
              </a:rPr>
              <a:t>__() </a:t>
            </a:r>
            <a:r>
              <a:rPr lang="ko-KR" altLang="en-US" dirty="0" err="1" smtClean="0">
                <a:effectLst/>
              </a:rPr>
              <a:t>메소드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5826" y="1819672"/>
            <a:ext cx="8229600" cy="3051091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Century Schoolbook" panose="02040604050505020304" pitchFamily="18" charset="0"/>
                <a:ea typeface="굴림" panose="020B0600000101010101" pitchFamily="50" charset="-127"/>
                <a:cs typeface="Consolas" panose="020B0609020204030204" pitchFamily="49" charset="0"/>
              </a:defRPr>
            </a:lvl1pPr>
          </a:lstStyle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class Car: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def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__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init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__(self, speed, color, model):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self.speed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= speed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self.color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= color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self.model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= model</a:t>
            </a:r>
          </a:p>
          <a:p>
            <a:pPr latinLnBrk="1"/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def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__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str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__(self):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msg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= "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속도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:"+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str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self.speed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)+ " 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색상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:"+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self.color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+ " 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모델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:"+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self.model</a:t>
            </a:r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    return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msg</a:t>
            </a:r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myCar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= Car(0, "blue", "E-class")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print(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myCar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5051394"/>
            <a:ext cx="8229600" cy="706707"/>
          </a:xfrm>
          <a:prstGeom prst="flowChartAlternateProcess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Century Schoolbook" panose="02040604050505020304" pitchFamily="18" charset="0"/>
                <a:ea typeface="굴림" panose="020B0600000101010101" pitchFamily="50" charset="-127"/>
                <a:cs typeface="Consolas" panose="020B0609020204030204" pitchFamily="49" charset="0"/>
              </a:defRPr>
            </a:lvl1pPr>
          </a:lstStyle>
          <a:p>
            <a:r>
              <a:rPr lang="ko-KR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속도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:0 </a:t>
            </a:r>
            <a:r>
              <a:rPr lang="ko-KR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색상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:blue </a:t>
            </a:r>
            <a:r>
              <a:rPr lang="ko-KR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모델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:E-class</a:t>
            </a:r>
          </a:p>
        </p:txBody>
      </p:sp>
    </p:spTree>
    <p:extLst>
      <p:ext uri="{BB962C8B-B14F-4D97-AF65-F5344CB8AC3E}">
        <p14:creationId xmlns:p14="http://schemas.microsoft.com/office/powerpoint/2010/main" val="11052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ffectLst/>
              </a:rPr>
              <a:t>self</a:t>
            </a:r>
            <a:r>
              <a:rPr lang="ko-KR" altLang="en-US" dirty="0">
                <a:effectLst/>
              </a:rPr>
              <a:t>는 무엇인가</a:t>
            </a:r>
            <a:r>
              <a:rPr lang="en-US" altLang="ko-KR" dirty="0" smtClean="0">
                <a:effectLst/>
              </a:rPr>
              <a:t>?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0717" y="1526373"/>
            <a:ext cx="8229600" cy="3847883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Century Schoolbook" panose="02040604050505020304" pitchFamily="18" charset="0"/>
                <a:ea typeface="굴림" panose="020B0600000101010101" pitchFamily="50" charset="-127"/>
                <a:cs typeface="Consolas" panose="020B0609020204030204" pitchFamily="49" charset="0"/>
              </a:defRPr>
            </a:lvl1pPr>
          </a:lstStyle>
          <a:p>
            <a:pPr latinLnBrk="1"/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class Car:</a:t>
            </a:r>
          </a:p>
          <a:p>
            <a:pPr latinLnBrk="1"/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ko-KR" sz="1400" dirty="0" err="1">
                <a:latin typeface="Arial" panose="020B0604020202020204" pitchFamily="34" charset="0"/>
                <a:cs typeface="Arial" panose="020B0604020202020204" pitchFamily="34" charset="0"/>
              </a:rPr>
              <a:t>def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 __</a:t>
            </a:r>
            <a:r>
              <a:rPr lang="en-US" altLang="ko-KR" sz="1400" dirty="0" err="1">
                <a:latin typeface="Arial" panose="020B0604020202020204" pitchFamily="34" charset="0"/>
                <a:cs typeface="Arial" panose="020B0604020202020204" pitchFamily="34" charset="0"/>
              </a:rPr>
              <a:t>init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__(self, speed, color, model):</a:t>
            </a:r>
          </a:p>
          <a:p>
            <a:pPr latinLnBrk="1"/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altLang="ko-KR" sz="1400" dirty="0" err="1">
                <a:latin typeface="Arial" panose="020B0604020202020204" pitchFamily="34" charset="0"/>
                <a:cs typeface="Arial" panose="020B0604020202020204" pitchFamily="34" charset="0"/>
              </a:rPr>
              <a:t>self.speed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 = speed</a:t>
            </a:r>
          </a:p>
          <a:p>
            <a:pPr latinLnBrk="1"/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altLang="ko-KR" sz="1400" dirty="0" err="1">
                <a:latin typeface="Arial" panose="020B0604020202020204" pitchFamily="34" charset="0"/>
                <a:cs typeface="Arial" panose="020B0604020202020204" pitchFamily="34" charset="0"/>
              </a:rPr>
              <a:t>self.color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 = color</a:t>
            </a:r>
          </a:p>
          <a:p>
            <a:pPr latinLnBrk="1"/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altLang="ko-KR" sz="1400" dirty="0" err="1">
                <a:latin typeface="Arial" panose="020B0604020202020204" pitchFamily="34" charset="0"/>
                <a:cs typeface="Arial" panose="020B0604020202020204" pitchFamily="34" charset="0"/>
              </a:rPr>
              <a:t>self.model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 = model</a:t>
            </a:r>
          </a:p>
          <a:p>
            <a:pPr latinLnBrk="1"/>
            <a:endParaRPr lang="en-US" altLang="ko-K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ko-KR" sz="1400" dirty="0" err="1">
                <a:latin typeface="Arial" panose="020B0604020202020204" pitchFamily="34" charset="0"/>
                <a:cs typeface="Arial" panose="020B0604020202020204" pitchFamily="34" charset="0"/>
              </a:rPr>
              <a:t>def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 drive(self):</a:t>
            </a:r>
          </a:p>
          <a:p>
            <a:pPr latinLnBrk="1"/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altLang="ko-KR" sz="1400" dirty="0" err="1">
                <a:latin typeface="Arial" panose="020B0604020202020204" pitchFamily="34" charset="0"/>
                <a:cs typeface="Arial" panose="020B0604020202020204" pitchFamily="34" charset="0"/>
              </a:rPr>
              <a:t>self.speed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ko-KR" sz="1400" dirty="0" err="1">
                <a:latin typeface="Arial" panose="020B0604020202020204" pitchFamily="34" charset="0"/>
                <a:cs typeface="Arial" panose="020B0604020202020204" pitchFamily="34" charset="0"/>
              </a:rPr>
              <a:t>60c</a:t>
            </a:r>
            <a:endParaRPr lang="en-US" altLang="ko-K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endParaRPr lang="en-US" altLang="ko-K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400" dirty="0" err="1">
                <a:latin typeface="Arial" panose="020B0604020202020204" pitchFamily="34" charset="0"/>
                <a:cs typeface="Arial" panose="020B0604020202020204" pitchFamily="34" charset="0"/>
              </a:rPr>
              <a:t>myCar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 = Car(0, "blue", "E-class")</a:t>
            </a:r>
          </a:p>
          <a:p>
            <a:pPr latinLnBrk="1"/>
            <a:r>
              <a:rPr lang="en-US" altLang="ko-KR" sz="1400" dirty="0" err="1">
                <a:latin typeface="Arial" panose="020B0604020202020204" pitchFamily="34" charset="0"/>
                <a:cs typeface="Arial" panose="020B0604020202020204" pitchFamily="34" charset="0"/>
              </a:rPr>
              <a:t>yourCar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 = Car(0, "white", "S-class</a:t>
            </a:r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")</a:t>
            </a:r>
          </a:p>
          <a:p>
            <a:pPr latinLnBrk="1"/>
            <a:endParaRPr lang="en-US" altLang="ko-K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endParaRPr lang="en-US" altLang="ko-K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endParaRPr lang="en-US" altLang="ko-K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400" dirty="0" err="1">
                <a:latin typeface="Arial" panose="020B0604020202020204" pitchFamily="34" charset="0"/>
                <a:cs typeface="Arial" panose="020B0604020202020204" pitchFamily="34" charset="0"/>
              </a:rPr>
              <a:t>myCar.drive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  <a:p>
            <a:pPr latinLnBrk="1"/>
            <a:r>
              <a:rPr lang="en-US" altLang="ko-KR" sz="1400" dirty="0" err="1">
                <a:latin typeface="Arial" panose="020B0604020202020204" pitchFamily="34" charset="0"/>
                <a:cs typeface="Arial" panose="020B0604020202020204" pitchFamily="34" charset="0"/>
              </a:rPr>
              <a:t>yourCar.drive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  <a:p>
            <a:pPr latinLnBrk="1"/>
            <a:endParaRPr lang="en-US" altLang="ko-K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84632" y="4546206"/>
            <a:ext cx="612476" cy="2329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1524084" y="2805022"/>
            <a:ext cx="612476" cy="2329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065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 latinLnBrk="1"/>
            <a:r>
              <a:rPr lang="en-US" altLang="ko-KR" dirty="0" smtClean="0"/>
              <a:t>Lab: </a:t>
            </a:r>
            <a:r>
              <a:rPr lang="ko-KR" altLang="en-US" dirty="0" err="1">
                <a:effectLst/>
              </a:rPr>
              <a:t>터틀</a:t>
            </a:r>
            <a:r>
              <a:rPr lang="ko-KR" altLang="en-US" dirty="0">
                <a:effectLst/>
              </a:rPr>
              <a:t> 그래픽을 </a:t>
            </a:r>
            <a:r>
              <a:rPr lang="ko-KR" altLang="en-US" dirty="0" err="1">
                <a:effectLst/>
              </a:rPr>
              <a:t>다시보자</a:t>
            </a:r>
            <a:r>
              <a:rPr lang="en-US" altLang="ko-KR" dirty="0">
                <a:effectLst/>
              </a:rPr>
              <a:t>.</a:t>
            </a:r>
            <a:endParaRPr lang="ko-KR" altLang="en-US" dirty="0">
              <a:effectLst/>
            </a:endParaRPr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ko-KR" altLang="en-US" sz="2000" dirty="0" err="1"/>
              <a:t>터틀</a:t>
            </a:r>
            <a:r>
              <a:rPr lang="ko-KR" altLang="en-US" sz="2000" dirty="0"/>
              <a:t> 그래픽에서 각각의 거북이가 객체라는 것을 알았다</a:t>
            </a:r>
            <a:r>
              <a:rPr lang="en-US" altLang="ko-KR" sz="2000" dirty="0"/>
              <a:t>. </a:t>
            </a:r>
            <a:r>
              <a:rPr lang="ko-KR" altLang="en-US" sz="2000" dirty="0"/>
              <a:t>거북이 객체를 여러 개 생성하여서 서로 다르게 </a:t>
            </a:r>
            <a:r>
              <a:rPr lang="ko-KR" altLang="en-US" sz="2000" dirty="0" err="1"/>
              <a:t>반복해보자</a:t>
            </a:r>
            <a:r>
              <a:rPr lang="en-US" altLang="ko-KR" sz="2000" dirty="0"/>
              <a:t>. </a:t>
            </a:r>
            <a:endParaRPr lang="ko-KR" altLang="en-US" sz="2000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0191" y="153510"/>
            <a:ext cx="1107799" cy="989490"/>
          </a:xfrm>
          <a:prstGeom prst="rect">
            <a:avLst/>
          </a:prstGeom>
        </p:spPr>
      </p:pic>
      <p:pic>
        <p:nvPicPr>
          <p:cNvPr id="1025" name="_x442312304" descr="EMB00001bd85f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"/>
          <a:stretch>
            <a:fillRect/>
          </a:stretch>
        </p:blipFill>
        <p:spPr bwMode="auto">
          <a:xfrm>
            <a:off x="2096219" y="2674189"/>
            <a:ext cx="3761117" cy="361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17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Solution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0349" y="931654"/>
            <a:ext cx="8229600" cy="5667554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Century Schoolbook" panose="02040604050505020304" pitchFamily="18" charset="0"/>
                <a:ea typeface="굴림" panose="020B0600000101010101" pitchFamily="50" charset="-127"/>
                <a:cs typeface="Consolas" panose="020B0609020204030204" pitchFamily="49" charset="0"/>
              </a:defRPr>
            </a:lvl1pPr>
          </a:lstStyle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from turtle import *    # turtle 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모듈에서 모든 것을 불러온다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atinLnBrk="1"/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t1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= Turtle()         # 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거북이 객체를 생성한다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t1.shape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("circle")</a:t>
            </a:r>
          </a:p>
          <a:p>
            <a:pPr latinLnBrk="1"/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t2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= Turtle()         # 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거북이 객체를 생성한다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t2.shape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("turtle")</a:t>
            </a:r>
          </a:p>
          <a:p>
            <a:pPr latinLnBrk="1"/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t3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= Turtle()         # 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거북이 객체를 생성한다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t3.shape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("square")</a:t>
            </a:r>
          </a:p>
          <a:p>
            <a:pPr latinLnBrk="1"/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t1.penup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()		# 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펜을 든다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t2.penup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t1.goto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(0, 100)	# 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거북이를 이동한다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t2.goto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(0, 50)</a:t>
            </a: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t1.pendown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()		# 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펜을 내린다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t2.pendown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  <a:p>
            <a:pPr latinLnBrk="1"/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while True: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t1.circle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(100)	# 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원을 그린다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t2.circle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(150)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t3.circle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(200)</a:t>
            </a:r>
          </a:p>
        </p:txBody>
      </p:sp>
    </p:spTree>
    <p:extLst>
      <p:ext uri="{BB962C8B-B14F-4D97-AF65-F5344CB8AC3E}">
        <p14:creationId xmlns:p14="http://schemas.microsoft.com/office/powerpoint/2010/main" val="55953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 latinLnBrk="1"/>
            <a:r>
              <a:rPr lang="en-US" altLang="ko-KR" dirty="0">
                <a:effectLst/>
              </a:rPr>
              <a:t>Car </a:t>
            </a:r>
            <a:r>
              <a:rPr lang="ko-KR" altLang="en-US" dirty="0">
                <a:effectLst/>
              </a:rPr>
              <a:t>클래스 </a:t>
            </a:r>
            <a:r>
              <a:rPr lang="en-US" altLang="ko-KR" dirty="0">
                <a:effectLst/>
              </a:rPr>
              <a:t>+ Turtle </a:t>
            </a:r>
            <a:r>
              <a:rPr lang="ko-KR" altLang="en-US" dirty="0">
                <a:effectLst/>
              </a:rPr>
              <a:t>클래스</a:t>
            </a:r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ko-KR" altLang="en-US" dirty="0" err="1" smtClean="0"/>
              <a:t>터틀</a:t>
            </a:r>
            <a:r>
              <a:rPr lang="ko-KR" altLang="en-US" dirty="0" smtClean="0"/>
              <a:t> </a:t>
            </a:r>
            <a:r>
              <a:rPr lang="ko-KR" altLang="en-US" dirty="0"/>
              <a:t>그래픽을 사용하여서 화면에 자동차를 그리고 움직여 보자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pic>
        <p:nvPicPr>
          <p:cNvPr id="2049" name="_x442310624" descr="EMB00001bd85f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690" y="2467154"/>
            <a:ext cx="4666890" cy="350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40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0349" y="1502874"/>
            <a:ext cx="8229600" cy="5096333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Century Schoolbook" panose="02040604050505020304" pitchFamily="18" charset="0"/>
                <a:ea typeface="굴림" panose="020B0600000101010101" pitchFamily="50" charset="-127"/>
                <a:cs typeface="Consolas" panose="020B0609020204030204" pitchFamily="49" charset="0"/>
              </a:defRPr>
            </a:lvl1pPr>
          </a:lstStyle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from turtle import *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class Car: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def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__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init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__(self, speed, color, model):</a:t>
            </a:r>
          </a:p>
          <a:p>
            <a:pPr latinLnBrk="1"/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self.speed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= speed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self.color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= color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self.model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= model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self.turtle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= Turtle()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self.turtle.shape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("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car.gif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")</a:t>
            </a:r>
          </a:p>
          <a:p>
            <a:pPr latinLnBrk="1"/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def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drive(self):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self.turtle.forward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self.speed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atinLnBrk="1"/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def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left_turn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(self):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self.turtle.left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(90)</a:t>
            </a:r>
          </a:p>
          <a:p>
            <a:pPr latinLnBrk="1"/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register_shape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("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car.gif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")</a:t>
            </a: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myCar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= Car(200, "red", "E-class")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in range(100):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myCar.drive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myCar.left_turn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18341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 latinLnBrk="1"/>
            <a:r>
              <a:rPr lang="en-US" altLang="ko-KR" dirty="0" smtClean="0"/>
              <a:t>Lab: </a:t>
            </a:r>
            <a:r>
              <a:rPr lang="en-US" altLang="ko-KR" dirty="0">
                <a:effectLst/>
              </a:rPr>
              <a:t>Ball </a:t>
            </a:r>
            <a:r>
              <a:rPr lang="ko-KR" altLang="en-US" dirty="0">
                <a:effectLst/>
              </a:rPr>
              <a:t>클래스</a:t>
            </a:r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ko-KR" altLang="en-US" sz="2000" dirty="0"/>
              <a:t>컴퓨터 게임에서 많이 등장하는 것이 공을 나타내는 </a:t>
            </a:r>
            <a:r>
              <a:rPr lang="en-US" altLang="ko-KR" sz="2000" dirty="0"/>
              <a:t>Ball </a:t>
            </a:r>
            <a:r>
              <a:rPr lang="ko-KR" altLang="en-US" sz="2000" dirty="0"/>
              <a:t>클래스이다</a:t>
            </a:r>
            <a:r>
              <a:rPr lang="en-US" altLang="ko-KR" sz="2000" dirty="0"/>
              <a:t>. Ball </a:t>
            </a:r>
            <a:r>
              <a:rPr lang="ko-KR" altLang="en-US" sz="2000" dirty="0"/>
              <a:t>클래스의 속성과 </a:t>
            </a:r>
            <a:r>
              <a:rPr lang="ko-KR" altLang="en-US" sz="2000" dirty="0" err="1"/>
              <a:t>메소드를</a:t>
            </a:r>
            <a:r>
              <a:rPr lang="ko-KR" altLang="en-US" sz="2000" dirty="0"/>
              <a:t> </a:t>
            </a:r>
            <a:r>
              <a:rPr lang="ko-KR" altLang="en-US" sz="2000" dirty="0" err="1"/>
              <a:t>생각해보자</a:t>
            </a:r>
            <a:r>
              <a:rPr lang="en-US" altLang="ko-KR" sz="2000" dirty="0"/>
              <a:t>. </a:t>
            </a:r>
            <a:endParaRPr lang="ko-KR" altLang="en-US" sz="2000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4100" y="216884"/>
            <a:ext cx="1107799" cy="989490"/>
          </a:xfrm>
          <a:prstGeom prst="rect">
            <a:avLst/>
          </a:prstGeom>
        </p:spPr>
      </p:pic>
      <p:pic>
        <p:nvPicPr>
          <p:cNvPr id="3073" name="_x442313184" descr="EMB00001bd85f0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012" y="2631057"/>
            <a:ext cx="3062377" cy="263633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93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이번 장에서 만들 프로그램</a:t>
            </a:r>
            <a:endParaRPr lang="ko-KR" alt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07764" y="1509077"/>
            <a:ext cx="7566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(1) </a:t>
            </a: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자동차를 나타내는 클래스를 정의하고 사용해본다</a:t>
            </a: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  <a:endParaRPr lang="ko-KR" altLang="en-US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2462" y="3871660"/>
            <a:ext cx="7437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(2) </a:t>
            </a: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공을 나타내는 </a:t>
            </a: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Ball </a:t>
            </a: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클래스를 정의하고 사용해본다</a:t>
            </a: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  <a:endParaRPr lang="ko-KR" altLang="en-US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atinLnBrk="1"/>
            <a:endParaRPr lang="ko-KR" altLang="en-US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835" y="1941487"/>
            <a:ext cx="2766134" cy="1977786"/>
          </a:xfrm>
          <a:prstGeom prst="rect">
            <a:avLst/>
          </a:prstGeom>
        </p:spPr>
      </p:pic>
      <p:pic>
        <p:nvPicPr>
          <p:cNvPr id="1025" name="_x375246984" descr="EMB0000480c3c4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818" y="4517991"/>
            <a:ext cx="2166457" cy="186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71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Ball</a:t>
            </a:r>
            <a:r>
              <a:rPr lang="ko-KR" altLang="en-US" dirty="0" smtClean="0"/>
              <a:t>의 속성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fontAlgn="base"/>
            <a:r>
              <a:rPr lang="ko-KR" altLang="en-US" dirty="0"/>
              <a:t>공의 위치</a:t>
            </a:r>
            <a:r>
              <a:rPr lang="en-US" altLang="ko-KR" dirty="0"/>
              <a:t>(x, y)</a:t>
            </a:r>
            <a:endParaRPr lang="ko-KR" altLang="en-US" dirty="0"/>
          </a:p>
          <a:p>
            <a:pPr lvl="0" fontAlgn="base"/>
            <a:r>
              <a:rPr lang="ko-KR" altLang="en-US" dirty="0"/>
              <a:t>공의 색상</a:t>
            </a:r>
            <a:r>
              <a:rPr lang="en-US" altLang="ko-KR" dirty="0"/>
              <a:t>(color)</a:t>
            </a:r>
            <a:endParaRPr lang="ko-KR" altLang="en-US" dirty="0"/>
          </a:p>
          <a:p>
            <a:pPr lvl="0" fontAlgn="base"/>
            <a:r>
              <a:rPr lang="ko-KR" altLang="en-US" dirty="0"/>
              <a:t>공의 속도</a:t>
            </a:r>
            <a:r>
              <a:rPr lang="en-US" altLang="ko-KR" dirty="0"/>
              <a:t>(</a:t>
            </a:r>
            <a:r>
              <a:rPr lang="en-US" altLang="ko-KR" dirty="0" err="1"/>
              <a:t>xspeed</a:t>
            </a:r>
            <a:r>
              <a:rPr lang="en-US" altLang="ko-KR" dirty="0"/>
              <a:t>, </a:t>
            </a:r>
            <a:r>
              <a:rPr lang="en-US" altLang="ko-KR" dirty="0" err="1"/>
              <a:t>yspeed</a:t>
            </a:r>
            <a:r>
              <a:rPr lang="en-US" altLang="ko-KR" dirty="0"/>
              <a:t>)</a:t>
            </a:r>
            <a:endParaRPr lang="ko-KR" altLang="en-US" dirty="0"/>
          </a:p>
          <a:p>
            <a:pPr lvl="0" fontAlgn="base"/>
            <a:r>
              <a:rPr lang="ko-KR" altLang="en-US" dirty="0"/>
              <a:t>공의 크기</a:t>
            </a:r>
            <a:r>
              <a:rPr lang="en-US" altLang="ko-KR" dirty="0"/>
              <a:t>(size)</a:t>
            </a:r>
            <a:endParaRPr lang="ko-KR" altLang="en-US" dirty="0"/>
          </a:p>
          <a:p>
            <a:pPr lvl="0" fontAlgn="base"/>
            <a:r>
              <a:rPr lang="ko-KR" altLang="en-US" dirty="0"/>
              <a:t>공을 움직이는 </a:t>
            </a:r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  <a:r>
              <a:rPr lang="en-US" altLang="ko-KR" dirty="0"/>
              <a:t>move()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22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Solution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0349" y="1595888"/>
            <a:ext cx="8229600" cy="4278701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Century Schoolbook" panose="02040604050505020304" pitchFamily="18" charset="0"/>
                <a:ea typeface="굴림" panose="020B0600000101010101" pitchFamily="50" charset="-127"/>
                <a:cs typeface="Consolas" panose="020B0609020204030204" pitchFamily="49" charset="0"/>
              </a:defRPr>
            </a:lvl1pPr>
          </a:lstStyle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from turtle import *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class Ball: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def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__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init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__(self, color, size, speed):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    # 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공의 위치 </a:t>
            </a:r>
          </a:p>
          <a:p>
            <a:pPr latinLnBrk="1"/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self.x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= 0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self.y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= 0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    # 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공의 속도 벡터</a:t>
            </a:r>
          </a:p>
          <a:p>
            <a:pPr latinLnBrk="1"/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self.xspeed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= speed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self.yspeed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= speed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    # 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공의 크기</a:t>
            </a:r>
          </a:p>
          <a:p>
            <a:pPr latinLnBrk="1"/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self.size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= size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    # 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공의 색상</a:t>
            </a:r>
          </a:p>
          <a:p>
            <a:pPr latinLnBrk="1"/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self.color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= color</a:t>
            </a:r>
          </a:p>
        </p:txBody>
      </p:sp>
    </p:spTree>
    <p:extLst>
      <p:ext uri="{BB962C8B-B14F-4D97-AF65-F5344CB8AC3E}">
        <p14:creationId xmlns:p14="http://schemas.microsoft.com/office/powerpoint/2010/main" val="335943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Solution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0349" y="1595888"/>
            <a:ext cx="8229600" cy="4278701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Century Schoolbook" panose="02040604050505020304" pitchFamily="18" charset="0"/>
                <a:ea typeface="굴림" panose="020B0600000101010101" pitchFamily="50" charset="-127"/>
                <a:cs typeface="Consolas" panose="020B0609020204030204" pitchFamily="49" charset="0"/>
              </a:defRPr>
            </a:lvl1pPr>
          </a:lstStyle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self.turtle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= Turtle()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self.turtle.shape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("circle")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self.turtle.color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(color, color)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self.turtle.resizemode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("user")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self.turtle.shapesize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(size, size, 10)</a:t>
            </a:r>
          </a:p>
          <a:p>
            <a:pPr latinLnBrk="1"/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# </a:t>
            </a:r>
            <a:r>
              <a:rPr lang="ko-KR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메소드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정의 </a:t>
            </a:r>
          </a:p>
          <a:p>
            <a:pPr latinLnBrk="1"/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def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move(self):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self.x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+=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self.xspeed</a:t>
            </a:r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self.y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+=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self.yspeed</a:t>
            </a:r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self.turtle.goto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self.x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self.y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ball = Ball("red", 2, 1)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in range(100):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ball.move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127274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상속이란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상속은 클래스를 정의할 때 부모 클래스를 지정하는 것이다</a:t>
            </a:r>
            <a:r>
              <a:rPr lang="en-US" altLang="ko-KR" dirty="0"/>
              <a:t>. </a:t>
            </a:r>
            <a:r>
              <a:rPr lang="ko-KR" altLang="en-US" dirty="0"/>
              <a:t>자식 클래스는 부모 클래스의 </a:t>
            </a:r>
            <a:r>
              <a:rPr lang="ko-KR" altLang="en-US" dirty="0" err="1"/>
              <a:t>메소드와</a:t>
            </a:r>
            <a:r>
              <a:rPr lang="ko-KR" altLang="en-US" dirty="0"/>
              <a:t> 변수들을 사용할 수 있다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723" y="2820838"/>
            <a:ext cx="5980690" cy="339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017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MyTurtle</a:t>
            </a:r>
            <a:r>
              <a:rPr lang="en-US" altLang="ko-KR" dirty="0" smtClean="0"/>
              <a:t> </a:t>
            </a:r>
            <a:r>
              <a:rPr lang="ko-KR" altLang="en-US" dirty="0" smtClean="0"/>
              <a:t>클래스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45475" y="1397481"/>
            <a:ext cx="8229600" cy="2881221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Century Schoolbook" panose="02040604050505020304" pitchFamily="18" charset="0"/>
                <a:ea typeface="굴림" panose="020B0600000101010101" pitchFamily="50" charset="-127"/>
                <a:cs typeface="Consolas" panose="020B0609020204030204" pitchFamily="49" charset="0"/>
              </a:defRPr>
            </a:lvl1pPr>
          </a:lstStyle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from turtle import *    # turtle 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모듈에서 모든 것을 불러온다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atinLnBrk="1"/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class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MyTurtle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(Turtle):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def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glow(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self,x,y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self.fillcolor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("red")</a:t>
            </a:r>
          </a:p>
          <a:p>
            <a:pPr latinLnBrk="1"/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turtle =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MyTurtle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turtle.shape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("turtle")</a:t>
            </a: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turtle.onclick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turtle.glow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)     # 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거북이를 클릭하면 색상이 빨강색으로 변경된</a:t>
            </a:r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1" name="_x442311424" descr="EMB00001bd85f1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595" y="4501760"/>
            <a:ext cx="2624097" cy="193354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06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이번 장에서 배운 것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>
          <a:xfrm>
            <a:off x="795478" y="1911127"/>
            <a:ext cx="7011427" cy="4037163"/>
          </a:xfrm>
        </p:spPr>
        <p:txBody>
          <a:bodyPr>
            <a:normAutofit/>
          </a:bodyPr>
          <a:lstStyle/>
          <a:p>
            <a:pPr lvl="0"/>
            <a:r>
              <a:rPr lang="ko-KR" altLang="en-US" sz="2000" i="1" dirty="0">
                <a:solidFill>
                  <a:srgbClr val="FFFF00"/>
                </a:solidFill>
              </a:rPr>
              <a:t>클래스는 속성과 동작으로 이루어진다</a:t>
            </a:r>
            <a:r>
              <a:rPr lang="en-US" altLang="ko-KR" sz="2000" i="1" dirty="0">
                <a:solidFill>
                  <a:srgbClr val="FFFF00"/>
                </a:solidFill>
              </a:rPr>
              <a:t>. </a:t>
            </a:r>
            <a:r>
              <a:rPr lang="ko-KR" altLang="en-US" sz="2000" i="1" dirty="0">
                <a:solidFill>
                  <a:srgbClr val="FFFF00"/>
                </a:solidFill>
              </a:rPr>
              <a:t>속성은 </a:t>
            </a:r>
            <a:r>
              <a:rPr lang="ko-KR" altLang="en-US" sz="2000" i="1" dirty="0" err="1">
                <a:solidFill>
                  <a:srgbClr val="FFFF00"/>
                </a:solidFill>
              </a:rPr>
              <a:t>인스턴스</a:t>
            </a:r>
            <a:r>
              <a:rPr lang="ko-KR" altLang="en-US" sz="2000" i="1" dirty="0">
                <a:solidFill>
                  <a:srgbClr val="FFFF00"/>
                </a:solidFill>
              </a:rPr>
              <a:t> 변수로 표현되고 동작은 </a:t>
            </a:r>
            <a:r>
              <a:rPr lang="ko-KR" altLang="en-US" sz="2000" i="1" dirty="0" err="1">
                <a:solidFill>
                  <a:srgbClr val="FFFF00"/>
                </a:solidFill>
              </a:rPr>
              <a:t>메소드로</a:t>
            </a:r>
            <a:r>
              <a:rPr lang="ko-KR" altLang="en-US" sz="2000" i="1" dirty="0">
                <a:solidFill>
                  <a:srgbClr val="FFFF00"/>
                </a:solidFill>
              </a:rPr>
              <a:t> 표현된다</a:t>
            </a:r>
            <a:r>
              <a:rPr lang="en-US" altLang="ko-KR" sz="2000" i="1" dirty="0">
                <a:solidFill>
                  <a:srgbClr val="FFFF00"/>
                </a:solidFill>
              </a:rPr>
              <a:t>.</a:t>
            </a:r>
            <a:endParaRPr lang="ko-KR" altLang="en-US" sz="2000" i="1" dirty="0">
              <a:solidFill>
                <a:srgbClr val="FFFF00"/>
              </a:solidFill>
            </a:endParaRPr>
          </a:p>
          <a:p>
            <a:pPr lvl="0"/>
            <a:r>
              <a:rPr lang="ko-KR" altLang="en-US" sz="2000" i="1" dirty="0">
                <a:solidFill>
                  <a:srgbClr val="FFFF00"/>
                </a:solidFill>
              </a:rPr>
              <a:t>객체를 생성하려면 </a:t>
            </a:r>
            <a:r>
              <a:rPr lang="ko-KR" altLang="en-US" sz="2000" i="1" dirty="0" err="1">
                <a:solidFill>
                  <a:srgbClr val="FFFF00"/>
                </a:solidFill>
              </a:rPr>
              <a:t>생성자</a:t>
            </a:r>
            <a:r>
              <a:rPr lang="ko-KR" altLang="en-US" sz="2000" i="1" dirty="0">
                <a:solidFill>
                  <a:srgbClr val="FFFF00"/>
                </a:solidFill>
              </a:rPr>
              <a:t> </a:t>
            </a:r>
            <a:r>
              <a:rPr lang="ko-KR" altLang="en-US" sz="2000" i="1" dirty="0" err="1">
                <a:solidFill>
                  <a:srgbClr val="FFFF00"/>
                </a:solidFill>
              </a:rPr>
              <a:t>메소드를</a:t>
            </a:r>
            <a:r>
              <a:rPr lang="ko-KR" altLang="en-US" sz="2000" i="1" dirty="0">
                <a:solidFill>
                  <a:srgbClr val="FFFF00"/>
                </a:solidFill>
              </a:rPr>
              <a:t> 호출한다</a:t>
            </a:r>
            <a:r>
              <a:rPr lang="en-US" altLang="ko-KR" sz="2000" i="1" dirty="0">
                <a:solidFill>
                  <a:srgbClr val="FFFF00"/>
                </a:solidFill>
              </a:rPr>
              <a:t>. </a:t>
            </a:r>
            <a:r>
              <a:rPr lang="ko-KR" altLang="en-US" sz="2000" i="1" dirty="0" err="1">
                <a:solidFill>
                  <a:srgbClr val="FFFF00"/>
                </a:solidFill>
              </a:rPr>
              <a:t>생성자</a:t>
            </a:r>
            <a:r>
              <a:rPr lang="ko-KR" altLang="en-US" sz="2000" i="1" dirty="0">
                <a:solidFill>
                  <a:srgbClr val="FFFF00"/>
                </a:solidFill>
              </a:rPr>
              <a:t> </a:t>
            </a:r>
            <a:r>
              <a:rPr lang="ko-KR" altLang="en-US" sz="2000" i="1" dirty="0" err="1">
                <a:solidFill>
                  <a:srgbClr val="FFFF00"/>
                </a:solidFill>
              </a:rPr>
              <a:t>메소드는</a:t>
            </a:r>
            <a:r>
              <a:rPr lang="ko-KR" altLang="en-US" sz="2000" i="1" dirty="0">
                <a:solidFill>
                  <a:srgbClr val="FFFF00"/>
                </a:solidFill>
              </a:rPr>
              <a:t> </a:t>
            </a:r>
            <a:r>
              <a:rPr lang="en-US" altLang="ko-KR" sz="2000" i="1" dirty="0">
                <a:solidFill>
                  <a:srgbClr val="FFFF00"/>
                </a:solidFill>
              </a:rPr>
              <a:t>__</a:t>
            </a:r>
            <a:r>
              <a:rPr lang="en-US" altLang="ko-KR" sz="2000" i="1" dirty="0" err="1">
                <a:solidFill>
                  <a:srgbClr val="FFFF00"/>
                </a:solidFill>
              </a:rPr>
              <a:t>init</a:t>
            </a:r>
            <a:r>
              <a:rPr lang="en-US" altLang="ko-KR" sz="2000" i="1" dirty="0">
                <a:solidFill>
                  <a:srgbClr val="FFFF00"/>
                </a:solidFill>
              </a:rPr>
              <a:t>__() </a:t>
            </a:r>
            <a:r>
              <a:rPr lang="ko-KR" altLang="en-US" sz="2000" i="1" dirty="0">
                <a:solidFill>
                  <a:srgbClr val="FFFF00"/>
                </a:solidFill>
              </a:rPr>
              <a:t>이름의 </a:t>
            </a:r>
            <a:r>
              <a:rPr lang="ko-KR" altLang="en-US" sz="2000" i="1" dirty="0" err="1">
                <a:solidFill>
                  <a:srgbClr val="FFFF00"/>
                </a:solidFill>
              </a:rPr>
              <a:t>메소드이다</a:t>
            </a:r>
            <a:r>
              <a:rPr lang="en-US" altLang="ko-KR" sz="2000" i="1" dirty="0">
                <a:solidFill>
                  <a:srgbClr val="FFFF00"/>
                </a:solidFill>
              </a:rPr>
              <a:t>. </a:t>
            </a:r>
            <a:endParaRPr lang="ko-KR" altLang="en-US" sz="2000" i="1" dirty="0">
              <a:solidFill>
                <a:srgbClr val="FFFF00"/>
              </a:solidFill>
            </a:endParaRPr>
          </a:p>
          <a:p>
            <a:pPr lvl="0"/>
            <a:r>
              <a:rPr lang="ko-KR" altLang="en-US" sz="2000" i="1" dirty="0" err="1">
                <a:solidFill>
                  <a:srgbClr val="FFFF00"/>
                </a:solidFill>
              </a:rPr>
              <a:t>인스턴스</a:t>
            </a:r>
            <a:r>
              <a:rPr lang="ko-KR" altLang="en-US" sz="2000" i="1" dirty="0">
                <a:solidFill>
                  <a:srgbClr val="FFFF00"/>
                </a:solidFill>
              </a:rPr>
              <a:t> 변수를 정의하려면 </a:t>
            </a:r>
            <a:r>
              <a:rPr lang="ko-KR" altLang="en-US" sz="2000" i="1" dirty="0" err="1">
                <a:solidFill>
                  <a:srgbClr val="FFFF00"/>
                </a:solidFill>
              </a:rPr>
              <a:t>생성자</a:t>
            </a:r>
            <a:r>
              <a:rPr lang="ko-KR" altLang="en-US" sz="2000" i="1" dirty="0">
                <a:solidFill>
                  <a:srgbClr val="FFFF00"/>
                </a:solidFill>
              </a:rPr>
              <a:t> </a:t>
            </a:r>
            <a:r>
              <a:rPr lang="ko-KR" altLang="en-US" sz="2000" i="1" dirty="0" err="1">
                <a:solidFill>
                  <a:srgbClr val="FFFF00"/>
                </a:solidFill>
              </a:rPr>
              <a:t>메소드</a:t>
            </a:r>
            <a:r>
              <a:rPr lang="ko-KR" altLang="en-US" sz="2000" i="1" dirty="0">
                <a:solidFill>
                  <a:srgbClr val="FFFF00"/>
                </a:solidFill>
              </a:rPr>
              <a:t> 안에서 </a:t>
            </a:r>
            <a:r>
              <a:rPr lang="en-US" altLang="ko-KR" sz="2000" i="1" dirty="0">
                <a:solidFill>
                  <a:srgbClr val="FFFF00"/>
                </a:solidFill>
              </a:rPr>
              <a:t>self.</a:t>
            </a:r>
            <a:r>
              <a:rPr lang="ko-KR" altLang="en-US" sz="2000" i="1" dirty="0" err="1">
                <a:solidFill>
                  <a:srgbClr val="FFFF00"/>
                </a:solidFill>
              </a:rPr>
              <a:t>변수이름</a:t>
            </a:r>
            <a:r>
              <a:rPr lang="ko-KR" altLang="en-US" sz="2000" i="1" dirty="0">
                <a:solidFill>
                  <a:srgbClr val="FFFF00"/>
                </a:solidFill>
              </a:rPr>
              <a:t> 과 같이 생성한다</a:t>
            </a:r>
            <a:r>
              <a:rPr lang="en-US" altLang="ko-KR" sz="2000" i="1" dirty="0">
                <a:solidFill>
                  <a:srgbClr val="FFFF00"/>
                </a:solidFill>
              </a:rPr>
              <a:t>. </a:t>
            </a:r>
            <a:endParaRPr lang="ko-KR" altLang="en-US" sz="2000" i="1" dirty="0">
              <a:solidFill>
                <a:srgbClr val="FFFF00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28218" y="1761612"/>
            <a:ext cx="8437830" cy="4291343"/>
          </a:xfrm>
          <a:prstGeom prst="rect">
            <a:avLst/>
          </a:prstGeom>
          <a:solidFill>
            <a:srgbClr val="008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904" y="5356445"/>
            <a:ext cx="1542003" cy="139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60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371475"/>
            <a:ext cx="7623175" cy="571500"/>
          </a:xfrm>
        </p:spPr>
        <p:txBody>
          <a:bodyPr>
            <a:normAutofit fontScale="90000"/>
          </a:bodyPr>
          <a:lstStyle/>
          <a:p>
            <a:r>
              <a:rPr lang="en-US" altLang="ko-KR" sz="3600"/>
              <a:t>Q &amp; A</a:t>
            </a:r>
          </a:p>
        </p:txBody>
      </p:sp>
      <p:pic>
        <p:nvPicPr>
          <p:cNvPr id="457732" name="Picture 4" descr="MCj0416502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536" y="2467423"/>
            <a:ext cx="1706562" cy="16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그림 73" descr="Male Teacher Cartoon Free Stock Photo - Public Domain Pictur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215" y="1974162"/>
            <a:ext cx="3668245" cy="261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9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객체 지향 프로그래밍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객체</a:t>
            </a:r>
            <a:r>
              <a:rPr lang="en-US" altLang="ko-KR" dirty="0"/>
              <a:t>(object)</a:t>
            </a:r>
            <a:r>
              <a:rPr lang="ko-KR" altLang="en-US" dirty="0"/>
              <a:t>는 함수와 변수를 하나의 단위로 묶 을 수 있는 방법이다</a:t>
            </a:r>
            <a:r>
              <a:rPr lang="en-US" altLang="ko-KR" dirty="0"/>
              <a:t>. </a:t>
            </a:r>
            <a:r>
              <a:rPr lang="ko-KR" altLang="en-US" dirty="0" smtClean="0"/>
              <a:t>이러한 </a:t>
            </a:r>
            <a:r>
              <a:rPr lang="ko-KR" altLang="en-US" dirty="0"/>
              <a:t>프로그래밍 방식을 객체지향</a:t>
            </a:r>
            <a:r>
              <a:rPr lang="en-US" altLang="ko-KR" dirty="0"/>
              <a:t>(object-oriented)</a:t>
            </a:r>
            <a:r>
              <a:rPr lang="ko-KR" altLang="en-US" dirty="0"/>
              <a:t>이라고 한다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669" y="2988446"/>
            <a:ext cx="531495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7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객체들 사이의 상호작용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 텔레비전 </a:t>
            </a:r>
            <a:r>
              <a:rPr lang="ko-KR" altLang="en-US" dirty="0" err="1"/>
              <a:t>리모콘은</a:t>
            </a:r>
            <a:r>
              <a:rPr lang="ko-KR" altLang="en-US" dirty="0"/>
              <a:t> 모두 특정한 기능을 수행하는 객체라고 생각할 수 있고 텔레비전과 </a:t>
            </a:r>
            <a:r>
              <a:rPr lang="ko-KR" altLang="en-US" dirty="0" err="1"/>
              <a:t>리모콘은</a:t>
            </a:r>
            <a:r>
              <a:rPr lang="ko-KR" altLang="en-US" dirty="0"/>
              <a:t> 메시지 </a:t>
            </a:r>
            <a:r>
              <a:rPr lang="ko-KR" altLang="en-US" dirty="0" err="1"/>
              <a:t>를</a:t>
            </a:r>
            <a:r>
              <a:rPr lang="ko-KR" altLang="en-US" dirty="0"/>
              <a:t> 통하여 서로 상호 작용하고 있다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043" y="3255099"/>
            <a:ext cx="3857625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31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객체란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객체는 </a:t>
            </a:r>
            <a:r>
              <a:rPr lang="ko-KR" altLang="en-US" dirty="0"/>
              <a:t>하나의 물건이라고 생각하면 된다</a:t>
            </a:r>
            <a:r>
              <a:rPr lang="en-US" altLang="ko-KR" dirty="0"/>
              <a:t>. </a:t>
            </a:r>
            <a:r>
              <a:rPr lang="ko-KR" altLang="en-US" dirty="0" smtClean="0"/>
              <a:t>객체는 속성</a:t>
            </a:r>
            <a:r>
              <a:rPr lang="en-US" altLang="ko-KR" dirty="0"/>
              <a:t>(attribute</a:t>
            </a:r>
            <a:r>
              <a:rPr lang="en-US" altLang="ko-KR" dirty="0" smtClean="0"/>
              <a:t>)</a:t>
            </a:r>
            <a:r>
              <a:rPr lang="ko-KR" altLang="en-US" dirty="0" smtClean="0"/>
              <a:t>과 동작</a:t>
            </a:r>
            <a:r>
              <a:rPr lang="en-US" altLang="ko-KR" dirty="0"/>
              <a:t>(action</a:t>
            </a:r>
            <a:r>
              <a:rPr lang="en-US" altLang="ko-KR" dirty="0" smtClean="0"/>
              <a:t>)</a:t>
            </a:r>
            <a:r>
              <a:rPr lang="ko-KR" altLang="en-US" dirty="0" smtClean="0"/>
              <a:t>을 가지고 있다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630" y="2671531"/>
            <a:ext cx="415290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61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거북이도 객체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터틀</a:t>
            </a:r>
            <a:r>
              <a:rPr lang="ko-KR" altLang="en-US" dirty="0" smtClean="0"/>
              <a:t> 그래픽에서 </a:t>
            </a:r>
            <a:r>
              <a:rPr lang="ko-KR" altLang="en-US" dirty="0"/>
              <a:t>거북이가 바로 </a:t>
            </a:r>
            <a:r>
              <a:rPr lang="ko-KR" altLang="en-US" dirty="0" smtClean="0"/>
              <a:t>객체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9587" y="2181885"/>
            <a:ext cx="8229600" cy="2329457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Century Schoolbook" panose="02040604050505020304" pitchFamily="18" charset="0"/>
                <a:ea typeface="굴림" panose="020B0600000101010101" pitchFamily="50" charset="-127"/>
                <a:cs typeface="Consolas" panose="020B0609020204030204" pitchFamily="49" charset="0"/>
              </a:defRPr>
            </a:lvl1pPr>
          </a:lstStyle>
          <a:p>
            <a:pPr latinLnBrk="1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from turtle import *    # turtle 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모듈에서 모든 것을 </a:t>
            </a:r>
            <a:r>
              <a:rPr lang="ko-KR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불러올것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alex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= Turtle()         # 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거북이 객체를 생성한다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atinLnBrk="1"/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alex.forward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(100)        # forward()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는 거북이 객체의 </a:t>
            </a:r>
            <a:r>
              <a:rPr lang="ko-KR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메소드이다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atinLnBrk="1"/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alex.left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(90)           # left()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는 거북이 객체의 </a:t>
            </a:r>
            <a:r>
              <a:rPr lang="ko-KR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메소드이다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atinLnBrk="1"/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alex.forward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(200)        # forward()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는 거북이 객체의 </a:t>
            </a:r>
            <a:r>
              <a:rPr lang="ko-KR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메소드이다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025" name="_x179683496" descr="EMB000079e40cb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607" y="4209861"/>
            <a:ext cx="1429953" cy="250069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827" y="5167155"/>
            <a:ext cx="1755664" cy="133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모서리가 둥근 사각형 설명선 6"/>
          <p:cNvSpPr/>
          <p:nvPr/>
        </p:nvSpPr>
        <p:spPr>
          <a:xfrm>
            <a:off x="5866646" y="4209861"/>
            <a:ext cx="2589291" cy="841973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저도 객체였지요</a:t>
            </a:r>
            <a:r>
              <a:rPr lang="en-US" altLang="ko-KR" dirty="0" smtClean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  <a:endParaRPr lang="ko-KR" altLang="en-US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7677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객체 생성하기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ko-KR" altLang="en-US" dirty="0" smtClean="0"/>
              <a:t>객체의 </a:t>
            </a:r>
            <a:r>
              <a:rPr lang="ko-KR" altLang="en-US" dirty="0"/>
              <a:t>설계도를 작성하여야 한다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pPr marL="457200" indent="-457200">
              <a:buFont typeface="+mj-lt"/>
              <a:buAutoNum type="arabicPeriod"/>
            </a:pPr>
            <a:r>
              <a:rPr lang="ko-KR" altLang="en-US" dirty="0" smtClean="0"/>
              <a:t>클래스로부터 </a:t>
            </a:r>
            <a:r>
              <a:rPr lang="ko-KR" altLang="en-US" dirty="0"/>
              <a:t>객체를 생성하여야 한다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579" y="2701401"/>
            <a:ext cx="49530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39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객체 생성 코드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0349" y="1669002"/>
            <a:ext cx="8229600" cy="3852909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Century Schoolbook" panose="02040604050505020304" pitchFamily="18" charset="0"/>
                <a:ea typeface="굴림" panose="020B0600000101010101" pitchFamily="50" charset="-127"/>
                <a:cs typeface="Consolas" panose="020B0609020204030204" pitchFamily="49" charset="0"/>
              </a:defRPr>
            </a:lvl1pPr>
          </a:lstStyle>
          <a:p>
            <a:pPr latinLnBrk="1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class Car:</a:t>
            </a:r>
          </a:p>
          <a:p>
            <a:pPr latinLnBrk="1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def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drive(self):</a:t>
            </a:r>
          </a:p>
          <a:p>
            <a:pPr latinLnBrk="1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self.speed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  <a:p>
            <a:pPr latinLnBrk="1"/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myCar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= Car()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myCar.color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= "blue"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myCar.model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= "E-Class"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endParaRPr lang="en-US" altLang="ko-K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myCar.drive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객체 안의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drive() </a:t>
            </a:r>
            <a:r>
              <a:rPr lang="ko-KR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메소드가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 호출된다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print(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myCar.speed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# 10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이 출력된다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19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객체 생성 코드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823865"/>
            <a:ext cx="8229600" cy="4120997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Century Schoolbook" panose="02040604050505020304" pitchFamily="18" charset="0"/>
                <a:ea typeface="굴림" panose="020B0600000101010101" pitchFamily="50" charset="-127"/>
                <a:cs typeface="Consolas" panose="020B0609020204030204" pitchFamily="49" charset="0"/>
              </a:defRPr>
            </a:lvl1pPr>
          </a:lstStyle>
          <a:p>
            <a:pPr latinLnBrk="1"/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class Car:</a:t>
            </a:r>
          </a:p>
          <a:p>
            <a:pPr latinLnBrk="1"/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ko-KR" sz="1400" dirty="0" err="1">
                <a:latin typeface="Arial" panose="020B0604020202020204" pitchFamily="34" charset="0"/>
                <a:cs typeface="Arial" panose="020B0604020202020204" pitchFamily="34" charset="0"/>
              </a:rPr>
              <a:t>def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 drive(self):</a:t>
            </a:r>
          </a:p>
          <a:p>
            <a:pPr latinLnBrk="1"/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altLang="ko-KR" sz="1400" dirty="0" err="1">
                <a:latin typeface="Arial" panose="020B0604020202020204" pitchFamily="34" charset="0"/>
                <a:cs typeface="Arial" panose="020B0604020202020204" pitchFamily="34" charset="0"/>
              </a:rPr>
              <a:t>self.speed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 = 60</a:t>
            </a:r>
          </a:p>
          <a:p>
            <a:pPr latinLnBrk="1"/>
            <a:endParaRPr lang="en-US" altLang="ko-K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400" dirty="0" err="1">
                <a:latin typeface="Arial" panose="020B0604020202020204" pitchFamily="34" charset="0"/>
                <a:cs typeface="Arial" panose="020B0604020202020204" pitchFamily="34" charset="0"/>
              </a:rPr>
              <a:t>myCar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 = Car()</a:t>
            </a:r>
          </a:p>
          <a:p>
            <a:pPr latinLnBrk="1"/>
            <a:r>
              <a:rPr lang="en-US" altLang="ko-K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myCar.speed</a:t>
            </a:r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= 0</a:t>
            </a:r>
          </a:p>
          <a:p>
            <a:pPr latinLnBrk="1"/>
            <a:r>
              <a:rPr lang="en-US" altLang="ko-KR" sz="1400" dirty="0" err="1">
                <a:latin typeface="Arial" panose="020B0604020202020204" pitchFamily="34" charset="0"/>
                <a:cs typeface="Arial" panose="020B0604020202020204" pitchFamily="34" charset="0"/>
              </a:rPr>
              <a:t>myCar.model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 = "E-Class"</a:t>
            </a:r>
          </a:p>
          <a:p>
            <a:pPr latinLnBrk="1"/>
            <a:r>
              <a:rPr lang="en-US" altLang="ko-K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myCar.color</a:t>
            </a:r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= "blue"</a:t>
            </a:r>
          </a:p>
          <a:p>
            <a:pPr latinLnBrk="1"/>
            <a:r>
              <a:rPr lang="en-US" altLang="ko-KR" sz="1400" dirty="0" err="1">
                <a:latin typeface="Arial" panose="020B0604020202020204" pitchFamily="34" charset="0"/>
                <a:cs typeface="Arial" panose="020B0604020202020204" pitchFamily="34" charset="0"/>
              </a:rPr>
              <a:t>myCar.year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 = "2017"</a:t>
            </a:r>
          </a:p>
          <a:p>
            <a:pPr latinLnBrk="1"/>
            <a:endParaRPr lang="en-US" altLang="ko-K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print("</a:t>
            </a:r>
            <a:r>
              <a:rPr lang="ko-KR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자동차 객체를 생성하였습니다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.")</a:t>
            </a:r>
          </a:p>
          <a:p>
            <a:pPr latinLnBrk="1"/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print("</a:t>
            </a:r>
            <a:r>
              <a:rPr lang="ko-KR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자동차의 속도는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", </a:t>
            </a:r>
            <a:r>
              <a:rPr lang="en-US" altLang="ko-KR" sz="1400" dirty="0" err="1">
                <a:latin typeface="Arial" panose="020B0604020202020204" pitchFamily="34" charset="0"/>
                <a:cs typeface="Arial" panose="020B0604020202020204" pitchFamily="34" charset="0"/>
              </a:rPr>
              <a:t>myCar.speed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atinLnBrk="1"/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print("</a:t>
            </a:r>
            <a:r>
              <a:rPr lang="ko-KR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자동차의 색상은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", </a:t>
            </a:r>
            <a:r>
              <a:rPr lang="en-US" altLang="ko-KR" sz="1400" dirty="0" err="1">
                <a:latin typeface="Arial" panose="020B0604020202020204" pitchFamily="34" charset="0"/>
                <a:cs typeface="Arial" panose="020B0604020202020204" pitchFamily="34" charset="0"/>
              </a:rPr>
              <a:t>myCar.color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atinLnBrk="1"/>
            <a:endParaRPr lang="en-US" altLang="ko-K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print("</a:t>
            </a:r>
            <a:r>
              <a:rPr lang="ko-KR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자동차의 모델은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", </a:t>
            </a:r>
            <a:r>
              <a:rPr lang="en-US" altLang="ko-KR" sz="1400" dirty="0" err="1">
                <a:latin typeface="Arial" panose="020B0604020202020204" pitchFamily="34" charset="0"/>
                <a:cs typeface="Arial" panose="020B0604020202020204" pitchFamily="34" charset="0"/>
              </a:rPr>
              <a:t>myCar.model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atinLnBrk="1"/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print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("</a:t>
            </a:r>
            <a:r>
              <a:rPr lang="ko-KR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자동차를 주행합니다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.")</a:t>
            </a:r>
          </a:p>
          <a:p>
            <a:pPr latinLnBrk="1"/>
            <a:r>
              <a:rPr lang="en-US" altLang="ko-KR" sz="1400" dirty="0" err="1">
                <a:latin typeface="Arial" panose="020B0604020202020204" pitchFamily="34" charset="0"/>
                <a:cs typeface="Arial" panose="020B0604020202020204" pitchFamily="34" charset="0"/>
              </a:rPr>
              <a:t>myCar.drive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  <a:p>
            <a:pPr latinLnBrk="1"/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print("</a:t>
            </a:r>
            <a:r>
              <a:rPr lang="ko-KR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자동차의 속도는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", </a:t>
            </a:r>
            <a:r>
              <a:rPr lang="en-US" altLang="ko-KR" sz="1400" dirty="0" err="1">
                <a:latin typeface="Arial" panose="020B0604020202020204" pitchFamily="34" charset="0"/>
                <a:cs typeface="Arial" panose="020B0604020202020204" pitchFamily="34" charset="0"/>
              </a:rPr>
              <a:t>myCar.speed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5051394"/>
            <a:ext cx="8229600" cy="1806606"/>
          </a:xfrm>
          <a:prstGeom prst="flowChartAlternateProcess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Century Schoolbook" panose="02040604050505020304" pitchFamily="18" charset="0"/>
                <a:ea typeface="굴림" panose="020B0600000101010101" pitchFamily="50" charset="-127"/>
                <a:cs typeface="Consolas" panose="020B0609020204030204" pitchFamily="49" charset="0"/>
              </a:defRPr>
            </a:lvl1pPr>
          </a:lstStyle>
          <a:p>
            <a:r>
              <a:rPr lang="ko-KR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자동차 객체를 생성하였습니다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ko-KR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자동차의 속도는 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ko-KR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자동차의 색상은 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blue</a:t>
            </a:r>
          </a:p>
          <a:p>
            <a:r>
              <a:rPr lang="ko-KR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자동차의 모델은 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E-Class</a:t>
            </a:r>
          </a:p>
          <a:p>
            <a:r>
              <a:rPr lang="ko-KR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자동차를 주행합니다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ko-KR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자동차의 속도는 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endParaRPr lang="ko-KR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49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가을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2017</TotalTime>
  <Words>1109</Words>
  <Application>Microsoft Office PowerPoint</Application>
  <PresentationFormat>화면 슬라이드 쇼(4:3)</PresentationFormat>
  <Paragraphs>236</Paragraphs>
  <Slides>26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33" baseType="lpstr">
      <vt:lpstr>HY얕은샘물M</vt:lpstr>
      <vt:lpstr>굴림</vt:lpstr>
      <vt:lpstr>Arial</vt:lpstr>
      <vt:lpstr>Tw Cen MT</vt:lpstr>
      <vt:lpstr>Wingdings</vt:lpstr>
      <vt:lpstr>Wingdings 2</vt:lpstr>
      <vt:lpstr>1_가을</vt:lpstr>
      <vt:lpstr>13장 객체란 무엇인가요?</vt:lpstr>
      <vt:lpstr>이번 장에서 만들 프로그램</vt:lpstr>
      <vt:lpstr>객체 지향 프로그래밍</vt:lpstr>
      <vt:lpstr>객체들 사이의 상호작용</vt:lpstr>
      <vt:lpstr>객체란?</vt:lpstr>
      <vt:lpstr>거북이도 객체</vt:lpstr>
      <vt:lpstr>객체 생성하기</vt:lpstr>
      <vt:lpstr>객체 생성 코드</vt:lpstr>
      <vt:lpstr>객체 생성 코드</vt:lpstr>
      <vt:lpstr>생성자</vt:lpstr>
      <vt:lpstr>하나의 클래스로 객체는 많이 만들 수 있다. </vt:lpstr>
      <vt:lpstr>하나의 클래스로 객체는 많이 만들 수 있다. </vt:lpstr>
      <vt:lpstr>__str__() 메소드</vt:lpstr>
      <vt:lpstr>self는 무엇인가?</vt:lpstr>
      <vt:lpstr>Lab: 터틀 그래픽을 다시보자.</vt:lpstr>
      <vt:lpstr>Solution </vt:lpstr>
      <vt:lpstr>Car 클래스 + Turtle 클래스</vt:lpstr>
      <vt:lpstr>PowerPoint 프레젠테이션</vt:lpstr>
      <vt:lpstr>Lab: Ball 클래스</vt:lpstr>
      <vt:lpstr>Ball의 속성</vt:lpstr>
      <vt:lpstr>Solution </vt:lpstr>
      <vt:lpstr>Solution </vt:lpstr>
      <vt:lpstr>상속이란?</vt:lpstr>
      <vt:lpstr>MyTurtle 클래스 </vt:lpstr>
      <vt:lpstr>이번 장에서 배운 것</vt:lpstr>
      <vt:lpstr>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쉽게 풀어쓴 C 프로그래밍</dc:title>
  <dc:creator>천인국</dc:creator>
  <cp:lastModifiedBy>shjung</cp:lastModifiedBy>
  <cp:revision>472</cp:revision>
  <dcterms:created xsi:type="dcterms:W3CDTF">2007-06-29T06:43:39Z</dcterms:created>
  <dcterms:modified xsi:type="dcterms:W3CDTF">2017-07-05T15:01:49Z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TC010187211033</vt:lpwstr>
  </property>
</Properties>
</file>